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2"/>
  </p:sldMasterIdLst>
  <p:notesMasterIdLst>
    <p:notesMasterId r:id="rId43"/>
  </p:notesMasterIdLst>
  <p:handoutMasterIdLst>
    <p:handoutMasterId r:id="rId44"/>
  </p:handoutMasterIdLst>
  <p:sldIdLst>
    <p:sldId id="565" r:id="rId3"/>
    <p:sldId id="674" r:id="rId4"/>
    <p:sldId id="734" r:id="rId5"/>
    <p:sldId id="676" r:id="rId6"/>
    <p:sldId id="738" r:id="rId7"/>
    <p:sldId id="679" r:id="rId8"/>
    <p:sldId id="680" r:id="rId9"/>
    <p:sldId id="681" r:id="rId10"/>
    <p:sldId id="724" r:id="rId11"/>
    <p:sldId id="682" r:id="rId12"/>
    <p:sldId id="683" r:id="rId13"/>
    <p:sldId id="684" r:id="rId14"/>
    <p:sldId id="685" r:id="rId15"/>
    <p:sldId id="725" r:id="rId16"/>
    <p:sldId id="727" r:id="rId17"/>
    <p:sldId id="686" r:id="rId18"/>
    <p:sldId id="687" r:id="rId19"/>
    <p:sldId id="688" r:id="rId20"/>
    <p:sldId id="689" r:id="rId21"/>
    <p:sldId id="709" r:id="rId22"/>
    <p:sldId id="690" r:id="rId23"/>
    <p:sldId id="691" r:id="rId24"/>
    <p:sldId id="711" r:id="rId25"/>
    <p:sldId id="732" r:id="rId26"/>
    <p:sldId id="692" r:id="rId27"/>
    <p:sldId id="733" r:id="rId28"/>
    <p:sldId id="716" r:id="rId29"/>
    <p:sldId id="726" r:id="rId30"/>
    <p:sldId id="693" r:id="rId31"/>
    <p:sldId id="694" r:id="rId32"/>
    <p:sldId id="695" r:id="rId33"/>
    <p:sldId id="713" r:id="rId34"/>
    <p:sldId id="735" r:id="rId35"/>
    <p:sldId id="737" r:id="rId36"/>
    <p:sldId id="696" r:id="rId37"/>
    <p:sldId id="697" r:id="rId38"/>
    <p:sldId id="721" r:id="rId39"/>
    <p:sldId id="698" r:id="rId40"/>
    <p:sldId id="699" r:id="rId41"/>
    <p:sldId id="736" r:id="rId42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5" autoAdjust="0"/>
    <p:restoredTop sz="93977" autoAdjust="0"/>
  </p:normalViewPr>
  <p:slideViewPr>
    <p:cSldViewPr>
      <p:cViewPr varScale="1">
        <p:scale>
          <a:sx n="68" d="100"/>
          <a:sy n="68" d="100"/>
        </p:scale>
        <p:origin x="107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7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9472DD5C-B6A9-4714-908F-0B8F74738B98}" type="datetimeFigureOut">
              <a:rPr lang="en-US" altLang="zh-TW" smtClean="0"/>
              <a:pPr/>
              <a:t>8/11/2023</a:t>
            </a:fld>
            <a:endParaRPr lang="zh-TW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7C1C90DE-A98B-4173-B17E-434F189FC4DB}" type="slidenum">
              <a:rPr lang="zh-TW" smtClean="0"/>
              <a:pPr/>
              <a:t>‹#›</a:t>
            </a:fld>
            <a:endParaRPr 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193366E8-8A22-4400-BBA2-8D322280A6E8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3792D2CF-A01B-4515-8B40-3DC34258267A}" type="slidenum">
              <a:rPr/>
              <a:pPr/>
              <a:t>‹#›</a:t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83075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648378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22870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798251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6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67935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9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55758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970881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20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970881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03098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94122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32780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4958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 anchor="b" anchorCtr="0"/>
          <a:lstStyle>
            <a:lvl1pPr marL="0" indent="0" algn="ctr" latinLnBrk="0">
              <a:buNone/>
              <a:defRPr lang="zh-TW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 latinLnBrk="0">
              <a:buNone/>
              <a:defRPr lang="zh-TW" sz="2800">
                <a:solidFill>
                  <a:schemeClr val="tx1"/>
                </a:solidFill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525963"/>
          </a:xfrm>
        </p:spPr>
        <p:txBody>
          <a:bodyPr/>
          <a:lstStyle>
            <a:lvl1pPr latinLnBrk="0">
              <a:defRPr lang="zh-TW" sz="3200">
                <a:solidFill>
                  <a:schemeClr val="tx1"/>
                </a:solidFill>
              </a:defRPr>
            </a:lvl1pPr>
            <a:lvl2pPr>
              <a:defRPr lang="zh-TW" sz="2800"/>
            </a:lvl2pPr>
            <a:lvl3pPr>
              <a:defRPr lang="zh-TW" sz="2400"/>
            </a:lvl3pPr>
            <a:lvl4pPr>
              <a:defRPr lang="zh-TW" sz="2000"/>
            </a:lvl4pPr>
            <a:lvl5pPr>
              <a:defRPr lang="zh-TW" sz="2000"/>
            </a:lvl5pPr>
            <a:lvl6pPr>
              <a:defRPr lang="zh-TW" sz="2000"/>
            </a:lvl6pPr>
            <a:lvl7pPr>
              <a:defRPr lang="zh-TW" sz="2000"/>
            </a:lvl7pPr>
            <a:lvl8pPr>
              <a:defRPr lang="zh-TW" sz="2000"/>
            </a:lvl8pPr>
            <a:lvl9pPr>
              <a:defRPr lang="zh-TW"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1" y="1600201"/>
            <a:ext cx="3008313" cy="4525963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 latinLnBrk="0">
              <a:defRPr lang="zh-TW"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zh-TW" sz="3200"/>
            </a:lvl1pPr>
            <a:lvl2pPr marL="457200" indent="0">
              <a:buNone/>
              <a:defRPr lang="zh-TW" sz="2800"/>
            </a:lvl2pPr>
            <a:lvl3pPr marL="914400" indent="0">
              <a:buNone/>
              <a:defRPr lang="zh-TW" sz="2400"/>
            </a:lvl3pPr>
            <a:lvl4pPr marL="1371600" indent="0">
              <a:buNone/>
              <a:defRPr lang="zh-TW" sz="2000"/>
            </a:lvl4pPr>
            <a:lvl5pPr marL="1828800" indent="0">
              <a:buNone/>
              <a:defRPr lang="zh-TW" sz="2000"/>
            </a:lvl5pPr>
            <a:lvl6pPr marL="2286000" indent="0">
              <a:buNone/>
              <a:defRPr lang="zh-TW" sz="2000"/>
            </a:lvl6pPr>
            <a:lvl7pPr marL="2743200" indent="0">
              <a:buNone/>
              <a:defRPr lang="zh-TW" sz="2000"/>
            </a:lvl7pPr>
            <a:lvl8pPr marL="3200400" indent="0">
              <a:buNone/>
              <a:defRPr lang="zh-TW" sz="2000"/>
            </a:lvl8pPr>
            <a:lvl9pPr marL="3657600" indent="0">
              <a:buNone/>
              <a:defRPr lang="zh-TW" sz="20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 userDrawn="1"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D0AA-A564-40E6-BDF9-FE3371FD07B4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id8qewsMF4" TargetMode="External"/><Relationship Id="rId2" Type="http://schemas.openxmlformats.org/officeDocument/2006/relationships/hyperlink" Target="https://medium.com/@z1z1z1joey/%E6%A9%9F%E5%99%A8%E5%AD%B8%E7%BF%92azure-microsoft-machine-learning-%E6%96%B0%E6%89%8B%E6%93%8D%E4%BD%9C%E7%B0%A1%E5%96%AE%E7%AF%84%E4%BE%8B-a24517fb8e7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tudio.azureml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51520" y="1196752"/>
            <a:ext cx="8640960" cy="2016224"/>
          </a:xfrm>
        </p:spPr>
        <p:txBody>
          <a:bodyPr>
            <a:normAutofit/>
          </a:bodyPr>
          <a:lstStyle/>
          <a:p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範例</a:t>
            </a:r>
            <a:r>
              <a:rPr lang="en-US" altLang="zh-CN" sz="6000" b="1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：實作收入預測</a:t>
            </a:r>
            <a:endParaRPr lang="zh-TW" altLang="en-US" sz="60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台北科技大學，經管系，陳擎文</a:t>
            </a:r>
            <a:br>
              <a:rPr lang="en-US" altLang="zh-CN" b="1" dirty="0">
                <a:latin typeface="微軟正黑體" pitchFamily="34" charset="-120"/>
                <a:ea typeface="微軟正黑體" pitchFamily="34" charset="-120"/>
              </a:rPr>
            </a:b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629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).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個資料集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Adult Census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CN" b="1" dirty="0">
              <a:effectLst/>
            </a:endParaRPr>
          </a:p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讀入一個資料集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b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成人收入資料集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26D2456-4C6F-46B3-A7EF-FABF6BD83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2" y="2348880"/>
            <a:ext cx="8866667" cy="4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3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).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點選：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visualize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CN" b="1" dirty="0">
              <a:effectLst/>
            </a:endParaRPr>
          </a:p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視覺化瀏覽資料集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DCC187A-88CE-49CF-9FBF-5161074F6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943371"/>
            <a:ext cx="4723809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27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成人收入資料集：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3.25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萬筆，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CN" b="1" dirty="0">
              <a:effectLst/>
            </a:endParaRPr>
          </a:p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視覺化瀏覽資料集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0682276-59B9-49EC-AE90-950ACB018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8880"/>
            <a:ext cx="9144000" cy="409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36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).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選定</a:t>
            </a:r>
            <a:r>
              <a:rPr lang="zh-CN" altLang="en-US" sz="32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目標欄位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（標籤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）：</a:t>
            </a:r>
            <a:r>
              <a:rPr lang="en-US" altLang="zh-CN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income</a:t>
            </a:r>
          </a:p>
          <a:p>
            <a:pPr lvl="1"/>
            <a:r>
              <a:rPr lang="zh-CN" altLang="en-US" sz="2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大於</a:t>
            </a:r>
            <a:r>
              <a:rPr lang="en-US" altLang="zh-CN" sz="2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CN" altLang="en-US" sz="2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sz="2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小於</a:t>
            </a:r>
            <a:r>
              <a:rPr lang="en-US" altLang="zh-CN" sz="2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CN" altLang="en-US" sz="2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endParaRPr lang="en-US" altLang="zh-CN" sz="28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0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分類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(6).</a:t>
            </a:r>
            <a:r>
              <a:rPr lang="zh-CN" altLang="en-US" sz="32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特徵值欄位</a:t>
            </a:r>
            <a:endParaRPr lang="en-US" altLang="zh-CN" sz="3200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sz="2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</a:t>
            </a:r>
          </a:p>
          <a:p>
            <a:pPr lvl="1"/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就是其它</a:t>
            </a:r>
            <a:r>
              <a:rPr lang="en-US" altLang="zh-CN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r>
              <a:rPr lang="zh-CN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欄位</a:t>
            </a:r>
            <a:endParaRPr lang="en-US" altLang="zh-CN" sz="2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的某些可能欄位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CN" b="1" dirty="0">
              <a:effectLst/>
            </a:endParaRPr>
          </a:p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視覺化瀏覽資料集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435478E-146D-43C2-ADB7-67898E624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791314"/>
            <a:ext cx="6009524" cy="3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58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947120"/>
          </a:xfrm>
        </p:spPr>
        <p:txBody>
          <a:bodyPr>
            <a:normAutofit lnSpcReduction="10000"/>
          </a:bodyPr>
          <a:lstStyle/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選定要計算的特徵值欄位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select column in dataset</a:t>
            </a:r>
          </a:p>
          <a:p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要包含</a:t>
            </a:r>
            <a:r>
              <a:rPr lang="en-US" altLang="zh-CN" sz="4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x,y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特徵值，標籤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3279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D2D8524-D885-47CE-BFA9-52B7683C8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52600"/>
            <a:ext cx="8435280" cy="510540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觀念：前面只是讀入資料集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資料集有很多欄位</a:t>
            </a:r>
            <a:endParaRPr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只有其中的</a:t>
            </a:r>
            <a:r>
              <a:rPr lang="en-US" altLang="zh-CN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部分欄位</a:t>
            </a:r>
            <a:r>
              <a:rPr lang="en-US" altLang="zh-CN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適合拿來做</a:t>
            </a:r>
            <a:r>
              <a:rPr lang="en-US" altLang="zh-CN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CN" altLang="en-US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學習</a:t>
            </a:r>
            <a:endParaRPr lang="en-US" altLang="zh-CN" sz="3600" b="1" dirty="0">
              <a:solidFill>
                <a:srgbClr val="C0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4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select column in dataset</a:t>
            </a:r>
          </a:p>
          <a:p>
            <a:pPr lvl="1"/>
            <a:r>
              <a:rPr lang="zh-CN" altLang="en-US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就是指定</a:t>
            </a:r>
            <a:r>
              <a:rPr lang="en-US" altLang="zh-CN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要拿來當作</a:t>
            </a:r>
            <a:r>
              <a:rPr lang="en-US" altLang="zh-CN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CN" altLang="en-US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學習計算</a:t>
            </a:r>
            <a:r>
              <a:rPr lang="en-US" altLang="zh-CN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的欄位</a:t>
            </a:r>
            <a:endParaRPr lang="en-US" altLang="zh-CN" sz="36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28D8DE-27ED-4CCB-8276-95C82A8D0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選定要計算的特徵值欄位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5964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0746" y="836712"/>
            <a:ext cx="9144000" cy="54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查詢：</a:t>
            </a:r>
            <a:r>
              <a:rPr lang="en-US" altLang="zh-CN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en-US" altLang="zh-CN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CN" sz="3200" b="1" dirty="0" err="1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select</a:t>
            </a:r>
            <a:r>
              <a:rPr lang="en-US" altLang="zh-CN" sz="32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column in  dataset</a:t>
            </a:r>
            <a:endParaRPr lang="en-US" altLang="zh-CN" sz="3200" b="1" dirty="0">
              <a:solidFill>
                <a:srgbClr val="C0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CN" b="1" dirty="0">
              <a:effectLst/>
            </a:endParaRPr>
          </a:p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4312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選定特徵值欄位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F4F66B-DA97-4EEC-9014-A9F017249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6" y="1772816"/>
            <a:ext cx="9144000" cy="555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38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72CC97B-0B24-4475-94AB-A9E31B82C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拖曵連線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個單元</a:t>
            </a:r>
            <a:endParaRPr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點按：</a:t>
            </a:r>
            <a:r>
              <a:rPr lang="en-US" altLang="zh-CN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Launch column selector</a:t>
            </a:r>
            <a:endParaRPr lang="zh-TW" altLang="en-US" b="1" dirty="0">
              <a:solidFill>
                <a:srgbClr val="C0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4BDB266-756A-4411-8B5A-24F47D76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選定特徵值欄位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select feature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60656D9-D10E-460B-931C-225FB8A64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924944"/>
            <a:ext cx="7152381" cy="3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56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72CC97B-0B24-4475-94AB-A9E31B82C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576894" cy="4525963"/>
          </a:xfrm>
        </p:spPr>
        <p:txBody>
          <a:bodyPr/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選擇你認為可能有關的</a:t>
            </a:r>
            <a:r>
              <a:rPr lang="en-US" altLang="zh-CN" b="1" dirty="0" err="1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x,y</a:t>
            </a:r>
            <a:r>
              <a:rPr lang="en-US" altLang="zh-CN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特徵值，標籤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</a:t>
            </a:r>
            <a:r>
              <a:rPr lang="zh-CN" altLang="en-US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完成打勾</a:t>
            </a:r>
            <a:endParaRPr lang="zh-TW" altLang="en-US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4BDB266-756A-4411-8B5A-24F47D76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選定特徵值欄位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select feature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D470897-2BB9-47A2-9AF1-CBEFC1CC0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2894" y="2179637"/>
            <a:ext cx="1000978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49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72CC97B-0B24-4475-94AB-A9E31B82C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576894" cy="4525963"/>
          </a:xfrm>
        </p:spPr>
        <p:txBody>
          <a:bodyPr/>
          <a:lstStyle/>
          <a:p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Visualize</a:t>
            </a:r>
            <a:endParaRPr lang="zh-TW" altLang="en-US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4BDB266-756A-4411-8B5A-24F47D76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，測試目前選取的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x,y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96C4DBE-D313-47B4-93F6-5A5A16956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196752"/>
            <a:ext cx="4019048" cy="371428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082CDBB-A2F6-4DB8-B58B-93CB3782E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12313"/>
            <a:ext cx="9144000" cy="229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3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827584" y="1412776"/>
            <a:ext cx="7848873" cy="2952328"/>
          </a:xfrm>
        </p:spPr>
        <p:txBody>
          <a:bodyPr>
            <a:normAutofit/>
          </a:bodyPr>
          <a:lstStyle/>
          <a:p>
            <a:r>
              <a:rPr lang="zh-CN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機器學習的計算流程</a:t>
            </a:r>
            <a:endParaRPr lang="en-US" altLang="zh-CN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3016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01101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6600" b="1" dirty="0"/>
              <a:t>Split</a:t>
            </a:r>
            <a:r>
              <a:rPr lang="zh-CN" altLang="en-US" sz="6600" b="1" dirty="0"/>
              <a:t>把資料分割成</a:t>
            </a:r>
            <a:endParaRPr lang="en-US" altLang="zh-CN" sz="6600" b="1" dirty="0"/>
          </a:p>
          <a:p>
            <a:r>
              <a:rPr lang="en-US" altLang="zh-CN" sz="6600" b="1" dirty="0"/>
              <a:t>T</a:t>
            </a:r>
            <a:r>
              <a:rPr lang="en-US" altLang="zh-TW" sz="6600" b="1" dirty="0"/>
              <a:t>rain</a:t>
            </a:r>
            <a:r>
              <a:rPr lang="zh-CN" altLang="en-US" sz="6600" b="1" dirty="0"/>
              <a:t>，</a:t>
            </a:r>
            <a:r>
              <a:rPr lang="en-US" altLang="zh-TW" sz="6600" b="1" dirty="0"/>
              <a:t>test</a:t>
            </a:r>
          </a:p>
          <a:p>
            <a:r>
              <a:rPr lang="en-US" altLang="zh-TW" sz="6600" b="1" dirty="0"/>
              <a:t>(0.7)</a:t>
            </a:r>
            <a:r>
              <a:rPr lang="zh-CN" altLang="en-US" sz="6600" b="1" dirty="0"/>
              <a:t>，</a:t>
            </a:r>
            <a:r>
              <a:rPr lang="en-US" altLang="zh-CN" sz="6600" b="1" dirty="0"/>
              <a:t>(0.3)</a:t>
            </a:r>
            <a:endParaRPr lang="en-US" altLang="zh-TW" sz="6600" b="1" dirty="0"/>
          </a:p>
        </p:txBody>
      </p:sp>
    </p:spTree>
    <p:extLst>
      <p:ext uri="{BB962C8B-B14F-4D97-AF65-F5344CB8AC3E}">
        <p14:creationId xmlns:p14="http://schemas.microsoft.com/office/powerpoint/2010/main" val="4043516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0746" y="1484784"/>
            <a:ext cx="9144000" cy="4781128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).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分割數據：輸入：</a:t>
            </a:r>
            <a:r>
              <a:rPr lang="en-US" altLang="zh-CN" sz="32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split 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en-US" altLang="zh-CN" sz="32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split Data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拖曵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連線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設定</a:t>
            </a:r>
            <a:r>
              <a:rPr lang="en-US" altLang="zh-CN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trian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資料集佔據</a:t>
            </a:r>
            <a:r>
              <a:rPr lang="en-US" altLang="zh-CN" sz="32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0.7</a:t>
            </a:r>
            <a:endParaRPr lang="en-US" altLang="zh-CN" sz="3200" b="1" dirty="0">
              <a:solidFill>
                <a:srgbClr val="C0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CN" b="1" dirty="0">
              <a:effectLst/>
            </a:endParaRPr>
          </a:p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0376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把資料集分割成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train, test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0E204DC-0CBB-4739-B0FA-FEEE44284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746" y="2546612"/>
            <a:ext cx="9144000" cy="412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92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8382" y="836712"/>
            <a:ext cx="9144000" cy="4781128"/>
          </a:xfrm>
        </p:spPr>
        <p:txBody>
          <a:bodyPr>
            <a:norm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).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 model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：輸入：</a:t>
            </a:r>
            <a:r>
              <a:rPr lang="en-US" altLang="zh-CN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train </a:t>
            </a:r>
            <a:r>
              <a:rPr lang="en-US" altLang="zh-CN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train model</a:t>
            </a:r>
            <a:endParaRPr lang="en-US" altLang="zh-CN" b="1" dirty="0">
              <a:solidFill>
                <a:srgbClr val="C0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CN" b="1" dirty="0">
              <a:effectLst/>
            </a:endParaRPr>
          </a:p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684313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設定訓練模型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 model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D4C5E3B-47BB-42A1-B631-CC2395F77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382" y="1521025"/>
            <a:ext cx="8914286" cy="5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6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329904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z="6600" b="1" dirty="0"/>
              <a:t>使用數學</a:t>
            </a:r>
            <a:r>
              <a:rPr lang="en-US" altLang="zh-CN" sz="6600" b="1" dirty="0"/>
              <a:t>model</a:t>
            </a:r>
          </a:p>
          <a:p>
            <a:r>
              <a:rPr lang="zh-CN" altLang="en-US" sz="6000" b="1" dirty="0"/>
              <a:t>二元分類：邏輯迴歸模型</a:t>
            </a:r>
            <a:endParaRPr lang="en-US" altLang="zh-CN" sz="6000" b="1" dirty="0"/>
          </a:p>
          <a:p>
            <a:r>
              <a:rPr lang="en-US" altLang="zh-CN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two class </a:t>
            </a:r>
            <a:r>
              <a:rPr lang="en-US" altLang="zh-CN" sz="60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 logistic regress</a:t>
            </a:r>
            <a:endParaRPr lang="en-US" altLang="zh-TW" sz="6000" b="1" dirty="0"/>
          </a:p>
        </p:txBody>
      </p:sp>
    </p:spTree>
    <p:extLst>
      <p:ext uri="{BB962C8B-B14F-4D97-AF65-F5344CB8AC3E}">
        <p14:creationId xmlns:p14="http://schemas.microsoft.com/office/powerpoint/2010/main" val="1787396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95536" y="1570112"/>
            <a:ext cx="8352927" cy="4091136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訓練</a:t>
            </a:r>
            <a:r>
              <a:rPr lang="en-US" altLang="zh-CN" sz="6600" b="1" dirty="0"/>
              <a:t>model</a:t>
            </a:r>
          </a:p>
          <a:p>
            <a:r>
              <a:rPr lang="en-US" altLang="zh-CN" sz="5800" b="1" dirty="0"/>
              <a:t>Train model</a:t>
            </a:r>
            <a:endParaRPr lang="en-US" altLang="zh-TW" sz="4300" b="1" dirty="0"/>
          </a:p>
        </p:txBody>
      </p:sp>
    </p:spTree>
    <p:extLst>
      <p:ext uri="{BB962C8B-B14F-4D97-AF65-F5344CB8AC3E}">
        <p14:creationId xmlns:p14="http://schemas.microsoft.com/office/powerpoint/2010/main" val="2216541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8257" y="1412775"/>
            <a:ext cx="9144000" cy="4013547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).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設定演算法：輸入：</a:t>
            </a:r>
            <a:r>
              <a:rPr lang="en-US" altLang="zh-CN" sz="32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two class 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en-US" altLang="zh-CN" sz="32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logistic regress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拖曵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CN" sz="32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2</a:t>
            </a:r>
            <a:r>
              <a:rPr lang="zh-CN" altLang="en-US" sz="32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個連線</a:t>
            </a:r>
            <a:endParaRPr lang="en-US" altLang="zh-CN" sz="3200" b="1" dirty="0">
              <a:solidFill>
                <a:srgbClr val="C0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CN" b="1" dirty="0">
              <a:effectLst/>
            </a:endParaRPr>
          </a:p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1636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設定計算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二元分類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two class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的演算法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E37F688-580A-44B7-96BE-D4002EAA8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43" y="2492896"/>
            <a:ext cx="8600000" cy="4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67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8709FBE-FF52-4402-8E9A-901042561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705E1D6-5196-47AB-B133-0ACBCA57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/>
              <a:t>訓練</a:t>
            </a:r>
            <a:r>
              <a:rPr lang="en-US" altLang="zh-CN" sz="4400" b="1" dirty="0"/>
              <a:t>model</a:t>
            </a:r>
            <a:r>
              <a:rPr lang="zh-CN" altLang="en-US" sz="4400" b="1" dirty="0"/>
              <a:t>，</a:t>
            </a:r>
            <a:r>
              <a:rPr lang="en-US" altLang="zh-CN" b="1" dirty="0"/>
              <a:t>Train model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4DC366B-6C80-4D85-B217-82AF87A00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24" y="1633878"/>
            <a:ext cx="8990476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88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3299048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目標值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Label』</a:t>
            </a:r>
            <a:r>
              <a:rPr lang="zh-CN" altLang="en-US" sz="6000" b="1" dirty="0"/>
              <a:t>是哪個欄位？</a:t>
            </a:r>
            <a:endParaRPr lang="en-US" altLang="zh-CN" sz="6000" b="1" dirty="0"/>
          </a:p>
          <a:p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launch column selector</a:t>
            </a:r>
            <a:endParaRPr lang="en-US" altLang="zh-TW" sz="4400" b="1" dirty="0"/>
          </a:p>
        </p:txBody>
      </p:sp>
    </p:spTree>
    <p:extLst>
      <p:ext uri="{BB962C8B-B14F-4D97-AF65-F5344CB8AC3E}">
        <p14:creationId xmlns:p14="http://schemas.microsoft.com/office/powerpoint/2010/main" val="1833814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C4D8A8A-8BB9-4F71-A866-E1248291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7635868-661F-423F-A36A-9FE213E6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設定目標值：點按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tain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model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CN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launch column selector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輸入</a:t>
            </a:r>
            <a:r>
              <a:rPr lang="en-US" altLang="zh-CN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income</a:t>
            </a:r>
            <a:br>
              <a:rPr lang="en-US" altLang="zh-CN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174D12B-7E5A-406C-9874-CDEF59266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856116"/>
            <a:ext cx="4464496" cy="401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55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8257" y="1412775"/>
            <a:ext cx="9144000" cy="4013547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).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設定目標值：點按</a:t>
            </a:r>
            <a:r>
              <a:rPr lang="en-US" altLang="zh-CN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tain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en-US" altLang="zh-CN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CN" sz="3200" b="1" dirty="0" err="1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launch</a:t>
            </a:r>
            <a:r>
              <a:rPr lang="en-US" altLang="zh-CN" sz="32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column selector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輸入</a:t>
            </a:r>
            <a:r>
              <a:rPr lang="en-US" altLang="zh-CN" sz="32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income</a:t>
            </a:r>
            <a:endParaRPr lang="en-US" altLang="zh-CN" sz="3200" b="1" dirty="0">
              <a:solidFill>
                <a:srgbClr val="C0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CN" b="1" dirty="0">
              <a:effectLst/>
            </a:endParaRPr>
          </a:p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52400"/>
            <a:ext cx="8712968" cy="111636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指定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目標值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Label』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income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E508570-4CA8-46A4-86D0-953580D08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148" y="2636912"/>
            <a:ext cx="9239147" cy="349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53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592F09C-E509-4C5E-BED2-1927EC7F1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4E52929-423B-4363-9324-4F1C6BCA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A50E463-724A-444E-89FA-99A3C18D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7"/>
            <a:ext cx="9144000" cy="694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87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8257" y="1412775"/>
            <a:ext cx="9144000" cy="4013547"/>
          </a:xfrm>
        </p:spPr>
        <p:txBody>
          <a:bodyPr>
            <a:normAutofit/>
          </a:bodyPr>
          <a:lstStyle/>
          <a:p>
            <a:pPr lvl="1"/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</a:p>
          <a:p>
            <a:pPr lvl="1"/>
            <a:endParaRPr lang="en-US" altLang="zh-CN" b="1" dirty="0">
              <a:effectLst/>
            </a:endParaRPr>
          </a:p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52400"/>
            <a:ext cx="8712968" cy="1116360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：訓練模型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58F23FD-D3B9-4A88-A8ED-38EB64F0F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277394"/>
            <a:ext cx="6076190" cy="5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473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6E7C5E8-DBD4-4C7F-B969-E84C6C2EF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Train model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 err="1">
                <a:sym typeface="Wingdings" panose="05000000000000000000" pitchFamily="2" charset="2"/>
              </a:rPr>
              <a:t>Visulize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445EC4D-F457-4AB3-A571-AA05897F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觀察各特徵值的影響權重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49DDE19-8337-42F6-AFD4-5F653AD39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181810"/>
            <a:ext cx="6047619" cy="4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08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3371056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測試模型，並且計算</a:t>
            </a:r>
            <a:r>
              <a:rPr lang="en-US" altLang="zh-CN" sz="6600" b="1" dirty="0" err="1"/>
              <a:t>loss,accuracy</a:t>
            </a:r>
            <a:r>
              <a:rPr lang="en-US" altLang="zh-CN" sz="6600" b="1" dirty="0"/>
              <a:t>:</a:t>
            </a:r>
          </a:p>
          <a:p>
            <a:r>
              <a:rPr lang="en-US" altLang="zh-CN" sz="4000" b="1" dirty="0"/>
              <a:t>score model(</a:t>
            </a:r>
            <a:r>
              <a:rPr lang="zh-CN" altLang="en-US" sz="4000" b="1" dirty="0"/>
              <a:t>就是</a:t>
            </a:r>
            <a:r>
              <a:rPr lang="en-US" altLang="zh-CN" sz="4000" b="1" dirty="0" err="1"/>
              <a:t>model.fit</a:t>
            </a:r>
            <a:r>
              <a:rPr lang="en-US" altLang="zh-CN" sz="4000" b="1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474783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592F09C-E509-4C5E-BED2-1927EC7F1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4E52929-423B-4363-9324-4F1C6BCA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A50E463-724A-444E-89FA-99A3C18D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7"/>
            <a:ext cx="9144000" cy="694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56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68834C6-665F-4100-8127-D407C9A7E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CAC5956-F21E-4D9A-94BA-198C7DFC2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3977778-DF4C-4EE5-B7FB-8869804BE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34" y="-99391"/>
            <a:ext cx="8800931" cy="695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248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8257" y="836713"/>
            <a:ext cx="9144000" cy="4589610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).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</a:t>
            </a:r>
            <a:r>
              <a:rPr lang="en-US" altLang="zh-CN" sz="32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score model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拖曵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2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個連線</a:t>
            </a:r>
            <a:endParaRPr lang="en-US" altLang="zh-CN" sz="3200" b="1" dirty="0">
              <a:solidFill>
                <a:srgbClr val="C0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CN" b="1" dirty="0">
              <a:effectLst/>
            </a:endParaRPr>
          </a:p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52400"/>
            <a:ext cx="8712968" cy="684312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測試模型：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income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8514E03-212A-49D6-99C3-3BC2D9290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8" y="1833283"/>
            <a:ext cx="8647619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790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8257" y="1412775"/>
            <a:ext cx="9144000" cy="1800201"/>
          </a:xfrm>
        </p:spPr>
        <p:txBody>
          <a:bodyPr>
            <a:normAutofit/>
          </a:bodyPr>
          <a:lstStyle/>
          <a:p>
            <a:pPr lvl="1"/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Visualize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看預測結果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CN" b="1" dirty="0">
              <a:effectLst/>
            </a:endParaRPr>
          </a:p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52400"/>
            <a:ext cx="8712968" cy="1116360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：測試模型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 model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1CF07E8-A0A6-4388-A20D-E84D7CD67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2856"/>
            <a:ext cx="9144000" cy="43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689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3371056"/>
          </a:xfrm>
        </p:spPr>
        <p:txBody>
          <a:bodyPr>
            <a:normAutofit lnSpcReduction="10000"/>
          </a:bodyPr>
          <a:lstStyle/>
          <a:p>
            <a:r>
              <a:rPr lang="zh-CN" altLang="en-US" sz="6600" b="1" dirty="0"/>
              <a:t>評估模型成效</a:t>
            </a:r>
            <a:endParaRPr lang="en-US" altLang="zh-CN" sz="6600" b="1" dirty="0"/>
          </a:p>
          <a:p>
            <a:r>
              <a:rPr lang="zh-CN" altLang="en-US" sz="6600" b="1" dirty="0"/>
              <a:t>準確率</a:t>
            </a:r>
            <a:endParaRPr lang="en-US" altLang="zh-CN" sz="6600" b="1" dirty="0"/>
          </a:p>
          <a:p>
            <a:r>
              <a:rPr lang="en-US" altLang="zh-CN" sz="5400" b="1" dirty="0"/>
              <a:t>Evaluate model</a:t>
            </a:r>
            <a:endParaRPr lang="en-US" altLang="zh-TW" sz="6600" b="1" dirty="0"/>
          </a:p>
        </p:txBody>
      </p:sp>
    </p:spTree>
    <p:extLst>
      <p:ext uri="{BB962C8B-B14F-4D97-AF65-F5344CB8AC3E}">
        <p14:creationId xmlns:p14="http://schemas.microsoft.com/office/powerpoint/2010/main" val="14101249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8257" y="836713"/>
            <a:ext cx="9144000" cy="4589610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).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</a:t>
            </a:r>
            <a:r>
              <a:rPr lang="en-US" altLang="zh-CN" sz="32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evaluate model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拖曵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1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個連線</a:t>
            </a:r>
            <a:endParaRPr lang="en-US" altLang="zh-CN" sz="3200" b="1" dirty="0">
              <a:solidFill>
                <a:srgbClr val="C0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CN" b="1" dirty="0">
              <a:effectLst/>
            </a:endParaRPr>
          </a:p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52400"/>
            <a:ext cx="8712968" cy="684312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評估模型的整體準確率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86CE419-4915-4A8B-9FBB-01F684AA5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95" y="1451040"/>
            <a:ext cx="8723809" cy="5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650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8257" y="1412775"/>
            <a:ext cx="9144000" cy="1800201"/>
          </a:xfrm>
        </p:spPr>
        <p:txBody>
          <a:bodyPr>
            <a:normAutofit/>
          </a:bodyPr>
          <a:lstStyle/>
          <a:p>
            <a:pPr lvl="1"/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Visualize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看整體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準確率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CN" b="1" dirty="0">
              <a:effectLst/>
            </a:endParaRPr>
          </a:p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52400"/>
            <a:ext cx="8712968" cy="1116360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：評估模型的準確率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44A93E0-05E9-4A00-BB41-33EFDE955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4" y="2132856"/>
            <a:ext cx="9144000" cy="424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B220995-5086-4C8C-BA25-E70BCA861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資料科學分析開發的流程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2BB0E0B-3A6C-440C-881C-51A258F9B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1899"/>
            <a:ext cx="9144000" cy="219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847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592F09C-E509-4C5E-BED2-1927EC7F1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4E52929-423B-4363-9324-4F1C6BCA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A50E463-724A-444E-89FA-99A3C18D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7"/>
            <a:ext cx="9144000" cy="694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2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347E7C3-E54D-4336-B68B-FF3C414CF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542920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>
                <a:effectLst/>
              </a:rPr>
              <a:t>網址：</a:t>
            </a:r>
            <a:endParaRPr lang="en-US" altLang="zh-CN" b="1" dirty="0">
              <a:effectLst/>
            </a:endParaRPr>
          </a:p>
          <a:p>
            <a:pPr lvl="1"/>
            <a:r>
              <a:rPr lang="en-US" altLang="zh-TW" dirty="0">
                <a:hlinkClick r:id="rId2"/>
              </a:rPr>
              <a:t>https://medium.com/@z1z1z1joey/%E6%A9%9F%E5%99%A8%E5%AD%B8%E7%BF%92azure-microsoft-machine-learning-%E6%96%B0%E6%89%8B%E6%93%8D%E4%BD%9C%E7%B0%A1%E5%96%AE%E7%AF%84%E4%BE%8B-a24517fb8e74</a:t>
            </a:r>
            <a:endParaRPr lang="en-US" altLang="zh-TW" dirty="0"/>
          </a:p>
          <a:p>
            <a:r>
              <a:rPr lang="en-US" altLang="zh-TW" b="1" i="1" dirty="0">
                <a:effectLst/>
              </a:rPr>
              <a:t>Step 1 </a:t>
            </a:r>
            <a:r>
              <a:rPr lang="zh-TW" altLang="en-US" b="1" i="1" dirty="0">
                <a:effectLst/>
              </a:rPr>
              <a:t>匯入要訓練的資料集</a:t>
            </a:r>
            <a:endParaRPr lang="en-US" altLang="zh-TW" b="1" i="1" dirty="0">
              <a:effectLst/>
            </a:endParaRPr>
          </a:p>
          <a:p>
            <a:r>
              <a:rPr lang="en-US" altLang="zh-TW" b="1" i="1" dirty="0">
                <a:effectLst/>
              </a:rPr>
              <a:t>Step </a:t>
            </a:r>
            <a:r>
              <a:rPr lang="en-US" altLang="zh-CN" b="1" i="1" dirty="0">
                <a:effectLst/>
              </a:rPr>
              <a:t>2</a:t>
            </a:r>
            <a:r>
              <a:rPr lang="zh-TW" altLang="en-US" b="1" i="1" dirty="0">
                <a:effectLst/>
              </a:rPr>
              <a:t>資料處理</a:t>
            </a:r>
            <a:endParaRPr lang="en-US" altLang="zh-TW" b="1" i="1" dirty="0">
              <a:effectLst/>
            </a:endParaRPr>
          </a:p>
          <a:p>
            <a:r>
              <a:rPr lang="en-US" altLang="zh-TW" b="1" i="1" dirty="0">
                <a:effectLst/>
              </a:rPr>
              <a:t>Step 3 </a:t>
            </a:r>
            <a:r>
              <a:rPr lang="zh-TW" altLang="en-US" b="1" i="1" dirty="0">
                <a:effectLst/>
              </a:rPr>
              <a:t>訓練模型</a:t>
            </a:r>
            <a:endParaRPr lang="en-US" altLang="zh-TW" b="1" i="1" dirty="0">
              <a:effectLst/>
            </a:endParaRPr>
          </a:p>
          <a:p>
            <a:r>
              <a:rPr lang="en-US" altLang="zh-TW" b="1" i="1" dirty="0">
                <a:effectLst/>
              </a:rPr>
              <a:t>Step 4 </a:t>
            </a:r>
            <a:r>
              <a:rPr lang="zh-TW" altLang="en-US" b="1" i="1" dirty="0">
                <a:effectLst/>
              </a:rPr>
              <a:t>測試模型</a:t>
            </a:r>
            <a:endParaRPr lang="en-US" altLang="zh-TW" b="1" i="1" dirty="0">
              <a:effectLst/>
            </a:endParaRPr>
          </a:p>
          <a:p>
            <a:r>
              <a:rPr lang="en-US" altLang="zh-TW" b="1" i="1" dirty="0">
                <a:effectLst/>
              </a:rPr>
              <a:t>Step 5 </a:t>
            </a:r>
            <a:r>
              <a:rPr lang="zh-TW" altLang="en-US" b="1" i="1" dirty="0">
                <a:effectLst/>
              </a:rPr>
              <a:t>評估模型</a:t>
            </a:r>
            <a:endParaRPr lang="en-US" altLang="zh-TW" b="1" i="1" dirty="0">
              <a:effectLst/>
            </a:endParaRPr>
          </a:p>
          <a:p>
            <a:r>
              <a:rPr lang="en-US" altLang="zh-TW" b="1" i="1" dirty="0">
                <a:effectLst/>
                <a:hlinkClick r:id="rId3"/>
              </a:rPr>
              <a:t>https://www.youtube.com/watch?v=cid8qewsMF4</a:t>
            </a:r>
            <a:endParaRPr lang="zh-TW" altLang="en-US" b="1" i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24CC914-3B3E-40A6-9BBD-8664BD70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新手參考教材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219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011016"/>
          </a:xfrm>
        </p:spPr>
        <p:txBody>
          <a:bodyPr>
            <a:normAutofit lnSpcReduction="10000"/>
          </a:bodyPr>
          <a:lstStyle/>
          <a:p>
            <a:r>
              <a:rPr lang="zh-CN" altLang="en-US" sz="6600" b="1" dirty="0"/>
              <a:t>登入舊版</a:t>
            </a:r>
            <a:r>
              <a:rPr lang="en-US" altLang="zh-TW" sz="6600" b="1" dirty="0"/>
              <a:t>Azure </a:t>
            </a:r>
            <a:r>
              <a:rPr lang="en-US" altLang="zh-CN" sz="6600" b="1" dirty="0"/>
              <a:t>ML Studio</a:t>
            </a:r>
            <a:r>
              <a:rPr lang="zh-TW" altLang="en-US" sz="6600" b="1" dirty="0"/>
              <a:t>平台</a:t>
            </a:r>
            <a:r>
              <a:rPr lang="zh-CN" altLang="en-US" sz="6600" b="1" dirty="0"/>
              <a:t>，新增一個</a:t>
            </a:r>
            <a:r>
              <a:rPr lang="en-US" altLang="zh-CN" sz="6600" b="1" dirty="0"/>
              <a:t>experiment</a:t>
            </a:r>
            <a:endParaRPr lang="en-US" altLang="zh-TW" sz="6600" b="1" dirty="0"/>
          </a:p>
        </p:txBody>
      </p:sp>
    </p:spTree>
    <p:extLst>
      <p:ext uri="{BB962C8B-B14F-4D97-AF65-F5344CB8AC3E}">
        <p14:creationId xmlns:p14="http://schemas.microsoft.com/office/powerpoint/2010/main" val="139868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(1).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舊版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登入網址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sz="3200" b="1" dirty="0">
                <a:effectLst/>
              </a:rPr>
              <a:t>不用登入</a:t>
            </a:r>
            <a:r>
              <a:rPr lang="en-US" altLang="zh-CN" sz="3200" b="1" dirty="0">
                <a:effectLst/>
              </a:rPr>
              <a:t>『Azure</a:t>
            </a:r>
            <a:r>
              <a:rPr lang="zh-CN" altLang="en-US" sz="3200" b="1" dirty="0">
                <a:effectLst/>
              </a:rPr>
              <a:t>雲端</a:t>
            </a:r>
            <a:r>
              <a:rPr lang="en-US" altLang="zh-CN" sz="3200" b="1" dirty="0">
                <a:effectLst/>
              </a:rPr>
              <a:t>』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b="1" dirty="0">
                <a:effectLst/>
                <a:hlinkClick r:id="rId2"/>
              </a:rPr>
              <a:t>https://studio.azureml.net/</a:t>
            </a:r>
            <a:endParaRPr lang="en-US" altLang="zh-TW" sz="2800" b="1" dirty="0">
              <a:effectLst/>
            </a:endParaRPr>
          </a:p>
          <a:p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(2).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新增一個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experiment</a:t>
            </a:r>
          </a:p>
          <a:p>
            <a:pPr lvl="1"/>
            <a:r>
              <a:rPr lang="zh-CN" altLang="en-US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命名：</a:t>
            </a:r>
            <a:r>
              <a:rPr lang="en-US" altLang="zh-CN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AML-1-1</a:t>
            </a:r>
          </a:p>
          <a:p>
            <a:pPr lvl="1"/>
            <a:endParaRPr lang="en-US" altLang="zh-CN" b="1" dirty="0">
              <a:effectLst/>
            </a:endParaRPr>
          </a:p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登入舊版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Azure 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ML Studio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821DA5-E61A-432E-AF55-F195999EC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887345"/>
            <a:ext cx="1871555" cy="281825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FD19F32-6E03-4768-8331-CC1016AFD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148" y="3429000"/>
            <a:ext cx="3631168" cy="340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50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D2172F-A479-431C-9DA7-72676630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修改專案名稱：</a:t>
            </a:r>
            <a:r>
              <a:rPr lang="en-US" altLang="zh-CN" dirty="0"/>
              <a:t>AML-1-</a:t>
            </a:r>
            <a:r>
              <a:rPr lang="zh-CN" altLang="en-US" dirty="0"/>
              <a:t>收入分類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A5A413-42FF-48C1-BFEF-6721C28A3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87624"/>
            <a:ext cx="6809524" cy="1542857"/>
          </a:xfrm>
          <a:prstGeom prst="rect">
            <a:avLst/>
          </a:prstGeom>
        </p:spPr>
      </p:pic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7EC27A4A-0E13-4C0A-B15F-9F506FC9A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B128B1A-589D-4104-84F2-822FE7B17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727520"/>
            <a:ext cx="5314286" cy="1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0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01101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8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讀入第一個資料集</a:t>
            </a:r>
            <a:r>
              <a:rPr lang="en-US" altLang="zh-CN" sz="8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</a:p>
          <a:p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Adult Census</a:t>
            </a:r>
            <a:endParaRPr lang="en-US" altLang="zh-TW" sz="6600" b="1" dirty="0"/>
          </a:p>
        </p:txBody>
      </p:sp>
    </p:spTree>
    <p:extLst>
      <p:ext uri="{BB962C8B-B14F-4D97-AF65-F5344CB8AC3E}">
        <p14:creationId xmlns:p14="http://schemas.microsoft.com/office/powerpoint/2010/main" val="3126466905"/>
      </p:ext>
    </p:extLst>
  </p:cSld>
  <p:clrMapOvr>
    <a:masterClrMapping/>
  </p:clrMapOvr>
</p:sld>
</file>

<file path=ppt/theme/theme1.xml><?xml version="1.0" encoding="utf-8"?>
<a:theme xmlns:a="http://schemas.openxmlformats.org/drawingml/2006/main" name="EdBackToSchl(2)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A3A1A-66C2-44A9-B26B-C232E3FA40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EdBackToSchl(2)</Template>
  <TotalTime>0</TotalTime>
  <Words>693</Words>
  <Application>Microsoft Office PowerPoint</Application>
  <PresentationFormat>如螢幕大小 (4:3)</PresentationFormat>
  <Paragraphs>110</Paragraphs>
  <Slides>40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6" baseType="lpstr">
      <vt:lpstr>Segoe Condensed</vt:lpstr>
      <vt:lpstr>微軟正黑體</vt:lpstr>
      <vt:lpstr>Arial</vt:lpstr>
      <vt:lpstr>Bookman Old Style</vt:lpstr>
      <vt:lpstr>Calibri</vt:lpstr>
      <vt:lpstr>EdBackToSchl(2)</vt:lpstr>
      <vt:lpstr>台北科技大學，經管系，陳擎文 </vt:lpstr>
      <vt:lpstr>PowerPoint 簡報</vt:lpstr>
      <vt:lpstr>PowerPoint 簡報</vt:lpstr>
      <vt:lpstr>資料科學分析開發的流程</vt:lpstr>
      <vt:lpstr>新手參考教材</vt:lpstr>
      <vt:lpstr>PowerPoint 簡報</vt:lpstr>
      <vt:lpstr>登入舊版Azure ML Studio</vt:lpstr>
      <vt:lpstr>修改專案名稱：AML-1-收入分類</vt:lpstr>
      <vt:lpstr>PowerPoint 簡報</vt:lpstr>
      <vt:lpstr>讀入一個資料集dataset： 成人收入資料集</vt:lpstr>
      <vt:lpstr>視覺化瀏覽資料集dataset</vt:lpstr>
      <vt:lpstr>視覺化瀏覽資料集dataset</vt:lpstr>
      <vt:lpstr>視覺化瀏覽資料集dataset</vt:lpstr>
      <vt:lpstr>PowerPoint 簡報</vt:lpstr>
      <vt:lpstr>選定要計算的特徵值欄位</vt:lpstr>
      <vt:lpstr>選定特徵值欄位:</vt:lpstr>
      <vt:lpstr>選定特徵值欄位: select feature</vt:lpstr>
      <vt:lpstr>選定特徵值欄位: select feature</vt:lpstr>
      <vt:lpstr>Run，測試目前選取的(x,y)值</vt:lpstr>
      <vt:lpstr>PowerPoint 簡報</vt:lpstr>
      <vt:lpstr>把資料集分割成train, test</vt:lpstr>
      <vt:lpstr>設定訓練模型train model</vt:lpstr>
      <vt:lpstr>PowerPoint 簡報</vt:lpstr>
      <vt:lpstr>PowerPoint 簡報</vt:lpstr>
      <vt:lpstr>設定計算『二元分類two class的演算法』</vt:lpstr>
      <vt:lpstr>訓練model，Train model</vt:lpstr>
      <vt:lpstr>PowerPoint 簡報</vt:lpstr>
      <vt:lpstr>設定目標值：點按tain model launch column selector輸入income </vt:lpstr>
      <vt:lpstr>指定『目標值Label』：income</vt:lpstr>
      <vt:lpstr>Run：訓練模型model</vt:lpstr>
      <vt:lpstr>觀察各特徵值的影響權重</vt:lpstr>
      <vt:lpstr>PowerPoint 簡報</vt:lpstr>
      <vt:lpstr>PowerPoint 簡報</vt:lpstr>
      <vt:lpstr>PowerPoint 簡報</vt:lpstr>
      <vt:lpstr>測試模型：income</vt:lpstr>
      <vt:lpstr>Run：測試模型test model</vt:lpstr>
      <vt:lpstr>PowerPoint 簡報</vt:lpstr>
      <vt:lpstr>評估模型的整體準確率</vt:lpstr>
      <vt:lpstr>Run：評估模型的準確率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2012-02-02T03:26:32Z</dcterms:created>
  <dcterms:modified xsi:type="dcterms:W3CDTF">2023-08-11T09:01:19Z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TC101659619990</vt:lpwstr>
  </property>
</Properties>
</file>