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3"/>
  </p:notesMasterIdLst>
  <p:handoutMasterIdLst>
    <p:handoutMasterId r:id="rId44"/>
  </p:handoutMasterIdLst>
  <p:sldIdLst>
    <p:sldId id="565" r:id="rId3"/>
    <p:sldId id="637" r:id="rId4"/>
    <p:sldId id="734" r:id="rId5"/>
    <p:sldId id="645" r:id="rId6"/>
    <p:sldId id="633" r:id="rId7"/>
    <p:sldId id="700" r:id="rId8"/>
    <p:sldId id="679" r:id="rId9"/>
    <p:sldId id="680" r:id="rId10"/>
    <p:sldId id="681" r:id="rId11"/>
    <p:sldId id="724" r:id="rId12"/>
    <p:sldId id="682" r:id="rId13"/>
    <p:sldId id="683" r:id="rId14"/>
    <p:sldId id="725" r:id="rId15"/>
    <p:sldId id="701" r:id="rId16"/>
    <p:sldId id="685" r:id="rId17"/>
    <p:sldId id="702" r:id="rId18"/>
    <p:sldId id="703" r:id="rId19"/>
    <p:sldId id="704" r:id="rId20"/>
    <p:sldId id="705" r:id="rId21"/>
    <p:sldId id="706" r:id="rId22"/>
    <p:sldId id="727" r:id="rId23"/>
    <p:sldId id="707" r:id="rId24"/>
    <p:sldId id="708" r:id="rId25"/>
    <p:sldId id="709" r:id="rId26"/>
    <p:sldId id="710" r:id="rId27"/>
    <p:sldId id="711" r:id="rId28"/>
    <p:sldId id="732" r:id="rId29"/>
    <p:sldId id="712" r:id="rId30"/>
    <p:sldId id="716" r:id="rId31"/>
    <p:sldId id="726" r:id="rId32"/>
    <p:sldId id="717" r:id="rId33"/>
    <p:sldId id="713" r:id="rId34"/>
    <p:sldId id="735" r:id="rId35"/>
    <p:sldId id="737" r:id="rId36"/>
    <p:sldId id="722" r:id="rId37"/>
    <p:sldId id="715" r:id="rId38"/>
    <p:sldId id="721" r:id="rId39"/>
    <p:sldId id="720" r:id="rId40"/>
    <p:sldId id="723" r:id="rId41"/>
    <p:sldId id="736" r:id="rId4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8/11/2023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5343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39436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9007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 lnSpcReduction="10000"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Azure 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ML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機器學習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範例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2-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客戶流失預測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讀入第一個資料集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CRM Dataset shared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312646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資料集：</a:t>
            </a:r>
            <a:r>
              <a:rPr lang="en-US" altLang="zh-CN" sz="3200" dirty="0"/>
              <a:t> </a:t>
            </a:r>
            <a:r>
              <a:rPr lang="en-US" altLang="zh-CN" sz="3200" b="1" dirty="0">
                <a:latin typeface="微軟正黑體" pitchFamily="34" charset="-120"/>
                <a:ea typeface="微軟正黑體" pitchFamily="34" charset="-120"/>
              </a:rPr>
              <a:t>CRM Dataset shared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讀入一個資料集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 Dataset shared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4794F3-8E79-40EE-B3AE-CD8559B44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45" y="2320249"/>
            <a:ext cx="7809524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，發現很多缺值（遺漏值）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視覺化瀏覽資料集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AE12B0-8228-4278-856F-741068E51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61375"/>
            <a:ext cx="9144000" cy="436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讀入第二個資料集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CRM churn Label shared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57814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載入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資料集：</a:t>
            </a:r>
            <a:r>
              <a:rPr lang="en-US" altLang="zh-CN" sz="3200" dirty="0"/>
              <a:t> </a:t>
            </a:r>
            <a:r>
              <a:rPr lang="en-US" altLang="zh-CN" sz="32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CRM churn Label shared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讀入第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 churn Label shared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0968305-7E22-4134-8906-7A5AAED4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27083"/>
            <a:ext cx="7177023" cy="46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313184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標籤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solidFill>
                  <a:srgbClr val="FF0000"/>
                </a:solidFill>
                <a:effectLst/>
              </a:rPr>
              <a:t>Col1</a:t>
            </a: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6563072" cy="724901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『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標籤資料集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CRM churn Label shared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290E137-06B5-4BF9-955B-713F7CDFD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160668"/>
            <a:ext cx="5640866" cy="55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8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使用資料預處理元件</a:t>
            </a:r>
            <a:endParaRPr lang="en-US" altLang="zh-CN" sz="6600" b="1" dirty="0"/>
          </a:p>
          <a:p>
            <a:r>
              <a:rPr lang="zh-CN" altLang="en-US" sz="6600" b="1" dirty="0"/>
              <a:t>處理缺值</a:t>
            </a:r>
            <a:endParaRPr lang="en-US" altLang="zh-CN" sz="6600" b="1" dirty="0"/>
          </a:p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 Missing Data</a:t>
            </a:r>
            <a:endParaRPr lang="en-US" altLang="zh-TW" sz="5400" b="1" dirty="0"/>
          </a:p>
        </p:txBody>
      </p:sp>
    </p:spTree>
    <p:extLst>
      <p:ext uri="{BB962C8B-B14F-4D97-AF65-F5344CB8AC3E}">
        <p14:creationId xmlns:p14="http://schemas.microsoft.com/office/powerpoint/2010/main" val="340017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17C2CD0-C424-4FEA-BD2A-0E191A66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50A591-42E2-4FBB-9966-423EEC11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處理缺值預處理元件：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Clean Missing Data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，還要連線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6DF473-D752-4EA9-9034-08028F58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1772816"/>
            <a:ext cx="9144000" cy="49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031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17C2CD0-C424-4FEA-BD2A-0E191A663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50A591-42E2-4FBB-9966-423EEC11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把缺值，都取代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substitute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，為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729E75-FB2A-4595-95C5-3F842422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64" y="1295323"/>
            <a:ext cx="7848872" cy="541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6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7C2360D-0095-4715-91CA-61843260F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30" y="1484784"/>
            <a:ext cx="8883170" cy="424847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8193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effectLst/>
              </a:rPr>
              <a:t>(1).</a:t>
            </a:r>
            <a:r>
              <a:rPr lang="zh-CN" altLang="en-US" sz="4000" b="1" dirty="0">
                <a:effectLst/>
              </a:rPr>
              <a:t>定義：何謂客戶流失</a:t>
            </a:r>
            <a:endParaRPr lang="en-US" altLang="zh-CN" sz="4000" b="1" dirty="0">
              <a:effectLst/>
            </a:endParaRPr>
          </a:p>
          <a:p>
            <a:pPr lvl="1"/>
            <a:r>
              <a:rPr lang="zh-CN" altLang="en-US" sz="4000" b="1" dirty="0">
                <a:effectLst/>
              </a:rPr>
              <a:t>半年內沒有再購買的客戶</a:t>
            </a:r>
            <a:endParaRPr lang="en-US" altLang="zh-CN" sz="4000" b="1" dirty="0">
              <a:effectLst/>
            </a:endParaRPr>
          </a:p>
          <a:p>
            <a:pPr lvl="1"/>
            <a:endParaRPr lang="en-US" altLang="zh-CN" sz="4000" b="1" dirty="0">
              <a:effectLst/>
            </a:endParaRPr>
          </a:p>
          <a:p>
            <a:r>
              <a:rPr lang="en-US" altLang="zh-CN" sz="4000" b="1" dirty="0">
                <a:effectLst/>
              </a:rPr>
              <a:t>(2).</a:t>
            </a:r>
            <a:r>
              <a:rPr lang="zh-CN" altLang="en-US" sz="4000" b="1" dirty="0">
                <a:effectLst/>
              </a:rPr>
              <a:t>問題種類：</a:t>
            </a:r>
            <a:endParaRPr lang="en-US" altLang="zh-CN" sz="4000" b="1" dirty="0">
              <a:effectLst/>
            </a:endParaRPr>
          </a:p>
          <a:p>
            <a:pPr lvl="1"/>
            <a:r>
              <a:rPr lang="en-US" altLang="zh-CN" sz="4000" b="1" dirty="0">
                <a:effectLst/>
              </a:rPr>
              <a:t>『</a:t>
            </a:r>
            <a:r>
              <a:rPr lang="zh-CN" altLang="en-US" sz="4000" b="1" dirty="0">
                <a:effectLst/>
              </a:rPr>
              <a:t>客戶流失</a:t>
            </a:r>
            <a:r>
              <a:rPr lang="en-US" altLang="zh-CN" sz="4000" b="1" dirty="0">
                <a:effectLst/>
              </a:rPr>
              <a:t>』</a:t>
            </a:r>
            <a:r>
              <a:rPr lang="zh-CN" altLang="en-US" sz="4000" b="1" dirty="0">
                <a:effectLst/>
              </a:rPr>
              <a:t>，</a:t>
            </a:r>
            <a:r>
              <a:rPr lang="en-US" altLang="zh-CN" sz="4000" b="1" dirty="0">
                <a:effectLst/>
              </a:rPr>
              <a:t>『</a:t>
            </a:r>
            <a:r>
              <a:rPr lang="zh-CN" altLang="en-US" sz="4000" b="1" dirty="0">
                <a:effectLst/>
              </a:rPr>
              <a:t>客戶沒有流失</a:t>
            </a:r>
            <a:r>
              <a:rPr lang="en-US" altLang="zh-CN" sz="4000" b="1" dirty="0">
                <a:effectLst/>
              </a:rPr>
              <a:t>』</a:t>
            </a:r>
          </a:p>
          <a:p>
            <a:pPr lvl="1"/>
            <a:r>
              <a:rPr lang="zh-CN" altLang="en-US" sz="4000" b="1" dirty="0">
                <a:effectLst/>
              </a:rPr>
              <a:t>所以是</a:t>
            </a:r>
            <a:r>
              <a:rPr lang="en-US" altLang="zh-CN" sz="4000" b="1" dirty="0">
                <a:effectLst/>
              </a:rPr>
              <a:t>『</a:t>
            </a:r>
            <a:r>
              <a:rPr lang="zh-CN" altLang="en-US" sz="4000" b="1" dirty="0">
                <a:effectLst/>
                <a:highlight>
                  <a:srgbClr val="FFFF00"/>
                </a:highlight>
              </a:rPr>
              <a:t>分類問題</a:t>
            </a:r>
            <a:r>
              <a:rPr lang="en-US" altLang="zh-CN" sz="4000" b="1" dirty="0">
                <a:effectLst/>
              </a:rPr>
              <a:t>』</a:t>
            </a:r>
            <a:endParaRPr lang="en-US" altLang="zh-TW" sz="4000" b="1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問題設計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58708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</a:t>
            </a:r>
            <a:r>
              <a:rPr lang="en-US" altLang="zh-CN" sz="6600" b="1" dirty="0"/>
              <a:t>2</a:t>
            </a:r>
            <a:r>
              <a:rPr lang="zh-CN" altLang="en-US" sz="6600" b="1" dirty="0"/>
              <a:t>個資料集，合併成一個資料集</a:t>
            </a:r>
            <a:endParaRPr lang="en-US" altLang="zh-CN" sz="6600" b="1" dirty="0"/>
          </a:p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columns</a:t>
            </a:r>
            <a:endParaRPr lang="en-US" altLang="zh-TW" sz="5400" b="1" dirty="0"/>
          </a:p>
        </p:txBody>
      </p:sp>
    </p:spTree>
    <p:extLst>
      <p:ext uri="{BB962C8B-B14F-4D97-AF65-F5344CB8AC3E}">
        <p14:creationId xmlns:p14="http://schemas.microsoft.com/office/powerpoint/2010/main" val="3948232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D2D8524-D885-47CE-BFA9-52B7683C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觀念：前面只是讀入資料集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資料集有很多欄位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只有其中的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部分欄位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適合拿來做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endParaRPr lang="en-US" altLang="zh-CN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二個元件可以來指定要拿來計算的欄位</a:t>
            </a:r>
            <a:endParaRPr lang="en-US" altLang="zh-CN" sz="40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lvl="1"/>
            <a:r>
              <a:rPr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(1).select column in dataset</a:t>
            </a:r>
          </a:p>
          <a:p>
            <a:pPr lvl="1"/>
            <a:r>
              <a:rPr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(2).Add columns</a:t>
            </a:r>
            <a:endParaRPr lang="en-US" altLang="zh-TW" sz="3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28D8DE-27ED-4CCB-8276-95C82A8D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選定要計算的特徵值欄位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964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個資料集，合併成一個資料集：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columns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元件，再連線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191CB4-4A9D-4F42-B64D-C014B8D6E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04C204-4AE2-49F8-A79D-2A85E16D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62" y="1562743"/>
            <a:ext cx="8590476" cy="5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5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1F281B-B9FA-45AC-8738-1FFB2A98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188" y="1600200"/>
            <a:ext cx="9144000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41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404351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3EDB17C-9759-4890-A86D-4A1DA87F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419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4091136"/>
          </a:xfrm>
        </p:spPr>
        <p:txBody>
          <a:bodyPr>
            <a:normAutofit fontScale="92500"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6600" b="1" dirty="0"/>
              <a:t>二元分類：決策樹模型</a:t>
            </a:r>
            <a:endParaRPr lang="en-US" altLang="zh-CN" sz="6600" b="1" dirty="0"/>
          </a:p>
          <a:p>
            <a:r>
              <a:rPr lang="en-US" altLang="zh-CN" sz="4300" b="1" dirty="0"/>
              <a:t>two class booted Decision Tree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使用數學</a:t>
            </a:r>
            <a:r>
              <a:rPr lang="en-US" altLang="zh-CN" b="1" dirty="0"/>
              <a:t>model:</a:t>
            </a:r>
            <a:r>
              <a:rPr lang="zh-CN" altLang="en-US" b="1" dirty="0"/>
              <a:t>二元分類：決策樹模型</a:t>
            </a:r>
            <a:br>
              <a:rPr lang="en-US" altLang="zh-CN" b="1" dirty="0"/>
            </a:br>
            <a:r>
              <a:rPr lang="en-US" altLang="zh-CN" b="1" dirty="0"/>
              <a:t>two class booted Decision Tree</a:t>
            </a:r>
            <a:br>
              <a:rPr lang="en-US" altLang="zh-CN" b="1" dirty="0"/>
            </a:br>
            <a:r>
              <a:rPr lang="en-US" altLang="zh-CN" b="1" dirty="0"/>
              <a:t>2</a:t>
            </a:r>
            <a:r>
              <a:rPr lang="zh-CN" altLang="en-US" b="1" dirty="0"/>
              <a:t>個連線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69B07-F7A1-4A30-A528-1788FD2EF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1723285"/>
            <a:ext cx="8952381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87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col1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3600" b="1" dirty="0"/>
              <a:t>是哪個欄位：</a:t>
            </a:r>
            <a:r>
              <a:rPr lang="en-US" altLang="zh-CN" sz="3600" b="1" dirty="0">
                <a:solidFill>
                  <a:srgbClr val="FF0000"/>
                </a:solidFill>
                <a:highlight>
                  <a:srgbClr val="FFFF00"/>
                </a:highlight>
              </a:rPr>
              <a:t>Col1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A761D79-2D83-4FAB-AF5B-C84C4250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9" y="2175392"/>
            <a:ext cx="8428571" cy="4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測試模型，並且計算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400" b="1" dirty="0"/>
              <a:t>score model(</a:t>
            </a:r>
            <a:r>
              <a:rPr lang="zh-CN" altLang="en-US" sz="4400" b="1" dirty="0"/>
              <a:t>就是</a:t>
            </a:r>
            <a:r>
              <a:rPr lang="en-US" altLang="zh-CN" sz="4400" b="1" dirty="0" err="1"/>
              <a:t>model.fit</a:t>
            </a:r>
            <a:r>
              <a:rPr lang="en-US" altLang="zh-CN" sz="4400" b="1" dirty="0"/>
              <a:t>())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98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68834C6-665F-4100-8127-D407C9A7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AC5956-F21E-4D9A-94BA-198C7DFC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977778-DF4C-4EE5-B7FB-8869804B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34" y="-99391"/>
            <a:ext cx="8800931" cy="69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24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12C2A6-10ED-428A-B572-B8FFEB33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1" y="1851830"/>
            <a:ext cx="9144000" cy="500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75D5192-7AC8-4BB9-984E-6252EA950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4263F57-C41F-442D-B8B0-0CA02155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600200"/>
            <a:ext cx="917244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38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準確率</a:t>
            </a:r>
            <a:r>
              <a:rPr lang="en-US" altLang="zh-CN" dirty="0"/>
              <a:t>Accuracy = 0.912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AC883B-2232-4221-BD5E-2AC941CA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6105"/>
            <a:ext cx="8028571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6805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選定資料集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客戶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CRM Dataset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592F09C-E509-4C5E-BED2-1927EC7F1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4E52929-423B-4363-9324-4F1C6BCA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50E463-724A-444E-89FA-99A3C18D1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7"/>
            <a:ext cx="9144000" cy="694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1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4800" b="1" dirty="0">
                <a:effectLst/>
              </a:rPr>
              <a:t>1.x,y</a:t>
            </a:r>
            <a:r>
              <a:rPr lang="zh-CN" altLang="en-US" sz="4800" b="1" dirty="0">
                <a:effectLst/>
              </a:rPr>
              <a:t>分別來自</a:t>
            </a:r>
            <a:r>
              <a:rPr lang="en-US" altLang="zh-CN" sz="4800" b="1" dirty="0">
                <a:effectLst/>
              </a:rPr>
              <a:t>2</a:t>
            </a:r>
            <a:r>
              <a:rPr lang="zh-CN" altLang="en-US" sz="4800" b="1" dirty="0">
                <a:effectLst/>
              </a:rPr>
              <a:t>個資料集</a:t>
            </a:r>
            <a:endParaRPr lang="en-US" altLang="zh-CN" sz="4800" b="1" dirty="0">
              <a:effectLst/>
            </a:endParaRP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輸入資料</a:t>
            </a:r>
            <a:r>
              <a:rPr lang="en-US" altLang="zh-CN" sz="4800" b="1" dirty="0">
                <a:effectLst/>
              </a:rPr>
              <a:t>(</a:t>
            </a:r>
            <a:r>
              <a:rPr lang="zh-CN" altLang="en-US" sz="4800" b="1" dirty="0">
                <a:effectLst/>
              </a:rPr>
              <a:t>特徵值</a:t>
            </a:r>
            <a:r>
              <a:rPr lang="en-US" altLang="zh-CN" sz="4800" b="1" dirty="0">
                <a:effectLst/>
              </a:rPr>
              <a:t>feature)</a:t>
            </a:r>
          </a:p>
          <a:p>
            <a:pPr lvl="1"/>
            <a:r>
              <a:rPr lang="en-US" altLang="zh-CN" sz="44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CRM Dataset shared</a:t>
            </a:r>
          </a:p>
          <a:p>
            <a:pPr lvl="1"/>
            <a:endParaRPr lang="en-US" altLang="zh-CN" sz="4400" b="1" dirty="0">
              <a:effectLst/>
              <a:highlight>
                <a:srgbClr val="FFFF00"/>
              </a:highlight>
            </a:endParaRPr>
          </a:p>
          <a:p>
            <a:r>
              <a:rPr lang="en-US" altLang="zh-CN" sz="4800" b="1" dirty="0">
                <a:effectLst/>
              </a:rPr>
              <a:t>3.</a:t>
            </a:r>
            <a:r>
              <a:rPr lang="zh-CN" altLang="en-US" sz="4800" b="1" dirty="0">
                <a:effectLst/>
              </a:rPr>
              <a:t>輸出資料</a:t>
            </a:r>
            <a:r>
              <a:rPr lang="en-US" altLang="zh-CN" sz="4800" b="1" dirty="0">
                <a:effectLst/>
              </a:rPr>
              <a:t>(</a:t>
            </a:r>
            <a:r>
              <a:rPr lang="zh-CN" altLang="en-US" sz="4800" b="1" dirty="0">
                <a:effectLst/>
              </a:rPr>
              <a:t>目標值</a:t>
            </a:r>
            <a:r>
              <a:rPr lang="en-US" altLang="zh-CN" sz="4800" b="1" dirty="0">
                <a:effectLst/>
              </a:rPr>
              <a:t>target</a:t>
            </a:r>
            <a:r>
              <a:rPr lang="zh-CN" altLang="en-US" sz="4800" b="1" dirty="0">
                <a:effectLst/>
              </a:rPr>
              <a:t>，標籤</a:t>
            </a:r>
            <a:r>
              <a:rPr lang="en-US" altLang="zh-CN" sz="4800" b="1" dirty="0">
                <a:effectLst/>
              </a:rPr>
              <a:t>Label)</a:t>
            </a:r>
          </a:p>
          <a:p>
            <a:pPr lvl="1"/>
            <a:r>
              <a:rPr lang="en-US" altLang="zh-CN" sz="44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CRM churn Label shared</a:t>
            </a:r>
            <a:endParaRPr lang="en-US" altLang="zh-CN" sz="4400" b="1" dirty="0">
              <a:effectLst/>
              <a:highlight>
                <a:srgbClr val="FFFF00"/>
              </a:highlight>
            </a:endParaRP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選定資料集：客戶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CRM Dataset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C394F71-6B4A-48EA-8B41-FA066236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E56111B-9981-4DBE-8F67-371F8A12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選定資料集：客戶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CRM Dataset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7897DD-448F-4708-AC50-DB8531FB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1302" y="1133981"/>
            <a:ext cx="10548664" cy="55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1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AML-2-</a:t>
            </a:r>
            <a:r>
              <a:rPr lang="zh-CN" altLang="en-US" sz="2800" b="1" dirty="0">
                <a:latin typeface="微軟正黑體" pitchFamily="34" charset="-120"/>
                <a:ea typeface="微軟正黑體" pitchFamily="34" charset="-120"/>
              </a:rPr>
              <a:t>客戶</a:t>
            </a:r>
            <a:r>
              <a:rPr lang="en-US" altLang="zh-CN" sz="2800" b="1" dirty="0">
                <a:latin typeface="微軟正黑體" pitchFamily="34" charset="-120"/>
                <a:ea typeface="微軟正黑體" pitchFamily="34" charset="-120"/>
              </a:rPr>
              <a:t>CRM</a:t>
            </a:r>
            <a:endParaRPr lang="en-US" altLang="zh-CN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AML-2-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客戶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CRM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A5A413-42FF-48C1-BFEF-6721C28A3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7624"/>
            <a:ext cx="6809524" cy="1542857"/>
          </a:xfrm>
          <a:prstGeom prst="rect">
            <a:avLst/>
          </a:prstGeom>
        </p:spPr>
      </p:pic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B128B1A-589D-4104-84F2-822FE7B1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727520"/>
            <a:ext cx="5314286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537</Words>
  <Application>Microsoft Office PowerPoint</Application>
  <PresentationFormat>如螢幕大小 (4:3)</PresentationFormat>
  <Paragraphs>98</Paragraphs>
  <Slides>40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問題設計</vt:lpstr>
      <vt:lpstr>PowerPoint 簡報</vt:lpstr>
      <vt:lpstr>PowerPoint 簡報</vt:lpstr>
      <vt:lpstr>選定資料集：客戶CRM Dataset</vt:lpstr>
      <vt:lpstr>選定資料集：客戶CRM Dataset</vt:lpstr>
      <vt:lpstr>PowerPoint 簡報</vt:lpstr>
      <vt:lpstr>登入舊版Azure ML Studio</vt:lpstr>
      <vt:lpstr>修改專案名稱：AML-2-客戶CRM</vt:lpstr>
      <vt:lpstr>PowerPoint 簡報</vt:lpstr>
      <vt:lpstr>讀入一個資料集dataset： CRM Dataset shared</vt:lpstr>
      <vt:lpstr>視覺化瀏覽資料集dataset</vt:lpstr>
      <vt:lpstr>PowerPoint 簡報</vt:lpstr>
      <vt:lpstr>讀入第2個資料集dataset： CRM churn Label shared資料集</vt:lpstr>
      <vt:lpstr>visualize 『標籤資料集』： CRM churn Label shared資料集</vt:lpstr>
      <vt:lpstr>PowerPoint 簡報</vt:lpstr>
      <vt:lpstr>處理缺值預處理元件： Clean Missing Data，還要連線</vt:lpstr>
      <vt:lpstr>把缺值，都取代substitute，為0</vt:lpstr>
      <vt:lpstr>先Run，再visualize 資料集</vt:lpstr>
      <vt:lpstr>PowerPoint 簡報</vt:lpstr>
      <vt:lpstr>選定要計算的特徵值欄位</vt:lpstr>
      <vt:lpstr>把2個資料集，合併成一個資料集： Add columns元件，再連線</vt:lpstr>
      <vt:lpstr>先Run，再visualize 資料集</vt:lpstr>
      <vt:lpstr>PowerPoint 簡報</vt:lpstr>
      <vt:lpstr>Split把資料分割成 Train，test (0.7)，(0.3)</vt:lpstr>
      <vt:lpstr>PowerPoint 簡報</vt:lpstr>
      <vt:lpstr>PowerPoint 簡報</vt:lpstr>
      <vt:lpstr>使用數學model:二元分類：決策樹模型 two class booted Decision Tree 2個連線</vt:lpstr>
      <vt:lpstr>PowerPoint 簡報</vt:lpstr>
      <vt:lpstr>設定目標值：點按tain model launch column selector輸入col1 </vt:lpstr>
      <vt:lpstr>設定『目標值Label』是哪個欄位：Col1</vt:lpstr>
      <vt:lpstr>PowerPoint 簡報</vt:lpstr>
      <vt:lpstr>PowerPoint 簡報</vt:lpstr>
      <vt:lpstr>PowerPoint 簡報</vt:lpstr>
      <vt:lpstr>讓模型學習，並且計算loss,accuracy: score model2個連線</vt:lpstr>
      <vt:lpstr>先Run，再visualize 資料集</vt:lpstr>
      <vt:lpstr>PowerPoint 簡報</vt:lpstr>
      <vt:lpstr>評估模型成效準確率：evaluate</vt:lpstr>
      <vt:lpstr>先Run，再visualize 資料集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2023-08-11T08:53:01Z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