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565" r:id="rId3"/>
    <p:sldId id="637" r:id="rId4"/>
    <p:sldId id="645" r:id="rId5"/>
    <p:sldId id="633" r:id="rId6"/>
    <p:sldId id="728" r:id="rId7"/>
    <p:sldId id="729" r:id="rId8"/>
    <p:sldId id="730" r:id="rId9"/>
    <p:sldId id="731" r:id="rId10"/>
    <p:sldId id="679" r:id="rId11"/>
    <p:sldId id="680" r:id="rId12"/>
    <p:sldId id="681" r:id="rId13"/>
    <p:sldId id="724" r:id="rId14"/>
    <p:sldId id="682" r:id="rId15"/>
    <p:sldId id="683" r:id="rId16"/>
    <p:sldId id="725" r:id="rId17"/>
    <p:sldId id="727" r:id="rId18"/>
    <p:sldId id="686" r:id="rId19"/>
    <p:sldId id="687" r:id="rId20"/>
    <p:sldId id="688" r:id="rId21"/>
    <p:sldId id="689" r:id="rId22"/>
    <p:sldId id="709" r:id="rId23"/>
    <p:sldId id="710" r:id="rId24"/>
    <p:sldId id="711" r:id="rId25"/>
    <p:sldId id="712" r:id="rId26"/>
    <p:sldId id="732" r:id="rId27"/>
    <p:sldId id="733" r:id="rId28"/>
    <p:sldId id="716" r:id="rId29"/>
    <p:sldId id="726" r:id="rId30"/>
    <p:sldId id="717" r:id="rId31"/>
    <p:sldId id="713" r:id="rId32"/>
    <p:sldId id="736" r:id="rId33"/>
    <p:sldId id="738" r:id="rId34"/>
    <p:sldId id="734" r:id="rId35"/>
    <p:sldId id="722" r:id="rId36"/>
    <p:sldId id="715" r:id="rId37"/>
    <p:sldId id="721" r:id="rId38"/>
    <p:sldId id="720" r:id="rId39"/>
    <p:sldId id="723" r:id="rId40"/>
    <p:sldId id="735" r:id="rId41"/>
    <p:sldId id="737" r:id="rId4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8/11/2023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7199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cupun.site/lecture/predict/example/resource/iris-chi-2.csv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上傳要分析的資料集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AML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變成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AML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裡面的預設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dataset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AML-03-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</a:rPr>
              <a:t>上傳資料集</a:t>
            </a:r>
            <a:endParaRPr lang="en-US" altLang="zh-CN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AML-03-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上傳資料集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A5A413-42FF-48C1-BFEF-6721C28A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7624"/>
            <a:ext cx="6809524" cy="1542857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FB11AF2-506D-42FB-B7DA-96943934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727520"/>
            <a:ext cx="6494251" cy="179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讀入第一個資料集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Iris-chi-2.csv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 Dataset</a:t>
            </a:r>
            <a:r>
              <a:rPr lang="en-US" altLang="zh-CN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裡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3200" b="1" dirty="0">
                <a:latin typeface="微軟正黑體" pitchFamily="34" charset="-120"/>
                <a:ea typeface="微軟正黑體" pitchFamily="34" charset="-120"/>
              </a:rPr>
              <a:t>Iris-chi-2.csv</a:t>
            </a:r>
            <a:r>
              <a:rPr lang="en-US" altLang="zh-CN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拖曵</a:t>
            </a:r>
            <a:endParaRPr lang="en-US" altLang="zh-TW" sz="3200" b="1" dirty="0"/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讀入一個資料集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Iris-chi-2.csv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1C419-7535-4FF1-9525-C6E5F744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5" y="2282315"/>
            <a:ext cx="8771428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730C1A-5EA5-4B47-9DD7-F3CA3B459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15124"/>
            <a:ext cx="5904762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選定要計算的特徵值欄位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 column in dataset</a:t>
            </a: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要包含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特徵值，標籤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27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2D8524-D885-47CE-BFA9-52B7683C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8435280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觀念：前面只是讀入資料集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資料集有很多欄位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只有其中的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部分欄位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適合拿來做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CN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 column in dataset</a:t>
            </a:r>
          </a:p>
          <a:p>
            <a:pPr lvl="1"/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就是指定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要拿來當作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學習計算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的欄位</a:t>
            </a:r>
            <a:endParaRPr lang="en-US" altLang="zh-CN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28D8DE-27ED-4CCB-8276-95C82A8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選定要計算的特徵值欄位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96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746" y="836712"/>
            <a:ext cx="9144000" cy="54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查詢：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3200" b="1" dirty="0" err="1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select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column in  dataset</a:t>
            </a:r>
            <a:endParaRPr lang="en-US" altLang="zh-CN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431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選定特徵值欄位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F4F66B-DA97-4EEC-9014-A9F01724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6" y="1772816"/>
            <a:ext cx="9144000" cy="555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38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2CC97B-0B24-4475-94AB-A9E31B82C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轉換資料的時間稍微久點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拖曵連線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個單元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點按：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Launch column selector</a:t>
            </a:r>
            <a:endParaRPr lang="zh-TW" altLang="en-US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BDB266-756A-4411-8B5A-24F47D7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選定特徵值欄位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select feature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60656D9-D10E-460B-931C-225FB8A6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24667"/>
            <a:ext cx="715238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5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2CC97B-0B24-4475-94AB-A9E31B82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576894" cy="4525963"/>
          </a:xfrm>
        </p:spPr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選擇你認為可能有關的</a:t>
            </a:r>
            <a:r>
              <a:rPr lang="en-US" altLang="zh-CN" b="1" dirty="0" err="1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特徵值，標籤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完成打勾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BDB266-756A-4411-8B5A-24F47D7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選定特徵值欄位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select feature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F9D845-2645-46C6-95D8-BC02FAEA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842" y="2197104"/>
            <a:ext cx="9470842" cy="46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4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本機檔案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</a:rPr>
              <a:t>從硬碟</a:t>
            </a:r>
            <a:r>
              <a:rPr lang="zh-CN" altLang="en-US" sz="3600" b="1" dirty="0">
                <a:effectLst/>
              </a:rPr>
              <a:t>上傳資料集檔案</a:t>
            </a:r>
            <a:r>
              <a:rPr lang="zh-TW" altLang="en-US" sz="3600" b="1" dirty="0">
                <a:effectLst/>
              </a:rPr>
              <a:t>，</a:t>
            </a:r>
            <a:r>
              <a:rPr lang="zh-CN" altLang="en-US" sz="3600" b="1" dirty="0">
                <a:effectLst/>
              </a:rPr>
              <a:t>如何在</a:t>
            </a:r>
            <a:r>
              <a:rPr lang="en-US" altLang="zh-CN" sz="3600" b="1" dirty="0">
                <a:effectLst/>
              </a:rPr>
              <a:t>AML</a:t>
            </a:r>
            <a:r>
              <a:rPr lang="zh-CN" altLang="en-US" sz="3600" b="1" dirty="0">
                <a:effectLst/>
              </a:rPr>
              <a:t>的</a:t>
            </a:r>
            <a:r>
              <a:rPr lang="zh-TW" altLang="en-US" sz="3600" b="1" dirty="0">
                <a:effectLst/>
              </a:rPr>
              <a:t>工作區</a:t>
            </a:r>
            <a:r>
              <a:rPr lang="zh-CN" altLang="en-US" sz="3600" b="1" dirty="0">
                <a:effectLst/>
              </a:rPr>
              <a:t>，</a:t>
            </a:r>
            <a:r>
              <a:rPr lang="zh-TW" altLang="en-US" sz="3600" b="1" dirty="0">
                <a:effectLst/>
              </a:rPr>
              <a:t>建立資料集模組</a:t>
            </a:r>
          </a:p>
          <a:p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 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所提供的</a:t>
            </a:r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Sample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effectLst/>
              </a:rPr>
              <a:t>讀入</a:t>
            </a:r>
            <a:r>
              <a:rPr lang="zh-TW" altLang="en-US" sz="3600" b="1" dirty="0">
                <a:effectLst/>
              </a:rPr>
              <a:t>保存在機器學習工作室之資料集</a:t>
            </a:r>
          </a:p>
          <a:p>
            <a:r>
              <a:rPr lang="en-US" altLang="zh-CN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). 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Data</a:t>
            </a:r>
            <a:r>
              <a:rPr lang="zh-TW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模組</a:t>
            </a:r>
            <a:r>
              <a:rPr lang="zh-CN" altLang="en-US" sz="40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指令，讀入外部的資料集</a:t>
            </a:r>
            <a:endParaRPr lang="zh-TW" altLang="en-US" sz="4000" b="1" u="sng" dirty="0">
              <a:solidFill>
                <a:srgbClr val="7030A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線上</a:t>
            </a:r>
            <a:r>
              <a:rPr lang="zh-CN" altLang="en-US" sz="3600" b="1" dirty="0">
                <a:effectLst/>
              </a:rPr>
              <a:t>的</a:t>
            </a:r>
            <a:r>
              <a:rPr lang="zh-TW" altLang="en-US" sz="3600" b="1" dirty="0">
                <a:effectLst/>
              </a:rPr>
              <a:t>資料來源</a:t>
            </a:r>
            <a:r>
              <a:rPr lang="en-US" altLang="zh-TW" sz="3600" b="1" dirty="0">
                <a:effectLst/>
              </a:rPr>
              <a:t>(Kaggle)</a:t>
            </a:r>
            <a:endParaRPr lang="zh-TW" altLang="en-US" sz="36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讀入</a:t>
            </a:r>
            <a:r>
              <a:rPr lang="zh-TW" altLang="en-US" sz="3200" b="1" dirty="0">
                <a:effectLst/>
              </a:rPr>
              <a:t>來自</a:t>
            </a:r>
            <a:r>
              <a:rPr lang="en-US" altLang="zh-TW" sz="3200" b="1" dirty="0">
                <a:effectLst/>
              </a:rPr>
              <a:t>SQL Server </a:t>
            </a:r>
            <a:r>
              <a:rPr lang="zh-TW" altLang="en-US" sz="3200" b="1" dirty="0">
                <a:effectLst/>
              </a:rPr>
              <a:t>資料庫的資料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 err="1">
                <a:latin typeface="微軟正黑體" pitchFamily="34" charset="-120"/>
                <a:ea typeface="微軟正黑體" pitchFamily="34" charset="-120"/>
              </a:rPr>
              <a:t>AzureML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分析的資料來源</a:t>
            </a:r>
            <a:b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有三種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72CC97B-0B24-4475-94AB-A9E31B82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576894" cy="4525963"/>
          </a:xfrm>
        </p:spPr>
        <p:txBody>
          <a:bodyPr/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endParaRPr lang="zh-TW" altLang="en-US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BDB266-756A-4411-8B5A-24F47D76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，測試目前選取的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6C4DBE-D313-47B4-93F6-5A5A16956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196752"/>
            <a:ext cx="4019048" cy="37142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082CDBB-A2F6-4DB8-B58B-93CB3782E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2313"/>
            <a:ext cx="9144000" cy="229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31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404351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EDB17C-9759-4890-A86D-4A1DA87F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41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5800" b="1" dirty="0"/>
              <a:t>多元分類：決策森林模型</a:t>
            </a:r>
            <a:endParaRPr lang="en-US" altLang="zh-CN" sz="5800" b="1" dirty="0"/>
          </a:p>
          <a:p>
            <a:r>
              <a:rPr lang="en-US" altLang="zh-CN" sz="4300" b="1" dirty="0"/>
              <a:t>multiple class Decision Tree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model: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多元分類：決策森林模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class Decision Tree</a:t>
            </a:r>
            <a:br>
              <a:rPr lang="en-US" altLang="zh-TW" b="1" dirty="0"/>
            </a:b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28DAC0-722F-45A7-8D42-F7DD960F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19" y="2348880"/>
            <a:ext cx="8704762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4DC366B-6C80-4D85-B217-82AF87A0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4" y="1633878"/>
            <a:ext cx="8990476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品種值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品種植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492DAAE-1FE7-4D63-A94A-03A12D9E6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67125"/>
            <a:ext cx="9053017" cy="43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6805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先下載資料集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4400" b="1" dirty="0"/>
              <a:t>鳶尾花朵資料集</a:t>
            </a: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測試模型，並且計算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7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8834C6-665F-4100-8127-D407C9A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AC5956-F21E-4D9A-94BA-198C7DFC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977778-DF4C-4EE5-B7FB-8869804B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4" y="-99391"/>
            <a:ext cx="8800931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4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12B6AC0-D0AD-4632-B924-EC95B6257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5DA1094-395F-43B3-AE9E-1757141C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958733-5DFA-401D-883B-E5936215F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3" y="1417638"/>
            <a:ext cx="8609524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05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12C2A6-10ED-428A-B572-B8FFEB33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" y="1851830"/>
            <a:ext cx="9144000" cy="5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5D5192-7AC8-4BB9-984E-6252EA95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263F57-C41F-442D-B8B0-0CA02155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600200"/>
            <a:ext cx="91724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8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準確率</a:t>
            </a:r>
            <a:r>
              <a:rPr lang="en-US" altLang="zh-CN" dirty="0"/>
              <a:t>Accuracy = 0.977777777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03622F9-0A72-4F44-B11C-58B052BAA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2132856"/>
            <a:ext cx="9085339" cy="47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評估結果：混淆矩陣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品種</a:t>
            </a:r>
            <a:r>
              <a:rPr lang="en-US" altLang="zh-CN" dirty="0"/>
              <a:t>0</a:t>
            </a:r>
            <a:r>
              <a:rPr lang="zh-CN" altLang="en-US" dirty="0"/>
              <a:t>：</a:t>
            </a:r>
            <a:r>
              <a:rPr lang="en-US" altLang="zh-CN" dirty="0"/>
              <a:t>100%</a:t>
            </a:r>
          </a:p>
          <a:p>
            <a:r>
              <a:rPr lang="zh-CN" altLang="en-US" dirty="0"/>
              <a:t>品種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92.3%</a:t>
            </a:r>
          </a:p>
          <a:p>
            <a:r>
              <a:rPr lang="zh-CN" altLang="en-US" dirty="0"/>
              <a:t>品種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/>
              <a:t>100%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D71EA4-65B3-4505-802D-3E36C61D4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457790"/>
            <a:ext cx="5564266" cy="54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2595"/>
            <a:ext cx="9175474" cy="519300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>
                <a:effectLst/>
                <a:hlinkClick r:id="rId2"/>
              </a:rPr>
              <a:t>https://acupun.site/lecture/predict/example/resource/iris-chi</a:t>
            </a:r>
            <a:r>
              <a:rPr lang="en-US" altLang="zh-CN" dirty="0">
                <a:effectLst/>
                <a:hlinkClick r:id="rId2"/>
              </a:rPr>
              <a:t>-2</a:t>
            </a:r>
            <a:r>
              <a:rPr lang="en-US" altLang="zh-TW" dirty="0">
                <a:effectLst/>
                <a:hlinkClick r:id="rId2"/>
              </a:rPr>
              <a:t>.csv</a:t>
            </a:r>
            <a:endParaRPr lang="en-US" altLang="zh-TW" dirty="0">
              <a:effectLst/>
            </a:endParaRPr>
          </a:p>
          <a:p>
            <a:r>
              <a:rPr lang="en-US" altLang="zh-TW" sz="3300" b="1" dirty="0">
                <a:effectLst/>
              </a:rPr>
              <a:t>1.</a:t>
            </a:r>
            <a:r>
              <a:rPr lang="zh-TW" altLang="en-US" sz="3300" b="1" dirty="0">
                <a:effectLst/>
              </a:rPr>
              <a:t>此資料集總共有</a:t>
            </a:r>
            <a:r>
              <a:rPr lang="en-US" altLang="zh-TW" sz="3300" b="1" dirty="0">
                <a:effectLst/>
              </a:rPr>
              <a:t>4</a:t>
            </a:r>
            <a:r>
              <a:rPr lang="zh-TW" altLang="en-US" sz="3300" b="1" dirty="0">
                <a:effectLst/>
              </a:rPr>
              <a:t>個輸入特徵。分別為：</a:t>
            </a:r>
          </a:p>
          <a:p>
            <a:pPr lvl="1"/>
            <a:r>
              <a:rPr lang="zh-TW" altLang="en-US" sz="2900" b="1" dirty="0">
                <a:effectLst/>
              </a:rPr>
              <a:t>花萼長度、</a:t>
            </a:r>
          </a:p>
          <a:p>
            <a:pPr lvl="1"/>
            <a:r>
              <a:rPr lang="zh-TW" altLang="en-US" sz="2900" b="1" dirty="0">
                <a:effectLst/>
              </a:rPr>
              <a:t>花萼寬度、</a:t>
            </a:r>
          </a:p>
          <a:p>
            <a:pPr lvl="1"/>
            <a:r>
              <a:rPr lang="zh-TW" altLang="en-US" sz="2900" b="1" dirty="0">
                <a:effectLst/>
              </a:rPr>
              <a:t>花瓣長度</a:t>
            </a:r>
          </a:p>
          <a:p>
            <a:pPr lvl="1"/>
            <a:r>
              <a:rPr lang="zh-TW" altLang="en-US" sz="2900" b="1" dirty="0">
                <a:effectLst/>
              </a:rPr>
              <a:t>花瓣寬度。</a:t>
            </a:r>
          </a:p>
          <a:p>
            <a:r>
              <a:rPr lang="en-US" altLang="zh-TW" sz="3300" b="1" dirty="0">
                <a:effectLst/>
              </a:rPr>
              <a:t>2.</a:t>
            </a:r>
            <a:r>
              <a:rPr lang="zh-TW" altLang="en-US" sz="3300" b="1" dirty="0">
                <a:effectLst/>
              </a:rPr>
              <a:t>輸出特徵為花朵的品種</a:t>
            </a:r>
            <a:endParaRPr lang="en-US" altLang="zh-TW" sz="3300" b="1" dirty="0">
              <a:effectLst/>
            </a:endParaRPr>
          </a:p>
          <a:p>
            <a:r>
              <a:rPr lang="zh-TW" altLang="en-US" sz="3300" b="1" dirty="0">
                <a:effectLst/>
              </a:rPr>
              <a:t>，共有三種類別分別為</a:t>
            </a:r>
          </a:p>
          <a:p>
            <a:pPr lvl="1"/>
            <a:r>
              <a:rPr lang="en-US" altLang="zh-TW" sz="2900" b="1" dirty="0">
                <a:effectLst/>
              </a:rPr>
              <a:t>0: iris </a:t>
            </a:r>
            <a:r>
              <a:rPr lang="en-US" altLang="zh-TW" sz="2900" b="1" dirty="0" err="1">
                <a:effectLst/>
              </a:rPr>
              <a:t>setosa</a:t>
            </a:r>
            <a:r>
              <a:rPr lang="zh-TW" altLang="en-US" sz="2900" b="1" dirty="0">
                <a:effectLst/>
              </a:rPr>
              <a:t>、</a:t>
            </a:r>
          </a:p>
          <a:p>
            <a:pPr lvl="1"/>
            <a:r>
              <a:rPr lang="en-US" altLang="zh-TW" sz="2900" b="1" dirty="0">
                <a:effectLst/>
              </a:rPr>
              <a:t>1: iris versicolor</a:t>
            </a:r>
            <a:r>
              <a:rPr lang="zh-TW" altLang="en-US" sz="2900" b="1" dirty="0">
                <a:effectLst/>
              </a:rPr>
              <a:t>、</a:t>
            </a:r>
          </a:p>
          <a:p>
            <a:pPr lvl="1"/>
            <a:r>
              <a:rPr lang="en-US" altLang="zh-TW" sz="2900" b="1" dirty="0">
                <a:effectLst/>
              </a:rPr>
              <a:t>2: iris virginica</a:t>
            </a:r>
            <a:endParaRPr lang="en-US" altLang="zh-TW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選定資料集：</a:t>
            </a: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鳶尾花朵資料集</a:t>
            </a:r>
          </a:p>
        </p:txBody>
      </p:sp>
      <p:pic>
        <p:nvPicPr>
          <p:cNvPr id="1026" name="Picture 2" descr="WDKK8iwi7UmniDz5H3dyhjw4YjSlwpFAqFYtRRLLAUQ8NoFVZwmmcLKhQKhULRFyKj7WSKPSuOzbFqAZ7uKMuVQqFQKEYtxyoirTg5RrO7VYkrhUKhUCgUikFELQakUCgUCoVCMYgocaVQKBQKhUIxiChxpVAoFAqFQjGIKHGlUCgUCoVCMYgocaVQKBQKhUIxiChxpVAoFAqFQjGIKHGlUCgUCoVCMYgocaVQKBQKhUIxiPwfFavbNWpoaYIAAAAASUVORK5CYII= (599×348)">
            <a:extLst>
              <a:ext uri="{FF2B5EF4-FFF2-40B4-BE49-F238E27FC236}">
                <a16:creationId xmlns:a16="http://schemas.microsoft.com/office/drawing/2014/main" id="{58D6BE7F-A81A-455E-AC83-B1BD45EE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066628"/>
            <a:ext cx="57054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8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CN" sz="8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AzureML</a:t>
            </a:r>
            <a:endParaRPr lang="en-US" altLang="zh-CN" sz="8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6600" dirty="0"/>
              <a:t>iris-chi</a:t>
            </a:r>
            <a:r>
              <a:rPr lang="en-US" altLang="zh-CN" sz="6600" dirty="0"/>
              <a:t>-2</a:t>
            </a:r>
            <a:r>
              <a:rPr lang="en-US" altLang="zh-TW" sz="6600" dirty="0"/>
              <a:t>.csv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29756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下方</a:t>
            </a:r>
            <a:r>
              <a:rPr lang="en-US" altLang="zh-CN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『+New』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iris-chi-2.cvs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B7BCF8-2E35-4C4C-96C1-646DE193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715143"/>
            <a:ext cx="4638095" cy="6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5641846-5794-486F-8F1A-7F40F539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5F96A9-240E-4E10-8D10-74EAC63C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上傳資料集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iris-chi-2.cvs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271B27-AD17-480B-BF5F-03424E32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736"/>
            <a:ext cx="7190476" cy="43428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0CEAB9C-9B47-4CB2-B5D2-89DD6308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94" y="2467524"/>
            <a:ext cx="4542857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62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DEB646-A884-420F-A0AF-219E30FBA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96191D6-8B3B-4823-8CBE-351A7FB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結果：已經上傳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152813-2573-4590-9822-C98CD0AC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951" y="1630785"/>
            <a:ext cx="9144000" cy="51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669</Words>
  <Application>Microsoft Office PowerPoint</Application>
  <PresentationFormat>如螢幕大小 (4:3)</PresentationFormat>
  <Paragraphs>113</Paragraphs>
  <Slides>40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AzureML分析的資料來源 有三種</vt:lpstr>
      <vt:lpstr>PowerPoint 簡報</vt:lpstr>
      <vt:lpstr>選定資料集：鳶尾花朵資料集</vt:lpstr>
      <vt:lpstr>PowerPoint 簡報</vt:lpstr>
      <vt:lpstr>上傳資料集dataset：iris-chi-2.cvs </vt:lpstr>
      <vt:lpstr>上傳資料集dataset：iris-chi-2.cvs</vt:lpstr>
      <vt:lpstr>結果：已經上傳</vt:lpstr>
      <vt:lpstr>PowerPoint 簡報</vt:lpstr>
      <vt:lpstr>登入舊版Azure ML Studio</vt:lpstr>
      <vt:lpstr>修改專案名稱：AML-03-上傳資料集</vt:lpstr>
      <vt:lpstr>PowerPoint 簡報</vt:lpstr>
      <vt:lpstr>讀入一個資料集dataset： Iris-chi-2.csv</vt:lpstr>
      <vt:lpstr>visualize資料集dataset</vt:lpstr>
      <vt:lpstr>PowerPoint 簡報</vt:lpstr>
      <vt:lpstr>選定要計算的特徵值欄位</vt:lpstr>
      <vt:lpstr>選定特徵值欄位:</vt:lpstr>
      <vt:lpstr>選定特徵值欄位: select feature</vt:lpstr>
      <vt:lpstr>選定特徵值欄位: select feature</vt:lpstr>
      <vt:lpstr>Run，測試目前選取的(x,y)值</vt:lpstr>
      <vt:lpstr>PowerPoint 簡報</vt:lpstr>
      <vt:lpstr>Split把資料分割成 Train，test (0.7)，(0.3)</vt:lpstr>
      <vt:lpstr>PowerPoint 簡報</vt:lpstr>
      <vt:lpstr>使用數學model:多元分類：決策森林模 multiple class Decision Tree </vt:lpstr>
      <vt:lpstr>PowerPoint 簡報</vt:lpstr>
      <vt:lpstr>訓練model，Train model</vt:lpstr>
      <vt:lpstr>PowerPoint 簡報</vt:lpstr>
      <vt:lpstr>設定目標值：點按tain model launch column selector輸入品種值 </vt:lpstr>
      <vt:lpstr>設定『目標值Label』的欄位：品種植</vt:lpstr>
      <vt:lpstr>PowerPoint 簡報</vt:lpstr>
      <vt:lpstr>PowerPoint 簡報</vt:lpstr>
      <vt:lpstr>PowerPoint 簡報</vt:lpstr>
      <vt:lpstr>讓模型學習，並且計算loss,accuracy: score model</vt:lpstr>
      <vt:lpstr>讓模型學習，並且計算loss,accuracy: score model2個連線</vt:lpstr>
      <vt:lpstr>先Run，再visualize 資料集</vt:lpstr>
      <vt:lpstr>PowerPoint 簡報</vt:lpstr>
      <vt:lpstr>評估模型成效準確率：evaluate</vt:lpstr>
      <vt:lpstr>先Run，再visualize 資料集</vt:lpstr>
      <vt:lpstr>評估結果：混淆矩陣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2023-08-11T08:53:18Z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