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7"/>
  </p:notesMasterIdLst>
  <p:handoutMasterIdLst>
    <p:handoutMasterId r:id="rId38"/>
  </p:handoutMasterIdLst>
  <p:sldIdLst>
    <p:sldId id="565" r:id="rId3"/>
    <p:sldId id="637" r:id="rId4"/>
    <p:sldId id="645" r:id="rId5"/>
    <p:sldId id="633" r:id="rId6"/>
    <p:sldId id="679" r:id="rId7"/>
    <p:sldId id="680" r:id="rId8"/>
    <p:sldId id="681" r:id="rId9"/>
    <p:sldId id="724" r:id="rId10"/>
    <p:sldId id="682" r:id="rId11"/>
    <p:sldId id="683" r:id="rId12"/>
    <p:sldId id="725" r:id="rId13"/>
    <p:sldId id="709" r:id="rId14"/>
    <p:sldId id="710" r:id="rId15"/>
    <p:sldId id="711" r:id="rId16"/>
    <p:sldId id="712" r:id="rId17"/>
    <p:sldId id="732" r:id="rId18"/>
    <p:sldId id="733" r:id="rId19"/>
    <p:sldId id="716" r:id="rId20"/>
    <p:sldId id="726" r:id="rId21"/>
    <p:sldId id="717" r:id="rId22"/>
    <p:sldId id="713" r:id="rId23"/>
    <p:sldId id="739" r:id="rId24"/>
    <p:sldId id="741" r:id="rId25"/>
    <p:sldId id="734" r:id="rId26"/>
    <p:sldId id="722" r:id="rId27"/>
    <p:sldId id="715" r:id="rId28"/>
    <p:sldId id="721" r:id="rId29"/>
    <p:sldId id="720" r:id="rId30"/>
    <p:sldId id="723" r:id="rId31"/>
    <p:sldId id="735" r:id="rId32"/>
    <p:sldId id="738" r:id="rId33"/>
    <p:sldId id="737" r:id="rId34"/>
    <p:sldId id="736" r:id="rId35"/>
    <p:sldId id="740" r:id="rId3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7729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upun.site/lecture/predict/example/resource/iris-chi-2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upun.site/lecture/predict/example/resource/iris-chi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 lnSpcReduction="10000"/>
          </a:bodyPr>
          <a:lstStyle/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Import Data 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模組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讀取外部資料集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注意：這個標籤欄位是類別，不是數值</a:t>
            </a:r>
            <a:br>
              <a:rPr lang="en-US" altLang="zh-CN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疑問：不是數值的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計算嗎？</a:t>
            </a:r>
            <a:endParaRPr lang="zh-TW" altLang="en-US" sz="4800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9531F-0010-4A60-8368-A880306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2688"/>
            <a:ext cx="5952531" cy="5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全部欄位都要計算，所以不需要使用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 column in dataset</a:t>
            </a:r>
          </a:p>
        </p:txBody>
      </p:sp>
    </p:spTree>
    <p:extLst>
      <p:ext uri="{BB962C8B-B14F-4D97-AF65-F5344CB8AC3E}">
        <p14:creationId xmlns:p14="http://schemas.microsoft.com/office/powerpoint/2010/main" val="392327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EDB17C-9759-4890-A86D-4A1DA87F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41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5800" b="1" dirty="0"/>
              <a:t>多元分類：決策森林模型</a:t>
            </a:r>
            <a:endParaRPr lang="en-US" altLang="zh-CN" sz="5800" b="1" dirty="0"/>
          </a:p>
          <a:p>
            <a:r>
              <a:rPr lang="en-US" altLang="zh-CN" sz="4300" b="1" dirty="0"/>
              <a:t>multiple class Decision Tree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model: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多元分類：決策森林模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class Decision Tree</a:t>
            </a:r>
            <a:br>
              <a:rPr lang="en-US" altLang="zh-TW" b="1" dirty="0"/>
            </a:b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28DAC0-722F-45A7-8D42-F7DD960F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" y="2348880"/>
            <a:ext cx="870476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DC366B-6C80-4D85-B217-82AF87A0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4" y="1633878"/>
            <a:ext cx="89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品種值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本機檔案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</a:rPr>
              <a:t>從硬碟</a:t>
            </a:r>
            <a:r>
              <a:rPr lang="zh-CN" altLang="en-US" sz="3600" b="1" dirty="0">
                <a:effectLst/>
              </a:rPr>
              <a:t>上傳資料集檔案</a:t>
            </a:r>
            <a:r>
              <a:rPr lang="zh-TW" altLang="en-US" sz="3600" b="1" dirty="0">
                <a:effectLst/>
              </a:rPr>
              <a:t>，</a:t>
            </a:r>
            <a:r>
              <a:rPr lang="zh-CN" altLang="en-US" sz="3600" b="1" dirty="0">
                <a:effectLst/>
              </a:rPr>
              <a:t>如何在</a:t>
            </a:r>
            <a:r>
              <a:rPr lang="en-US" altLang="zh-CN" sz="3600" b="1" dirty="0">
                <a:effectLst/>
              </a:rPr>
              <a:t>AML</a:t>
            </a:r>
            <a:r>
              <a:rPr lang="zh-CN" altLang="en-US" sz="3600" b="1" dirty="0">
                <a:effectLst/>
              </a:rPr>
              <a:t>的</a:t>
            </a:r>
            <a:r>
              <a:rPr lang="zh-TW" altLang="en-US" sz="3600" b="1" dirty="0">
                <a:effectLst/>
              </a:rPr>
              <a:t>工作區</a:t>
            </a:r>
            <a:r>
              <a:rPr lang="zh-CN" altLang="en-US" sz="3600" b="1" dirty="0">
                <a:effectLst/>
              </a:rPr>
              <a:t>，</a:t>
            </a:r>
            <a:r>
              <a:rPr lang="zh-TW" altLang="en-US" sz="3600" b="1" dirty="0">
                <a:effectLst/>
              </a:rPr>
              <a:t>建立資料集模組</a:t>
            </a:r>
          </a:p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</a:rPr>
              <a:t>讀入</a:t>
            </a:r>
            <a:r>
              <a:rPr lang="zh-TW" altLang="en-US" sz="3600" b="1" dirty="0">
                <a:effectLst/>
              </a:rPr>
              <a:t>保存在機器學習工作室之資料集</a:t>
            </a:r>
          </a:p>
          <a:p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Data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指令，讀入外部的資料集</a:t>
            </a:r>
            <a:endParaRPr lang="zh-TW" altLang="en-US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線上</a:t>
            </a:r>
            <a:r>
              <a:rPr lang="zh-CN" altLang="en-US" sz="3600" b="1" dirty="0">
                <a:effectLst/>
              </a:rPr>
              <a:t>的</a:t>
            </a:r>
            <a:r>
              <a:rPr lang="zh-TW" altLang="en-US" sz="3600" b="1" dirty="0">
                <a:effectLst/>
              </a:rPr>
              <a:t>資料來源</a:t>
            </a:r>
            <a:r>
              <a:rPr lang="en-US" altLang="zh-TW" sz="3600" b="1" dirty="0">
                <a:effectLst/>
              </a:rPr>
              <a:t>(Kaggle)</a:t>
            </a:r>
            <a:endParaRPr lang="zh-TW" altLang="en-US" sz="36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讀入</a:t>
            </a:r>
            <a:r>
              <a:rPr lang="zh-TW" altLang="en-US" sz="3200" b="1" dirty="0">
                <a:effectLst/>
              </a:rPr>
              <a:t>來自</a:t>
            </a:r>
            <a:r>
              <a:rPr lang="en-US" altLang="zh-TW" sz="3200" b="1" dirty="0">
                <a:effectLst/>
              </a:rPr>
              <a:t>SQL Server </a:t>
            </a:r>
            <a:r>
              <a:rPr lang="zh-TW" altLang="en-US" sz="3200" b="1" dirty="0">
                <a:effectLst/>
              </a:rPr>
              <a:t>資料庫的資料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 err="1">
                <a:latin typeface="微軟正黑體" pitchFamily="34" charset="-120"/>
                <a:ea typeface="微軟正黑體" pitchFamily="34" charset="-120"/>
              </a:rPr>
              <a:t>AzureML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分析的資料來源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有三種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品種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9611F2-C24F-4F89-8F7C-03B46313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7252" y="1417639"/>
            <a:ext cx="10026893" cy="49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測試模型，並且計算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834C6-665F-4100-8127-D407C9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AC5956-F21E-4D9A-94BA-198C7DF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977778-DF4C-4EE5-B7FB-8869804B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" y="-99391"/>
            <a:ext cx="8800931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2B6AC0-D0AD-4632-B924-EC95B625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5DA1094-395F-43B3-AE9E-1757141C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958733-5DFA-401D-883B-E5936215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" y="1417638"/>
            <a:ext cx="8609524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12C2A6-10ED-428A-B572-B8FFEB3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" y="1851830"/>
            <a:ext cx="9144000" cy="5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5D5192-7AC8-4BB9-984E-6252EA95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263F57-C41F-442D-B8B0-0CA02155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00200"/>
            <a:ext cx="91724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準確率</a:t>
            </a:r>
            <a:r>
              <a:rPr lang="en-US" altLang="zh-CN" dirty="0"/>
              <a:t>Accuracy = 0.933333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2070AE-E015-4B25-9B3F-9ECED608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1047843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6805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外部資料集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400" b="1" dirty="0"/>
              <a:t>鳶尾花朵資料集</a:t>
            </a: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評估結果：混淆矩陣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品種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93.8%</a:t>
            </a:r>
          </a:p>
          <a:p>
            <a:r>
              <a:rPr lang="zh-CN" altLang="en-US" dirty="0"/>
              <a:t>品種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85.7%</a:t>
            </a:r>
          </a:p>
          <a:p>
            <a:r>
              <a:rPr lang="zh-CN" altLang="en-US" dirty="0"/>
              <a:t>品種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100%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5BDBECF-775E-4FC1-9CC1-2EA60FDA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298637"/>
            <a:ext cx="5544616" cy="55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8568952" cy="5400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CN" altLang="en-US" sz="6600" b="1" dirty="0"/>
              <a:t>疑問：</a:t>
            </a:r>
            <a:endParaRPr lang="en-US" altLang="zh-CN" sz="6600" b="1" dirty="0"/>
          </a:p>
          <a:p>
            <a:r>
              <a:rPr lang="en-US" altLang="zh-CN" sz="6600" b="1" dirty="0"/>
              <a:t>y</a:t>
            </a:r>
            <a:r>
              <a:rPr lang="zh-CN" altLang="en-US" sz="6600" b="1" dirty="0"/>
              <a:t>的值不是數值，而是類別，</a:t>
            </a:r>
            <a:endParaRPr lang="en-US" altLang="zh-CN" sz="6600" b="1" dirty="0"/>
          </a:p>
          <a:p>
            <a:r>
              <a:rPr lang="zh-CN" altLang="en-US" sz="6600" b="1" dirty="0"/>
              <a:t>可以直接</a:t>
            </a:r>
            <a:r>
              <a:rPr lang="en-US" altLang="zh-CN" sz="6600" b="1" dirty="0"/>
              <a:t>AI</a:t>
            </a:r>
            <a:r>
              <a:rPr lang="zh-CN" altLang="en-US" sz="6600" b="1" dirty="0"/>
              <a:t>計算嗎？</a:t>
            </a:r>
            <a:endParaRPr lang="en-US" altLang="zh-CN" sz="6600" b="1" dirty="0"/>
          </a:p>
          <a:p>
            <a:endParaRPr lang="en-US" altLang="zh-CN" sz="6600" b="1" dirty="0"/>
          </a:p>
          <a:p>
            <a:pPr algn="l"/>
            <a:r>
              <a:rPr lang="zh-CN" altLang="en-US" sz="6600" b="1" dirty="0"/>
              <a:t>結果：</a:t>
            </a:r>
            <a:endParaRPr lang="en-US" altLang="zh-CN" sz="6600" b="1" dirty="0"/>
          </a:p>
          <a:p>
            <a:r>
              <a:rPr lang="en-US" altLang="zh-CN" sz="6600" b="1" dirty="0">
                <a:solidFill>
                  <a:srgbClr val="7030A0"/>
                </a:solidFill>
              </a:rPr>
              <a:t>AML</a:t>
            </a:r>
            <a:r>
              <a:rPr lang="zh-CN" altLang="en-US" sz="6600" b="1" dirty="0">
                <a:solidFill>
                  <a:srgbClr val="7030A0"/>
                </a:solidFill>
              </a:rPr>
              <a:t>可以直接計算類別欄位</a:t>
            </a:r>
            <a:endParaRPr lang="en-US" altLang="zh-CN" sz="6600" b="1" dirty="0">
              <a:solidFill>
                <a:srgbClr val="7030A0"/>
              </a:solidFill>
            </a:endParaRPr>
          </a:p>
          <a:p>
            <a:r>
              <a:rPr lang="en-US" altLang="zh-TW" sz="6600" b="1" dirty="0">
                <a:solidFill>
                  <a:srgbClr val="7030A0"/>
                </a:solidFill>
              </a:rPr>
              <a:t>(</a:t>
            </a:r>
            <a:r>
              <a:rPr lang="en-US" altLang="zh-CN" sz="6600" b="1" dirty="0">
                <a:solidFill>
                  <a:srgbClr val="7030A0"/>
                </a:solidFill>
              </a:rPr>
              <a:t>AML</a:t>
            </a:r>
            <a:r>
              <a:rPr lang="zh-CN" altLang="en-US" sz="6600" b="1" dirty="0">
                <a:solidFill>
                  <a:srgbClr val="7030A0"/>
                </a:solidFill>
              </a:rPr>
              <a:t>會自動轉換成數值</a:t>
            </a:r>
            <a:r>
              <a:rPr lang="en-US" altLang="zh-TW" sz="6600" b="1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214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疑問：</a:t>
            </a:r>
            <a:r>
              <a:rPr lang="zh-CN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這個標籤欄位是類別，不是數值</a:t>
            </a:r>
            <a:br>
              <a:rPr lang="en-US" altLang="zh-CN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不是數值的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計算嗎？</a:t>
            </a:r>
            <a:endParaRPr lang="zh-TW" altLang="en-US" sz="4800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9531F-0010-4A60-8368-A880306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2688"/>
            <a:ext cx="5952531" cy="5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9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2595"/>
            <a:ext cx="9175474" cy="51930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effectLst/>
                <a:hlinkClick r:id="rId2"/>
              </a:rPr>
              <a:t>https://acupun.site/lecture/predict/example/resource/iris-chi</a:t>
            </a:r>
            <a:r>
              <a:rPr lang="en-US" altLang="zh-CN" dirty="0">
                <a:effectLst/>
                <a:hlinkClick r:id="rId2"/>
              </a:rPr>
              <a:t>-2</a:t>
            </a:r>
            <a:r>
              <a:rPr lang="en-US" altLang="zh-TW" dirty="0">
                <a:effectLst/>
                <a:hlinkClick r:id="rId2"/>
              </a:rPr>
              <a:t>.csv</a:t>
            </a:r>
            <a:endParaRPr lang="en-US" altLang="zh-TW" dirty="0">
              <a:effectLst/>
            </a:endParaRPr>
          </a:p>
          <a:p>
            <a:r>
              <a:rPr lang="en-US" altLang="zh-TW" sz="3300" b="1" dirty="0">
                <a:effectLst/>
              </a:rPr>
              <a:t>1.</a:t>
            </a:r>
            <a:r>
              <a:rPr lang="zh-TW" altLang="en-US" sz="3300" b="1" dirty="0">
                <a:effectLst/>
              </a:rPr>
              <a:t>此資料集總共有</a:t>
            </a:r>
            <a:r>
              <a:rPr lang="en-US" altLang="zh-TW" sz="3300" b="1" dirty="0">
                <a:effectLst/>
              </a:rPr>
              <a:t>4</a:t>
            </a:r>
            <a:r>
              <a:rPr lang="zh-TW" altLang="en-US" sz="3300" b="1" dirty="0">
                <a:effectLst/>
              </a:rPr>
              <a:t>個輸入特徵。分別為：</a:t>
            </a:r>
          </a:p>
          <a:p>
            <a:pPr lvl="1"/>
            <a:r>
              <a:rPr lang="zh-TW" altLang="en-US" sz="2900" b="1" dirty="0">
                <a:effectLst/>
              </a:rPr>
              <a:t>花萼長度、</a:t>
            </a:r>
          </a:p>
          <a:p>
            <a:pPr lvl="1"/>
            <a:r>
              <a:rPr lang="zh-TW" altLang="en-US" sz="2900" b="1" dirty="0">
                <a:effectLst/>
              </a:rPr>
              <a:t>花萼寬度、</a:t>
            </a:r>
          </a:p>
          <a:p>
            <a:pPr lvl="1"/>
            <a:r>
              <a:rPr lang="zh-TW" altLang="en-US" sz="2900" b="1" dirty="0">
                <a:effectLst/>
              </a:rPr>
              <a:t>花瓣長度</a:t>
            </a:r>
          </a:p>
          <a:p>
            <a:pPr lvl="1"/>
            <a:r>
              <a:rPr lang="zh-TW" altLang="en-US" sz="2900" b="1" dirty="0">
                <a:effectLst/>
              </a:rPr>
              <a:t>花瓣寬度。</a:t>
            </a:r>
          </a:p>
          <a:p>
            <a:r>
              <a:rPr lang="en-US" altLang="zh-TW" sz="3300" b="1" dirty="0">
                <a:effectLst/>
              </a:rPr>
              <a:t>2.</a:t>
            </a:r>
            <a:r>
              <a:rPr lang="zh-TW" altLang="en-US" sz="3300" b="1" dirty="0">
                <a:effectLst/>
              </a:rPr>
              <a:t>輸出特徵為花朵的品種</a:t>
            </a:r>
            <a:endParaRPr lang="en-US" altLang="zh-TW" sz="3300" b="1" dirty="0">
              <a:effectLst/>
            </a:endParaRPr>
          </a:p>
          <a:p>
            <a:r>
              <a:rPr lang="zh-TW" altLang="en-US" sz="3300" b="1" dirty="0">
                <a:effectLst/>
              </a:rPr>
              <a:t>，共有三種類別分別為</a:t>
            </a:r>
          </a:p>
          <a:p>
            <a:pPr lvl="1"/>
            <a:r>
              <a:rPr lang="en-US" altLang="zh-TW" sz="2900" b="1" dirty="0">
                <a:effectLst/>
              </a:rPr>
              <a:t>0: iris </a:t>
            </a:r>
            <a:r>
              <a:rPr lang="en-US" altLang="zh-TW" sz="2900" b="1" dirty="0" err="1">
                <a:effectLst/>
              </a:rPr>
              <a:t>setosa</a:t>
            </a:r>
            <a:r>
              <a:rPr lang="zh-TW" altLang="en-US" sz="2900" b="1" dirty="0">
                <a:effectLst/>
              </a:rPr>
              <a:t>、</a:t>
            </a:r>
          </a:p>
          <a:p>
            <a:pPr lvl="1"/>
            <a:r>
              <a:rPr lang="en-US" altLang="zh-TW" sz="2900" b="1" dirty="0">
                <a:effectLst/>
              </a:rPr>
              <a:t>1: iris versicolor</a:t>
            </a:r>
            <a:r>
              <a:rPr lang="zh-TW" altLang="en-US" sz="2900" b="1" dirty="0">
                <a:effectLst/>
              </a:rPr>
              <a:t>、</a:t>
            </a:r>
          </a:p>
          <a:p>
            <a:pPr lvl="1"/>
            <a:r>
              <a:rPr lang="en-US" altLang="zh-TW" sz="2900" b="1" dirty="0">
                <a:effectLst/>
              </a:rPr>
              <a:t>2: iris virginica</a:t>
            </a:r>
            <a:endParaRPr lang="en-US" altLang="zh-TW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選定資料集：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鳶尾花朵資料集</a:t>
            </a:r>
          </a:p>
        </p:txBody>
      </p:sp>
      <p:pic>
        <p:nvPicPr>
          <p:cNvPr id="1026" name="Picture 2" descr="WDKK8iwi7UmniDz5H3dyhjw4YjSlwpFAqFYtRRLLAUQ8NoFVZwmmcLKhQKhULRFyKj7WSKPSuOzbFqAZ7uKMuVQqFQKEYtxyoirTg5RrO7VYkrhUKhUCgUikFELQakUCgUCoVCMYgocaVQKBQKhUIxiChxpVAoFAqFQjGIKHGlUCgUCoVCMYgocaVQKBQKhUIxiChxpVAoFAqFQjGIKHGlUCgUCoVCMYgocaVQKBQKhUIxiPwfFavbNWpoaYIAAAAASUVORK5CYII= (599×348)">
            <a:extLst>
              <a:ext uri="{FF2B5EF4-FFF2-40B4-BE49-F238E27FC236}">
                <a16:creationId xmlns:a16="http://schemas.microsoft.com/office/drawing/2014/main" id="{58D6BE7F-A81A-455E-AC83-B1BD45EE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6628"/>
            <a:ext cx="57054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AML-04-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</a:rPr>
              <a:t>importData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AML-04-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importData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外部檔案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5A413-42FF-48C1-BFEF-6721C28A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7624"/>
            <a:ext cx="6809524" cy="1542857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154906-CFB6-4139-A35B-1FAA52B2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41546"/>
            <a:ext cx="6604531" cy="10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讀入外部資料集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Iris-chi.csv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web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url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effectLst/>
                <a:hlinkClick r:id="rId2"/>
              </a:rPr>
              <a:t> https://acupun.site/lecture/predict/example/resource/iris-chi.csv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外部資料集：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effectLst/>
                <a:hlinkClick r:id="rId2"/>
              </a:rPr>
              <a:t>https://acupun.site/lecture/predict/example/resource/iris-chi.csv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62A363-302F-48F0-85D1-968F9E13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8555"/>
            <a:ext cx="9144000" cy="37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524</Words>
  <Application>Microsoft Office PowerPoint</Application>
  <PresentationFormat>如螢幕大小 (4:3)</PresentationFormat>
  <Paragraphs>96</Paragraphs>
  <Slides>34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AzureML分析的資料來源 有三種</vt:lpstr>
      <vt:lpstr>PowerPoint 簡報</vt:lpstr>
      <vt:lpstr>選定資料集：鳶尾花朵資料集</vt:lpstr>
      <vt:lpstr>PowerPoint 簡報</vt:lpstr>
      <vt:lpstr>登入舊版Azure ML Studio</vt:lpstr>
      <vt:lpstr>修改專案名稱： AML-04-importData外部檔案</vt:lpstr>
      <vt:lpstr>PowerPoint 簡報</vt:lpstr>
      <vt:lpstr>importData外部資料集： https://acupun.site/lecture/predict/example/resource/iris-chi.csv</vt:lpstr>
      <vt:lpstr>Runvisualize 注意：這個標籤欄位是類別，不是數值 疑問：不是數值的y，可以AI計算嗎？</vt:lpstr>
      <vt:lpstr>PowerPoint 簡報</vt:lpstr>
      <vt:lpstr>PowerPoint 簡報</vt:lpstr>
      <vt:lpstr>Split把資料分割成 Train，test (0.7)，(0.3)</vt:lpstr>
      <vt:lpstr>PowerPoint 簡報</vt:lpstr>
      <vt:lpstr>使用數學model:多元分類：決策森林模 multiple class Decision Tree </vt:lpstr>
      <vt:lpstr>PowerPoint 簡報</vt:lpstr>
      <vt:lpstr>訓練model，Train model</vt:lpstr>
      <vt:lpstr>PowerPoint 簡報</vt:lpstr>
      <vt:lpstr>設定目標值：點按tain model launch column selector輸入品種值 </vt:lpstr>
      <vt:lpstr>設定『目標值Label』的欄位：品種</vt:lpstr>
      <vt:lpstr>PowerPoint 簡報</vt:lpstr>
      <vt:lpstr>PowerPoint 簡報</vt:lpstr>
      <vt:lpstr>PowerPoint 簡報</vt:lpstr>
      <vt:lpstr>讓模型學習，並且計算loss,accuracy: score model</vt:lpstr>
      <vt:lpstr>讓模型學習，並且計算loss,accuracy: score model2個連線</vt:lpstr>
      <vt:lpstr>先Run，再visualize 資料集</vt:lpstr>
      <vt:lpstr>PowerPoint 簡報</vt:lpstr>
      <vt:lpstr>評估模型成效準確率：evaluate</vt:lpstr>
      <vt:lpstr>先Run，再visualize 資料集</vt:lpstr>
      <vt:lpstr>評估結果：混淆矩陣</vt:lpstr>
      <vt:lpstr>PowerPoint 簡報</vt:lpstr>
      <vt:lpstr>PowerPoint 簡報</vt:lpstr>
      <vt:lpstr>疑問：這個標籤欄位是類別，不是數值 不是數值的y，可以AI計算嗎？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2023-08-11T08:53:37Z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