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62"/>
  </p:notesMasterIdLst>
  <p:handoutMasterIdLst>
    <p:handoutMasterId r:id="rId63"/>
  </p:handoutMasterIdLst>
  <p:sldIdLst>
    <p:sldId id="565" r:id="rId3"/>
    <p:sldId id="637" r:id="rId4"/>
    <p:sldId id="739" r:id="rId5"/>
    <p:sldId id="734" r:id="rId6"/>
    <p:sldId id="679" r:id="rId7"/>
    <p:sldId id="680" r:id="rId8"/>
    <p:sldId id="681" r:id="rId9"/>
    <p:sldId id="724" r:id="rId10"/>
    <p:sldId id="682" r:id="rId11"/>
    <p:sldId id="683" r:id="rId12"/>
    <p:sldId id="740" r:id="rId13"/>
    <p:sldId id="741" r:id="rId14"/>
    <p:sldId id="764" r:id="rId15"/>
    <p:sldId id="765" r:id="rId16"/>
    <p:sldId id="766" r:id="rId17"/>
    <p:sldId id="767" r:id="rId18"/>
    <p:sldId id="768" r:id="rId19"/>
    <p:sldId id="769" r:id="rId20"/>
    <p:sldId id="709" r:id="rId21"/>
    <p:sldId id="743" r:id="rId22"/>
    <p:sldId id="744" r:id="rId23"/>
    <p:sldId id="745" r:id="rId24"/>
    <p:sldId id="746" r:id="rId25"/>
    <p:sldId id="747" r:id="rId26"/>
    <p:sldId id="748" r:id="rId27"/>
    <p:sldId id="757" r:id="rId28"/>
    <p:sldId id="749" r:id="rId29"/>
    <p:sldId id="750" r:id="rId30"/>
    <p:sldId id="751" r:id="rId31"/>
    <p:sldId id="754" r:id="rId32"/>
    <p:sldId id="756" r:id="rId33"/>
    <p:sldId id="755" r:id="rId34"/>
    <p:sldId id="770" r:id="rId35"/>
    <p:sldId id="753" r:id="rId36"/>
    <p:sldId id="758" r:id="rId37"/>
    <p:sldId id="759" r:id="rId38"/>
    <p:sldId id="760" r:id="rId39"/>
    <p:sldId id="761" r:id="rId40"/>
    <p:sldId id="762" r:id="rId41"/>
    <p:sldId id="710" r:id="rId42"/>
    <p:sldId id="711" r:id="rId43"/>
    <p:sldId id="712" r:id="rId44"/>
    <p:sldId id="732" r:id="rId45"/>
    <p:sldId id="733" r:id="rId46"/>
    <p:sldId id="716" r:id="rId47"/>
    <p:sldId id="726" r:id="rId48"/>
    <p:sldId id="717" r:id="rId49"/>
    <p:sldId id="713" r:id="rId50"/>
    <p:sldId id="771" r:id="rId51"/>
    <p:sldId id="737" r:id="rId52"/>
    <p:sldId id="722" r:id="rId53"/>
    <p:sldId id="715" r:id="rId54"/>
    <p:sldId id="721" r:id="rId55"/>
    <p:sldId id="720" r:id="rId56"/>
    <p:sldId id="723" r:id="rId57"/>
    <p:sldId id="735" r:id="rId58"/>
    <p:sldId id="738" r:id="rId59"/>
    <p:sldId id="763" r:id="rId60"/>
    <p:sldId id="772" r:id="rId6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8/11/2023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0656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400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9753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0219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18397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11622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3606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GnR7-HEaJM" TargetMode="External"/><Relationship Id="rId2" Type="http://schemas.openxmlformats.org/officeDocument/2006/relationships/hyperlink" Target="https://www.youtube.com/watch?v=YmLWnDSfiM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 lnSpcReduction="10000"/>
          </a:bodyPr>
          <a:lstStyle/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Edit </a:t>
            </a:r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MetaData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修改資料型態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3573016"/>
            <a:ext cx="6372200" cy="3456384"/>
          </a:xfrm>
        </p:spPr>
        <p:txBody>
          <a:bodyPr>
            <a:normAutofit/>
          </a:bodyPr>
          <a:lstStyle/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178"/>
            <a:ext cx="9144000" cy="2101694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注意：這個欄位，雖然是整數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，但它代表的意義的各種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代表符號類別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b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7EEAE3-94FD-4DBD-8024-FABD42A5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1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712968" cy="43204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疑問</a:t>
            </a:r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：為什麼</a:t>
            </a:r>
            <a:r>
              <a:rPr lang="en-US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</a:p>
          <a:p>
            <a:pPr algn="l"/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欄位要修改成類別格式</a:t>
            </a:r>
            <a:r>
              <a:rPr lang="zh-TW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l"/>
            <a:endParaRPr lang="en-US" altLang="zh-CN" sz="5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疑問</a:t>
            </a:r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：若不改，會影響到計算的結果嗎？</a:t>
            </a:r>
            <a:endParaRPr lang="en-US" altLang="zh-TW" sz="5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DE11F3-6B0E-4773-BFC3-2FD51A31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560" y="509634"/>
            <a:ext cx="36870" cy="1032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E6CE7-D7E5-4F56-A08C-45E7065F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28800"/>
            <a:ext cx="8686800" cy="50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回答：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會，會影響到計算結果</a:t>
            </a:r>
            <a:endParaRPr lang="en-US" altLang="zh-CN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例如：若要計算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關聯性分析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，數值格式，類別格式的結果，會不同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真正原因：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這個欄位是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單標籤，多元類別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每個答案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(1,2,3,4)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彼此沒有順序性</a:t>
            </a:r>
            <a:endParaRPr lang="en-US" altLang="zh-CN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所以要轉成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en-US" altLang="zh-CN" sz="4000" b="1" dirty="0" err="1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OneHotEncoder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獨熱編碼</a:t>
            </a:r>
            <a:endParaRPr lang="en-US" altLang="zh-CN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(1,2,3,4) 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轉換後變成：</a:t>
            </a:r>
            <a:endParaRPr lang="en-US" altLang="zh-CN" sz="40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【1000】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【0100】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【0010】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【0001】</a:t>
            </a:r>
          </a:p>
          <a:p>
            <a:pPr lvl="1"/>
            <a:r>
              <a:rPr lang="zh-CN" altLang="en-US" sz="4000" b="1" dirty="0"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若沒有轉換，結果當然不同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9980EA-E7CA-4B1C-97AB-8BC13CD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欄位要修改成類別格式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543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973B43F-3879-4789-8FA0-621A1667B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教學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影片：</a:t>
            </a:r>
          </a:p>
          <a:p>
            <a:r>
              <a:rPr lang="en-US" altLang="zh-TW" dirty="0">
                <a:effectLst/>
                <a:hlinkClick r:id="rId2"/>
              </a:rPr>
              <a:t>https://www.youtube.com/watch?v=YmLWnDSfiMU</a:t>
            </a:r>
            <a:endParaRPr lang="en-US" altLang="zh-TW" dirty="0">
              <a:effectLst/>
            </a:endParaRPr>
          </a:p>
          <a:p>
            <a:br>
              <a:rPr lang="en-US" altLang="zh-TW" dirty="0">
                <a:effectLst/>
              </a:rPr>
            </a:br>
            <a:r>
              <a:rPr lang="en-US" altLang="zh-TW" dirty="0">
                <a:effectLst/>
                <a:hlinkClick r:id="rId3"/>
              </a:rPr>
              <a:t>https://www.youtube.com/watch?v=yGnR7-HEaJM</a:t>
            </a:r>
            <a:endParaRPr lang="en-US" altLang="zh-TW" dirty="0">
              <a:effectLst/>
            </a:endParaRPr>
          </a:p>
          <a:p>
            <a:endParaRPr lang="en-US" altLang="zh-TW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264182-617E-4FD1-8277-4F2BFE92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把類別資料轉成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98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6CAEB0-848D-4E85-97E4-41F5EF76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4" y="1666329"/>
            <a:ext cx="8964488" cy="4525963"/>
          </a:xfrm>
        </p:spPr>
        <p:txBody>
          <a:bodyPr/>
          <a:lstStyle/>
          <a:p>
            <a:r>
              <a:rPr lang="zh-TW" altLang="en-US" sz="3600" b="1" dirty="0">
                <a:effectLst/>
              </a:rPr>
              <a:t>二，</a:t>
            </a:r>
            <a:r>
              <a:rPr lang="en-US" altLang="zh-TW" sz="3600" b="1" dirty="0">
                <a:effectLst/>
              </a:rPr>
              <a:t>Label encoding</a:t>
            </a:r>
            <a:r>
              <a:rPr lang="zh-TW" altLang="en-US" sz="3600" b="1" dirty="0">
                <a:effectLst/>
              </a:rPr>
              <a:t>範例：</a:t>
            </a:r>
            <a:endParaRPr lang="en-US" altLang="zh-TW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天氣欄位</a:t>
            </a:r>
            <a:r>
              <a:rPr lang="en-US" altLang="zh-TW" sz="3200" b="1" dirty="0">
                <a:effectLst/>
              </a:rPr>
              <a:t>--&gt;</a:t>
            </a:r>
            <a:r>
              <a:rPr lang="zh-TW" altLang="en-US" sz="3200" b="1" dirty="0">
                <a:effectLst/>
              </a:rPr>
              <a:t>轉成數字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D15F46-4408-4727-919F-8D523B32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一，文字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類別欄位的處理方式有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b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700" dirty="0">
                <a:effectLst/>
              </a:rPr>
              <a:t>(1).Label encoding</a:t>
            </a:r>
            <a:br>
              <a:rPr lang="en-US" altLang="zh-TW" sz="2700" dirty="0">
                <a:effectLst/>
              </a:rPr>
            </a:br>
            <a:r>
              <a:rPr lang="en-US" altLang="zh-TW" sz="2700" dirty="0">
                <a:effectLst/>
              </a:rPr>
              <a:t>(2).One hot encoding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10-1-4.PNG">
            <a:extLst>
              <a:ext uri="{FF2B5EF4-FFF2-40B4-BE49-F238E27FC236}">
                <a16:creationId xmlns:a16="http://schemas.microsoft.com/office/drawing/2014/main" id="{3BDA7FC2-4658-4D7D-96D0-67E349E6D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2858044"/>
            <a:ext cx="43624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3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6CAEB0-848D-4E85-97E4-41F5EF76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4" y="1666329"/>
            <a:ext cx="8964488" cy="4525963"/>
          </a:xfrm>
        </p:spPr>
        <p:txBody>
          <a:bodyPr/>
          <a:lstStyle/>
          <a:p>
            <a:r>
              <a:rPr lang="zh-TW" altLang="en-US" sz="3600" b="1" dirty="0">
                <a:effectLst/>
              </a:rPr>
              <a:t>三，</a:t>
            </a:r>
            <a:r>
              <a:rPr lang="en-US" altLang="zh-TW" sz="3600" b="1" dirty="0" err="1">
                <a:effectLst/>
              </a:rPr>
              <a:t>OneHot</a:t>
            </a:r>
            <a:r>
              <a:rPr lang="en-US" altLang="zh-TW" sz="3600" b="1" dirty="0">
                <a:effectLst/>
              </a:rPr>
              <a:t> encoding</a:t>
            </a:r>
            <a:r>
              <a:rPr lang="zh-TW" altLang="en-US" sz="3600" b="1" dirty="0">
                <a:effectLst/>
              </a:rPr>
              <a:t>範例：</a:t>
            </a:r>
            <a:endParaRPr lang="en-US" altLang="zh-TW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天氣欄位</a:t>
            </a:r>
            <a:r>
              <a:rPr lang="en-US" altLang="zh-TW" sz="3200" b="1" dirty="0">
                <a:effectLst/>
              </a:rPr>
              <a:t>--&gt;</a:t>
            </a:r>
            <a:r>
              <a:rPr lang="zh-TW" altLang="en-US" sz="3200" b="1" dirty="0">
                <a:effectLst/>
              </a:rPr>
              <a:t>轉成向量</a:t>
            </a:r>
            <a:r>
              <a:rPr lang="en-US" altLang="zh-TW" sz="3200" b="1" dirty="0">
                <a:effectLst/>
              </a:rPr>
              <a:t>(0,0,1)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D15F46-4408-4727-919F-8D523B321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一，文字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類別欄位的處理方式有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b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700" dirty="0">
                <a:effectLst/>
              </a:rPr>
              <a:t>(1).Label encoding</a:t>
            </a:r>
            <a:br>
              <a:rPr lang="en-US" altLang="zh-TW" sz="2700" dirty="0">
                <a:effectLst/>
              </a:rPr>
            </a:br>
            <a:r>
              <a:rPr lang="en-US" altLang="zh-TW" sz="2700" dirty="0">
                <a:effectLst/>
              </a:rPr>
              <a:t>(2).One hot encoding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10-1-5.PNG">
            <a:extLst>
              <a:ext uri="{FF2B5EF4-FFF2-40B4-BE49-F238E27FC236}">
                <a16:creationId xmlns:a16="http://schemas.microsoft.com/office/drawing/2014/main" id="{D0C3C844-B5FB-44C1-AD2E-4FB05E1C6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28925"/>
            <a:ext cx="66484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1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FCCB9A8-4733-4349-A694-4FF71119D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C062DA8-DC5C-496C-A320-EF1BCE1C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effectLst/>
              </a:rPr>
              <a:t>Label Encoding</a:t>
            </a:r>
            <a:r>
              <a:rPr lang="zh-TW" altLang="en-US" sz="4800" b="1" dirty="0">
                <a:effectLst/>
              </a:rPr>
              <a:t>的優缺點</a:t>
            </a:r>
            <a:endParaRPr lang="zh-TW" altLang="en-US" sz="48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6299E91-6F6D-4CFA-8307-A4D9BF9FA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128"/>
            <a:ext cx="9144000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8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FCCB9A8-4733-4349-A694-4FF71119D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105400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solidFill>
                  <a:srgbClr val="212121"/>
                </a:solidFill>
                <a:latin typeface="Roboto"/>
              </a:rPr>
              <a:t>結論</a:t>
            </a:r>
            <a:r>
              <a:rPr lang="en-US" altLang="zh-TW" sz="4400" b="1" dirty="0">
                <a:solidFill>
                  <a:srgbClr val="212121"/>
                </a:solidFill>
                <a:latin typeface="Roboto"/>
              </a:rPr>
              <a:t>1</a:t>
            </a:r>
            <a:r>
              <a:rPr lang="zh-TW" altLang="en-US" sz="4400" b="1" dirty="0">
                <a:solidFill>
                  <a:srgbClr val="212121"/>
                </a:solidFill>
                <a:latin typeface="Roboto"/>
              </a:rPr>
              <a:t>：</a:t>
            </a:r>
          </a:p>
          <a:p>
            <a:pPr lvl="1"/>
            <a:r>
              <a:rPr lang="en-US" altLang="zh-TW" sz="4000" b="1" dirty="0">
                <a:solidFill>
                  <a:srgbClr val="212121"/>
                </a:solidFill>
                <a:latin typeface="Roboto"/>
              </a:rPr>
              <a:t>A.</a:t>
            </a:r>
            <a:r>
              <a:rPr lang="zh-TW" altLang="en-US" sz="4000" b="1" dirty="0">
                <a:solidFill>
                  <a:srgbClr val="212121"/>
                </a:solidFill>
                <a:latin typeface="Roboto"/>
              </a:rPr>
              <a:t>原始資料是有順序性 </a:t>
            </a:r>
            <a:r>
              <a:rPr lang="en-US" altLang="zh-TW" sz="4000" b="1" dirty="0">
                <a:solidFill>
                  <a:srgbClr val="212121"/>
                </a:solidFill>
                <a:latin typeface="Roboto"/>
              </a:rPr>
              <a:t>=&gt;</a:t>
            </a:r>
            <a:r>
              <a:rPr lang="zh-TW" altLang="en-US" sz="4000" b="1" dirty="0">
                <a:solidFill>
                  <a:srgbClr val="212121"/>
                </a:solidFill>
                <a:latin typeface="Roboto"/>
              </a:rPr>
              <a:t>請用： </a:t>
            </a:r>
            <a:r>
              <a:rPr lang="en-US" altLang="zh-TW" sz="4000" b="1" dirty="0">
                <a:solidFill>
                  <a:srgbClr val="212121"/>
                </a:solidFill>
                <a:latin typeface="Roboto"/>
              </a:rPr>
              <a:t>Label Encoding</a:t>
            </a:r>
          </a:p>
          <a:p>
            <a:pPr lvl="1"/>
            <a:r>
              <a:rPr lang="en-US" altLang="zh-TW" sz="4000" b="1" dirty="0">
                <a:solidFill>
                  <a:srgbClr val="212121"/>
                </a:solidFill>
                <a:latin typeface="Roboto"/>
              </a:rPr>
              <a:t>B.</a:t>
            </a:r>
            <a:r>
              <a:rPr lang="zh-TW" altLang="en-US" sz="4000" b="1" dirty="0">
                <a:solidFill>
                  <a:srgbClr val="212121"/>
                </a:solidFill>
                <a:latin typeface="Roboto"/>
              </a:rPr>
              <a:t>原始資料是無順序性 </a:t>
            </a:r>
            <a:r>
              <a:rPr lang="en-US" altLang="zh-TW" sz="4000" b="1" dirty="0">
                <a:solidFill>
                  <a:srgbClr val="212121"/>
                </a:solidFill>
                <a:latin typeface="Roboto"/>
              </a:rPr>
              <a:t>=&gt;</a:t>
            </a:r>
            <a:r>
              <a:rPr lang="zh-TW" altLang="en-US" sz="4000" b="1" dirty="0">
                <a:solidFill>
                  <a:srgbClr val="212121"/>
                </a:solidFill>
                <a:latin typeface="Roboto"/>
              </a:rPr>
              <a:t>請用： </a:t>
            </a:r>
            <a:r>
              <a:rPr lang="en-US" altLang="zh-TW" sz="4000" b="1" dirty="0">
                <a:solidFill>
                  <a:srgbClr val="212121"/>
                </a:solidFill>
                <a:latin typeface="Roboto"/>
              </a:rPr>
              <a:t>One Hot Encoding (Dummies)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C062DA8-DC5C-496C-A320-EF1BCE1C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類別欄位的處理方式有</a:t>
            </a:r>
            <a:r>
              <a:rPr lang="en-US" altLang="zh-TW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br>
              <a:rPr lang="en-US" altLang="zh-TW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700" dirty="0">
                <a:effectLst/>
              </a:rPr>
              <a:t>(1).Label encoding</a:t>
            </a:r>
            <a:br>
              <a:rPr lang="en-US" altLang="zh-TW" sz="2700" dirty="0">
                <a:effectLst/>
              </a:rPr>
            </a:br>
            <a:r>
              <a:rPr lang="en-US" altLang="zh-TW" sz="2700" dirty="0">
                <a:effectLst/>
              </a:rPr>
              <a:t>(2).One hot encoding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70242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E7C75F8-53E4-48B5-9F2D-E5DF7FC67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392" y="1383164"/>
            <a:ext cx="7859216" cy="5322436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C062DA8-DC5C-496C-A320-EF1BCE1C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類別欄位的處理方式有</a:t>
            </a:r>
            <a:r>
              <a:rPr lang="en-US" altLang="zh-TW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種</a:t>
            </a:r>
            <a:br>
              <a:rPr lang="en-US" altLang="zh-TW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700" dirty="0">
                <a:effectLst/>
              </a:rPr>
              <a:t>(1).Label encoding</a:t>
            </a:r>
            <a:br>
              <a:rPr lang="en-US" altLang="zh-TW" sz="2700" dirty="0">
                <a:effectLst/>
              </a:rPr>
            </a:br>
            <a:r>
              <a:rPr lang="en-US" altLang="zh-TW" sz="2700" dirty="0">
                <a:effectLst/>
              </a:rPr>
              <a:t>(2).One hot encoding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98628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加入</a:t>
            </a:r>
            <a:r>
              <a:rPr lang="en-US" altLang="zh-CN" sz="6600" b="1" dirty="0"/>
              <a:t>2</a:t>
            </a:r>
            <a:r>
              <a:rPr lang="zh-CN" altLang="en-US" sz="6600" b="1" dirty="0"/>
              <a:t>個</a:t>
            </a:r>
            <a:endParaRPr lang="en-US" altLang="zh-CN" sz="6600" b="1" dirty="0"/>
          </a:p>
          <a:p>
            <a:r>
              <a:rPr lang="en-US" altLang="zh-CN" sz="6600" b="1" dirty="0"/>
              <a:t>Edit </a:t>
            </a:r>
            <a:r>
              <a:rPr lang="en-US" altLang="zh-CN" sz="6600" b="1" dirty="0" err="1"/>
              <a:t>MetaDatas</a:t>
            </a:r>
            <a:r>
              <a:rPr lang="zh-CN" altLang="en-US" sz="6600" b="1" dirty="0"/>
              <a:t>元件來修改欄位型態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404351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257800"/>
          </a:xfrm>
        </p:spPr>
        <p:txBody>
          <a:bodyPr>
            <a:normAutofit/>
          </a:bodyPr>
          <a:lstStyle/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(1). 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觀念：</a:t>
            </a:r>
            <a:endParaRPr lang="en-US" altLang="zh-CN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effectLst/>
              </a:rPr>
              <a:t>匯入的資料集，常常必須修改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資料型態，或欄位名稱</a:t>
            </a:r>
            <a:r>
              <a:rPr lang="en-US" altLang="zh-CN" sz="3600" b="1" dirty="0">
                <a:effectLst/>
              </a:rPr>
              <a:t>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Edit </a:t>
            </a:r>
            <a:r>
              <a:rPr lang="en-US" altLang="zh-CN" sz="5400" b="1" dirty="0" err="1">
                <a:latin typeface="微軟正黑體" pitchFamily="34" charset="-120"/>
                <a:ea typeface="微軟正黑體" pitchFamily="34" charset="-120"/>
              </a:rPr>
              <a:t>MetaData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修改資料型態</a:t>
            </a:r>
          </a:p>
        </p:txBody>
      </p:sp>
    </p:spTree>
    <p:extLst>
      <p:ext uri="{BB962C8B-B14F-4D97-AF65-F5344CB8AC3E}">
        <p14:creationId xmlns:p14="http://schemas.microsoft.com/office/powerpoint/2010/main" val="386615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元件來修改欄位型態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拖曵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個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D0A8672-1AB4-4685-B2A3-7FE6E9BA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3" y="2204864"/>
            <a:ext cx="8933333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把</a:t>
            </a:r>
            <a:r>
              <a:rPr lang="en-US" altLang="zh-CN" sz="6600" b="1" dirty="0"/>
              <a:t>『</a:t>
            </a:r>
            <a:r>
              <a:rPr lang="zh-CN" altLang="en-US" sz="6600" b="1" dirty="0"/>
              <a:t>上面</a:t>
            </a:r>
            <a:r>
              <a:rPr lang="en-US" altLang="zh-CN" sz="6600" b="1" dirty="0"/>
              <a:t>』</a:t>
            </a:r>
            <a:r>
              <a:rPr lang="zh-CN" altLang="en-US" sz="6600" b="1" dirty="0"/>
              <a:t>欄位，都改成類別型態</a:t>
            </a:r>
            <a:r>
              <a:rPr lang="en-US" altLang="zh-CN" sz="6600" b="1" dirty="0"/>
              <a:t>category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DC99BC-11D4-4321-ADA1-16C68647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8" y="692696"/>
            <a:ext cx="7974626" cy="23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8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600200"/>
            <a:ext cx="932452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600" b="1" dirty="0">
                <a:effectLst/>
              </a:rPr>
              <a:t>Select columns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Make,</a:t>
            </a:r>
          </a:p>
          <a:p>
            <a:pPr lvl="1"/>
            <a:r>
              <a:rPr lang="en-US" altLang="zh-CN" sz="3200" b="1" dirty="0">
                <a:effectLst/>
              </a:rPr>
              <a:t>Fuel-type, </a:t>
            </a:r>
          </a:p>
          <a:p>
            <a:pPr lvl="1"/>
            <a:r>
              <a:rPr lang="en-US" altLang="zh-CN" sz="3200" b="1" dirty="0">
                <a:effectLst/>
              </a:rPr>
              <a:t>aspiration,</a:t>
            </a:r>
          </a:p>
          <a:p>
            <a:pPr lvl="1"/>
            <a:r>
              <a:rPr lang="en-US" altLang="zh-CN" sz="3200" b="1" dirty="0">
                <a:effectLst/>
              </a:rPr>
              <a:t> num-of-doors, </a:t>
            </a:r>
          </a:p>
          <a:p>
            <a:pPr lvl="1"/>
            <a:r>
              <a:rPr lang="en-US" altLang="zh-CN" sz="3200" b="1" dirty="0">
                <a:effectLst/>
              </a:rPr>
              <a:t>body-style, </a:t>
            </a:r>
          </a:p>
          <a:p>
            <a:pPr lvl="1"/>
            <a:r>
              <a:rPr lang="en-US" altLang="zh-CN" sz="3200" b="1" dirty="0">
                <a:effectLst/>
              </a:rPr>
              <a:t>drive-wheels, </a:t>
            </a:r>
          </a:p>
          <a:p>
            <a:pPr lvl="1"/>
            <a:r>
              <a:rPr lang="en-US" altLang="zh-CN" sz="3200" b="1" dirty="0">
                <a:effectLst/>
              </a:rPr>
              <a:t>engine-location, </a:t>
            </a:r>
          </a:p>
          <a:p>
            <a:pPr lvl="1"/>
            <a:r>
              <a:rPr lang="en-US" altLang="zh-CN" sz="3200" b="1" dirty="0">
                <a:effectLst/>
              </a:rPr>
              <a:t>engine-type,</a:t>
            </a:r>
          </a:p>
          <a:p>
            <a:pPr lvl="1"/>
            <a:r>
              <a:rPr lang="en-US" altLang="zh-CN" sz="3200" b="1" dirty="0">
                <a:effectLst/>
              </a:rPr>
              <a:t> num-of-cylinders, </a:t>
            </a:r>
          </a:p>
          <a:p>
            <a:pPr lvl="1"/>
            <a:r>
              <a:rPr lang="en-US" altLang="zh-CN" sz="3200" b="1" dirty="0">
                <a:effectLst/>
              </a:rPr>
              <a:t>fuel-system, </a:t>
            </a:r>
          </a:p>
          <a:p>
            <a:pPr lvl="1"/>
            <a:r>
              <a:rPr lang="en-US" altLang="zh-CN" sz="3200" b="1" dirty="0" err="1">
                <a:effectLst/>
              </a:rPr>
              <a:t>symboling</a:t>
            </a:r>
            <a:endParaRPr lang="zh-TW" altLang="en-US" sz="32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4A03FF-7048-4549-893C-28DC1C5A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132856"/>
            <a:ext cx="540952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9118AD-AACC-44B8-A306-48F80E0FC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0321" y="1600200"/>
            <a:ext cx="9714321" cy="491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17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E0F8A6-8A8B-4D8A-AA50-7E20BA7E3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82596"/>
            <a:ext cx="8913721" cy="41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0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64D0E9-1287-4ACE-8697-85602E19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5858" y="1600201"/>
            <a:ext cx="10153859" cy="47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97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lnSpcReduction="10000"/>
          </a:bodyPr>
          <a:lstStyle/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只要是類別欄位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不管欄位格式是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都改成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獨熱編碼</a:t>
            </a:r>
            <a:r>
              <a:rPr lang="en-US" altLang="zh-CN" sz="39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OneHotEncoder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 Edit </a:t>
            </a:r>
            <a:r>
              <a:rPr lang="en-US" altLang="zh-CN" sz="43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『make </a:t>
            </a:r>
            <a:r>
              <a:rPr lang="en-US" altLang="zh-CN" sz="39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39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結論：遇到類別屬性的欄位，都要修改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514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8748463" cy="446449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/>
              <a:t>第</a:t>
            </a:r>
            <a:r>
              <a:rPr lang="en-US" altLang="zh-CN" sz="6600" b="1" dirty="0"/>
              <a:t>2</a:t>
            </a:r>
            <a:r>
              <a:rPr lang="zh-CN" altLang="en-US" sz="6600" b="1" dirty="0"/>
              <a:t>個</a:t>
            </a:r>
            <a:r>
              <a:rPr lang="en-US" altLang="zh-CN" sz="6600" b="1" dirty="0"/>
              <a:t>Edit </a:t>
            </a:r>
            <a:r>
              <a:rPr lang="en-US" altLang="zh-CN" sz="6600" b="1" dirty="0" err="1"/>
              <a:t>MetaDatas</a:t>
            </a:r>
            <a:r>
              <a:rPr lang="zh-CN" altLang="en-US" sz="6600" b="1" dirty="0"/>
              <a:t>元件</a:t>
            </a:r>
            <a:endParaRPr lang="en-US" altLang="zh-CN" sz="6600" b="1" dirty="0"/>
          </a:p>
          <a:p>
            <a:endParaRPr lang="en-US" altLang="zh-CN" sz="6600" b="1" dirty="0"/>
          </a:p>
          <a:p>
            <a:r>
              <a:rPr lang="zh-CN" altLang="en-US" sz="6600" b="1" dirty="0"/>
              <a:t>把</a:t>
            </a:r>
            <a:r>
              <a:rPr lang="en-US" altLang="zh-CN" sz="6600" b="1" dirty="0"/>
              <a:t>『price』</a:t>
            </a:r>
            <a:r>
              <a:rPr lang="zh-CN" altLang="en-US" sz="6600" b="1" dirty="0"/>
              <a:t>欄位，註解標註是</a:t>
            </a:r>
            <a:r>
              <a:rPr lang="en-US" altLang="zh-CN" sz="6600" b="1" dirty="0"/>
              <a:t>Label</a:t>
            </a:r>
            <a:r>
              <a:rPr lang="zh-CN" altLang="en-US" sz="6600" b="1" dirty="0"/>
              <a:t>標籤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163433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Field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修改，不會改到格式，只是標註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它是標籤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把</a:t>
            </a:r>
            <a:r>
              <a:rPr lang="en-US" altLang="zh-CN" b="1" dirty="0"/>
              <a:t>『price』</a:t>
            </a:r>
            <a:r>
              <a:rPr lang="zh-CN" altLang="en-US" b="1" dirty="0"/>
              <a:t>欄位，註解標註是</a:t>
            </a:r>
            <a:r>
              <a:rPr lang="en-US" altLang="zh-CN" b="1" dirty="0"/>
              <a:t>Label</a:t>
            </a:r>
            <a:r>
              <a:rPr lang="zh-CN" altLang="en-US" b="1" dirty="0"/>
              <a:t>標籤</a:t>
            </a:r>
            <a:endParaRPr lang="en-US" altLang="zh-CN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EDB00F-9A93-4A20-8D9E-F9BFC96A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0" y="2264171"/>
            <a:ext cx="8579296" cy="45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41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8748463" cy="446449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第</a:t>
            </a:r>
            <a:r>
              <a:rPr lang="en-US" altLang="zh-CN" sz="6600" b="1" dirty="0"/>
              <a:t>3</a:t>
            </a:r>
            <a:r>
              <a:rPr lang="zh-CN" altLang="en-US" sz="6600" b="1" dirty="0"/>
              <a:t>個修改：修改欄位名稱</a:t>
            </a:r>
            <a:endParaRPr lang="en-US" altLang="zh-CN" sz="6600" b="1" dirty="0"/>
          </a:p>
          <a:p>
            <a:r>
              <a:rPr lang="zh-CN" altLang="en-US" sz="6600" b="1" dirty="0"/>
              <a:t>把</a:t>
            </a:r>
            <a:r>
              <a:rPr lang="en-US" altLang="zh-CN" sz="6600" b="1" dirty="0"/>
              <a:t>『price』</a:t>
            </a:r>
            <a:r>
              <a:rPr lang="zh-CN" altLang="en-US" sz="6600" b="1" dirty="0"/>
              <a:t>欄位，改成</a:t>
            </a:r>
            <a:r>
              <a:rPr lang="en-US" altLang="zh-CN" sz="6600" b="1" dirty="0"/>
              <a:t>『</a:t>
            </a:r>
            <a:r>
              <a:rPr lang="en-US" altLang="zh-CN" sz="6600" b="1" dirty="0" err="1"/>
              <a:t>Label_price</a:t>
            </a:r>
            <a:r>
              <a:rPr lang="en-US" altLang="zh-CN" sz="6600" b="1" dirty="0"/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317816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257800"/>
          </a:xfrm>
        </p:spPr>
        <p:txBody>
          <a:bodyPr>
            <a:normAutofit/>
          </a:bodyPr>
          <a:lstStyle/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(1). 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要標註某欄位的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effectLst/>
              </a:rPr>
              <a:t>匯入的資料集，常常必須修改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資料型態，或欄位名稱</a:t>
            </a:r>
            <a:r>
              <a:rPr lang="en-US" altLang="zh-CN" sz="3600" b="1" dirty="0">
                <a:effectLst/>
              </a:rPr>
              <a:t>』</a:t>
            </a:r>
          </a:p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(2). 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要標註某欄位的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field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</a:p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(3). 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要修改某欄位的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endParaRPr lang="en-US" altLang="zh-CN" sz="40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Edit </a:t>
            </a:r>
            <a:r>
              <a:rPr lang="en-US" altLang="zh-CN" sz="5400" b="1" dirty="0" err="1">
                <a:latin typeface="微軟正黑體" pitchFamily="34" charset="-120"/>
                <a:ea typeface="微軟正黑體" pitchFamily="34" charset="-120"/>
              </a:rPr>
              <a:t>MetaData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修改資料型態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種時機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645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把</a:t>
            </a:r>
            <a:r>
              <a:rPr lang="en-US" altLang="zh-CN" b="1" dirty="0"/>
              <a:t>『price』</a:t>
            </a:r>
            <a:r>
              <a:rPr lang="zh-CN" altLang="en-US" b="1" dirty="0"/>
              <a:t>欄位，改成</a:t>
            </a:r>
            <a:r>
              <a:rPr lang="en-US" altLang="zh-CN" b="1" dirty="0"/>
              <a:t>『</a:t>
            </a:r>
            <a:r>
              <a:rPr lang="en-US" altLang="zh-CN" b="1" dirty="0" err="1"/>
              <a:t>Label_price</a:t>
            </a:r>
            <a:r>
              <a:rPr lang="en-US" altLang="zh-CN" b="1" dirty="0"/>
              <a:t>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EFC4B4-434F-44F5-AA99-3C47A4AF3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2656" y="1620303"/>
            <a:ext cx="10232029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01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8748463" cy="4464496"/>
          </a:xfrm>
        </p:spPr>
        <p:txBody>
          <a:bodyPr>
            <a:normAutofit/>
          </a:bodyPr>
          <a:lstStyle/>
          <a:p>
            <a:r>
              <a:rPr lang="zh-CN" altLang="en-US" sz="13800" b="1" dirty="0"/>
              <a:t>結果</a:t>
            </a:r>
            <a:endParaRPr lang="en-US" altLang="zh-CN" sz="13800" b="1" dirty="0"/>
          </a:p>
        </p:txBody>
      </p:sp>
    </p:spTree>
    <p:extLst>
      <p:ext uri="{BB962C8B-B14F-4D97-AF65-F5344CB8AC3E}">
        <p14:creationId xmlns:p14="http://schemas.microsoft.com/office/powerpoint/2010/main" val="225268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4CBC2E-A889-4790-A474-1BC11AB7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5" y="1340768"/>
            <a:ext cx="10065229" cy="536483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CCD430B-0F44-4DBB-8F50-8E126C6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577064" cy="1265238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/>
              <a:t>Run, Visualize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/>
              <a:t>1. </a:t>
            </a:r>
            <a:r>
              <a:rPr lang="en-US" altLang="zh-CN" sz="3600" b="1" dirty="0" err="1">
                <a:effectLst/>
              </a:rPr>
              <a:t>symboling</a:t>
            </a:r>
            <a:r>
              <a:rPr lang="zh-CN" altLang="en-US" sz="3600" b="1" dirty="0"/>
              <a:t>已經修改成</a:t>
            </a:r>
            <a:r>
              <a:rPr lang="en-US" altLang="zh-TW" sz="3600" b="1" dirty="0">
                <a:effectLst/>
              </a:rPr>
              <a:t>Categorical Feature</a:t>
            </a:r>
            <a:br>
              <a:rPr lang="en-US" altLang="zh-TW" sz="3600" b="1" dirty="0">
                <a:effectLst/>
              </a:rPr>
            </a:b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57262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4CBC2E-A889-4790-A474-1BC11AB7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096" y="3789040"/>
            <a:ext cx="5471904" cy="291656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CCD430B-0F44-4DBB-8F50-8E126C6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5770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b="1" dirty="0"/>
              <a:t>Run, Visualize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 err="1">
                <a:effectLst/>
              </a:rPr>
              <a:t>symboling</a:t>
            </a:r>
            <a:r>
              <a:rPr lang="zh-CN" altLang="en-US" sz="3600" b="1" dirty="0"/>
              <a:t>已經修改成</a:t>
            </a:r>
            <a:r>
              <a:rPr lang="en-US" altLang="zh-TW" sz="3600" b="1" dirty="0">
                <a:effectLst/>
              </a:rPr>
              <a:t>Categorical Feature</a:t>
            </a:r>
            <a:br>
              <a:rPr lang="en-US" altLang="zh-TW" sz="3600" b="1" dirty="0">
                <a:effectLst/>
              </a:rPr>
            </a:br>
            <a:endParaRPr lang="zh-TW" altLang="en-US" sz="3600" b="1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D25FB03D-BC19-4ECE-A62A-D14B4F1DF91C}"/>
              </a:ext>
            </a:extLst>
          </p:cNvPr>
          <p:cNvSpPr txBox="1">
            <a:spLocks/>
          </p:cNvSpPr>
          <p:nvPr/>
        </p:nvSpPr>
        <p:spPr>
          <a:xfrm>
            <a:off x="107504" y="1412776"/>
            <a:ext cx="8928992" cy="492514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2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24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1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1800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雖然已經轉成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category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類別資料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為什麼，沒有出現向量格式</a:t>
            </a:r>
            <a:r>
              <a:rPr lang="en-US" altLang="zh-CN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【1,0,0,0】</a:t>
            </a: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只是因為為了避免資料太多太亂，</a:t>
            </a:r>
            <a:r>
              <a:rPr lang="en-US" altLang="zh-CN" b="1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AzureML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還是把它放在同一個欄位</a:t>
            </a:r>
            <a:endParaRPr lang="en-US" altLang="zh-CN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其內涵已經轉成很多獨立向量了</a:t>
            </a:r>
            <a:endParaRPr lang="en-US" altLang="zh-CN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印證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現在是</a:t>
            </a:r>
            <a:r>
              <a:rPr lang="en-US" altLang="zh-CN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柱狀圖</a:t>
            </a:r>
            <a:r>
              <a:rPr lang="en-US" altLang="zh-CN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2"/>
            <a:r>
              <a:rPr lang="zh-CN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多個變量的比較圖</a:t>
            </a:r>
            <a:endParaRPr lang="en-US" altLang="zh-CN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直方圖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2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單一變數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欄位的分佈圖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623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1F76F45-22AA-4405-9728-375AE66C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CD430B-0F44-4DBB-8F50-8E126C67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/>
              <a:t>Run, Visualize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/>
              <a:t>2. price</a:t>
            </a:r>
            <a:r>
              <a:rPr lang="zh-CN" altLang="en-US" sz="3600" b="1" dirty="0"/>
              <a:t>已經修改成</a:t>
            </a:r>
            <a:r>
              <a:rPr lang="en-US" altLang="zh-CN" sz="3600" b="1" dirty="0" err="1"/>
              <a:t>Label_price</a:t>
            </a:r>
            <a:endParaRPr lang="zh-TW" altLang="en-US" sz="3600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43517E-795C-48EE-AB66-387275C1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9" y="1600200"/>
            <a:ext cx="886010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44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8748463" cy="446449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使用二個</a:t>
            </a:r>
            <a:r>
              <a:rPr lang="en-US" altLang="zh-CN" sz="6600" b="1" dirty="0" err="1"/>
              <a:t>selectd</a:t>
            </a:r>
            <a:r>
              <a:rPr lang="en-US" altLang="zh-CN" sz="6600" b="1" dirty="0"/>
              <a:t> columns in dataset</a:t>
            </a:r>
          </a:p>
          <a:p>
            <a:r>
              <a:rPr lang="zh-CN" altLang="en-US" sz="6600" b="1" dirty="0"/>
              <a:t>挑出你要的欄位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3943507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3ADA70-739B-4E5F-9078-8215FCDC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F8AB79-8605-4069-B340-37279520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使用二個</a:t>
            </a:r>
            <a:r>
              <a:rPr lang="en-US" altLang="zh-CN" b="1" dirty="0" err="1"/>
              <a:t>selectd</a:t>
            </a:r>
            <a:r>
              <a:rPr lang="en-US" altLang="zh-CN" b="1" dirty="0"/>
              <a:t> columns in dataset</a:t>
            </a:r>
            <a:br>
              <a:rPr lang="en-US" altLang="zh-CN" b="1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455985-1E54-48F2-88A0-F666AEAC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0" y="1124744"/>
            <a:ext cx="8400000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6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3ADA70-739B-4E5F-9078-8215FCDC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F8AB79-8605-4069-B340-37279520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個</a:t>
            </a:r>
            <a:r>
              <a:rPr lang="en-US" altLang="zh-CN" b="1" dirty="0" err="1"/>
              <a:t>selectd</a:t>
            </a:r>
            <a:r>
              <a:rPr lang="en-US" altLang="zh-CN" b="1" dirty="0"/>
              <a:t> columns in dataset</a:t>
            </a:r>
            <a:br>
              <a:rPr lang="en-US" altLang="zh-CN" b="1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D8B69F-6280-4C0C-A5B3-18C1C2C18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6"/>
            <a:ext cx="6971428" cy="27047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1DC1885-B8CA-495C-BC4E-4D55F3EB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863181"/>
            <a:ext cx="4714286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35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3ADA70-739B-4E5F-9078-8215FCDC9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F8AB79-8605-4069-B340-37279520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個</a:t>
            </a:r>
            <a:r>
              <a:rPr lang="en-US" altLang="zh-CN" b="1" dirty="0" err="1"/>
              <a:t>selectd</a:t>
            </a:r>
            <a:r>
              <a:rPr lang="en-US" altLang="zh-CN" b="1" dirty="0"/>
              <a:t> columns in dataset</a:t>
            </a:r>
            <a:br>
              <a:rPr lang="en-US" altLang="zh-CN" b="1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6AD3B5-64F0-4680-958F-FFB9229DB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0728"/>
            <a:ext cx="5161905" cy="30476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B55583-2103-47FC-9B20-818B92B10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3429000"/>
            <a:ext cx="4685714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80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270168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7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EDB17C-9759-4890-A86D-4A1DA87F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41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8000" b="1" dirty="0"/>
              <a:t>迴歸：決策樹迴歸模型</a:t>
            </a:r>
            <a:endParaRPr lang="en-US" altLang="zh-CN" sz="8000" b="1" dirty="0"/>
          </a:p>
          <a:p>
            <a:r>
              <a:rPr lang="en-US" altLang="zh-CN" sz="6000" b="1" dirty="0" err="1"/>
              <a:t>Bootsted</a:t>
            </a:r>
            <a:r>
              <a:rPr lang="en-US" altLang="zh-CN" sz="6000" b="1" dirty="0"/>
              <a:t> Decision Tree regression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：迴歸：決策樹迴歸模型</a:t>
            </a:r>
            <a:br>
              <a:rPr lang="en-US" altLang="zh-CN" sz="5400" b="1" dirty="0"/>
            </a:br>
            <a:r>
              <a:rPr lang="en-US" altLang="zh-CN" b="1" dirty="0" err="1"/>
              <a:t>Bootsted</a:t>
            </a:r>
            <a:r>
              <a:rPr lang="en-US" altLang="zh-CN" b="1" dirty="0"/>
              <a:t> Decision Tree regression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0FEC54-6517-4ED6-A655-60A3427A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8" y="1597394"/>
            <a:ext cx="7857143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DC9EF6-8C96-4E23-8E4F-E9BC6BCB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1297592"/>
            <a:ext cx="8352013" cy="54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sz="3600" b="1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Label_price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en-US" altLang="zh-CN" sz="3200" b="1" dirty="0" err="1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Label_price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17548B-98BB-4637-B936-3A7B8D0A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4587" y="1624238"/>
            <a:ext cx="8603254" cy="52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測試模型，並且計算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model(</a:t>
            </a:r>
            <a:r>
              <a:rPr lang="zh-CN" altLang="en-US" sz="4800" b="1" dirty="0"/>
              <a:t>就是</a:t>
            </a:r>
            <a:r>
              <a:rPr lang="en-US" altLang="zh-CN" sz="4800" b="1" dirty="0" err="1"/>
              <a:t>model.fit</a:t>
            </a:r>
            <a:r>
              <a:rPr lang="en-US" altLang="zh-CN" sz="4800" b="1" dirty="0"/>
              <a:t>())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9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8834C6-665F-4100-8127-D407C9A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AC5956-F21E-4D9A-94BA-198C7DFC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977778-DF4C-4EE5-B7FB-8869804B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4" y="-99391"/>
            <a:ext cx="8800931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4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EE14B1-9633-45E2-B00B-925AF226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39164"/>
            <a:ext cx="8837499" cy="54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5D5192-7AC8-4BB9-984E-6252EA95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02F651-FE63-4CB8-9B4E-EE2A6FA8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" y="1614336"/>
            <a:ext cx="9144000" cy="53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8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MAE</a:t>
            </a:r>
            <a:r>
              <a:rPr lang="zh-CN" altLang="en-US" dirty="0"/>
              <a:t>，</a:t>
            </a:r>
            <a:r>
              <a:rPr lang="en-US" altLang="zh-CN" dirty="0"/>
              <a:t>MSE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FFFF00"/>
                </a:highlight>
              </a:rPr>
              <a:t>r^2(coefficient of Determination)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coefficient of Determination=</a:t>
            </a:r>
            <a:r>
              <a:rPr lang="zh-CN" altLang="en-US" dirty="0">
                <a:highlight>
                  <a:srgbClr val="FFFF00"/>
                </a:highlight>
              </a:rPr>
              <a:t>線性擬合度</a:t>
            </a:r>
            <a:endParaRPr lang="zh-TW" altLang="en-US" dirty="0">
              <a:highlight>
                <a:srgbClr val="FFFF00"/>
              </a:highlight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C59C6D-27A6-4336-9BE9-F5B8CB8A3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09" y="2746709"/>
            <a:ext cx="6952381" cy="4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誤差值的直方圖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FDF222C-20E1-44E0-BF23-EF9F0F66D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696" y="1066756"/>
            <a:ext cx="6071943" cy="579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1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7" y="1268760"/>
            <a:ext cx="8748463" cy="2808312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結論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670800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lnSpcReduction="10000"/>
          </a:bodyPr>
          <a:lstStyle/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只要是類別欄位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不管欄位格式是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都改成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獨熱編碼</a:t>
            </a:r>
            <a:r>
              <a:rPr lang="en-US" altLang="zh-CN" sz="39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OneHotEncoder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 Edit </a:t>
            </a:r>
            <a:r>
              <a:rPr lang="en-US" altLang="zh-CN" sz="43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『make </a:t>
            </a:r>
            <a:r>
              <a:rPr lang="en-US" altLang="zh-CN" sz="39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39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結論：遇到類別屬性的欄位，都要修改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5019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</a:t>
            </a:r>
            <a:r>
              <a:rPr lang="en-US" altLang="zh-TW" sz="2800" dirty="0"/>
              <a:t>AML-05-</a:t>
            </a:r>
            <a:r>
              <a:rPr lang="zh-TW" altLang="en-US" sz="2800" dirty="0"/>
              <a:t>修改欄位型態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 </a:t>
            </a:r>
            <a:r>
              <a:rPr lang="en-US" altLang="zh-TW" dirty="0"/>
              <a:t>AML-05-</a:t>
            </a:r>
            <a:r>
              <a:rPr lang="zh-TW" altLang="en-US" dirty="0"/>
              <a:t>修改欄位型態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AC40EA-28BD-4CBD-8F8D-ECFD6FF1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4864"/>
            <a:ext cx="83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讀入汽車價格資料集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TW" sz="3500" b="1" dirty="0"/>
              <a:t>Automobile price data (Raw)</a:t>
            </a:r>
            <a:endParaRPr lang="en-US" altLang="zh-TW" sz="78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/>
              <a:t> </a:t>
            </a:r>
            <a:r>
              <a:rPr lang="en-US" altLang="zh-TW" b="1" dirty="0">
                <a:effectLst/>
              </a:rPr>
              <a:t>Automobile price data (Raw)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汽車價格資料集：</a:t>
            </a:r>
            <a:r>
              <a:rPr lang="en-US" altLang="zh-TW" sz="4800" dirty="0"/>
              <a:t> </a:t>
            </a:r>
            <a:br>
              <a:rPr lang="en-US" altLang="zh-TW" sz="4800" dirty="0"/>
            </a:br>
            <a:r>
              <a:rPr lang="en-US" altLang="zh-TW" b="1" dirty="0">
                <a:effectLst/>
              </a:rPr>
              <a:t>Automobile price data (Raw)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70E262-8C46-4036-84D6-D217489D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7" y="2564904"/>
            <a:ext cx="83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1076</Words>
  <Application>Microsoft Office PowerPoint</Application>
  <PresentationFormat>如螢幕大小 (4:3)</PresentationFormat>
  <Paragraphs>162</Paragraphs>
  <Slides>59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6" baseType="lpstr">
      <vt:lpstr>Roboto</vt:lpstr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Edit MetaData修改資料型態</vt:lpstr>
      <vt:lpstr>使用Edit MetaData修改資料型態的3種時機</vt:lpstr>
      <vt:lpstr>PowerPoint 簡報</vt:lpstr>
      <vt:lpstr>PowerPoint 簡報</vt:lpstr>
      <vt:lpstr>登入舊版Azure ML Studio</vt:lpstr>
      <vt:lpstr>修改專案名稱： AML-05-修改欄位型態</vt:lpstr>
      <vt:lpstr>PowerPoint 簡報</vt:lpstr>
      <vt:lpstr>汽車價格資料集：  Automobile price data (Raw)</vt:lpstr>
      <vt:lpstr>visualize 注意：這個欄位，雖然是整數1，2，3，但它代表的意義的各種『代表符號類別』 </vt:lpstr>
      <vt:lpstr>PowerPoint 簡報</vt:lpstr>
      <vt:lpstr>為什麼symbolling (象徵)欄位要修改成類別格式 </vt:lpstr>
      <vt:lpstr>把類別資料轉成category類別</vt:lpstr>
      <vt:lpstr>一，文字/類別欄位的處理方式有2種 (1).Label encoding (2).One hot encoding</vt:lpstr>
      <vt:lpstr>一，文字/類別欄位的處理方式有2種 (1).Label encoding (2).One hot encoding</vt:lpstr>
      <vt:lpstr>Label Encoding的優缺點</vt:lpstr>
      <vt:lpstr>文字/類別欄位的處理方式有2種 (1).Label encoding (2).One hot encoding</vt:lpstr>
      <vt:lpstr>文字/類別欄位的處理方式有2種 (1).Label encoding (2).One hot encoding</vt:lpstr>
      <vt:lpstr>PowerPoint 簡報</vt:lpstr>
      <vt:lpstr>加入2個Edit MetaDatas元件來修改欄位型態</vt:lpstr>
      <vt:lpstr>PowerPoint 簡報</vt:lpstr>
      <vt:lpstr>修改以下11個欄位，改成catoegory型態</vt:lpstr>
      <vt:lpstr>修改以下11個欄位，改成catoegory型態</vt:lpstr>
      <vt:lpstr>修改以下11個欄位，改成catoegory型態</vt:lpstr>
      <vt:lpstr>修改以下11個欄位，改成 make catoegory型態</vt:lpstr>
      <vt:lpstr>結論：遇到類別屬性的欄位，都要修改</vt:lpstr>
      <vt:lpstr>PowerPoint 簡報</vt:lpstr>
      <vt:lpstr>把『price』欄位，註解標註是Label標籤</vt:lpstr>
      <vt:lpstr>PowerPoint 簡報</vt:lpstr>
      <vt:lpstr>把『price』欄位，改成『Label_price』</vt:lpstr>
      <vt:lpstr>PowerPoint 簡報</vt:lpstr>
      <vt:lpstr>Run, Visualize： 1. symboling已經修改成Categorical Feature </vt:lpstr>
      <vt:lpstr>Run, Visualize： symboling已經修改成Categorical Feature </vt:lpstr>
      <vt:lpstr>Run, Visualize： 2. price已經修改成Label_price</vt:lpstr>
      <vt:lpstr>PowerPoint 簡報</vt:lpstr>
      <vt:lpstr>使用二個selectd columns in dataset </vt:lpstr>
      <vt:lpstr>第1個selectd columns in dataset </vt:lpstr>
      <vt:lpstr>第2個selectd columns in dataset </vt:lpstr>
      <vt:lpstr>PowerPoint 簡報</vt:lpstr>
      <vt:lpstr>Split把資料分割成 Train，test (0.7)，(0.3)</vt:lpstr>
      <vt:lpstr>PowerPoint 簡報</vt:lpstr>
      <vt:lpstr>使用數學model：迴歸：決策樹迴歸模型 Bootsted Decision Tree regression</vt:lpstr>
      <vt:lpstr>PowerPoint 簡報</vt:lpstr>
      <vt:lpstr>訓練model，Train model</vt:lpstr>
      <vt:lpstr>PowerPoint 簡報</vt:lpstr>
      <vt:lpstr>設定目標值：點按tain model launch column selector輸入Label_price </vt:lpstr>
      <vt:lpstr>設定『目標值Label』的欄位：Label_price</vt:lpstr>
      <vt:lpstr>PowerPoint 簡報</vt:lpstr>
      <vt:lpstr>PowerPoint 簡報</vt:lpstr>
      <vt:lpstr>PowerPoint 簡報</vt:lpstr>
      <vt:lpstr>讓模型學習，並且計算loss,accuracy: score model2個連線</vt:lpstr>
      <vt:lpstr>先Run，再visualize 資料集</vt:lpstr>
      <vt:lpstr>PowerPoint 簡報</vt:lpstr>
      <vt:lpstr>評估模型成效準確率：evaluate</vt:lpstr>
      <vt:lpstr>先Run，再visualize 資料集</vt:lpstr>
      <vt:lpstr>誤差值的直方圖hist</vt:lpstr>
      <vt:lpstr>PowerPoint 簡報</vt:lpstr>
      <vt:lpstr>結論：遇到類別屬性的欄位，都要修改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2023-08-11T08:54:01Z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