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60"/>
  </p:notesMasterIdLst>
  <p:handoutMasterIdLst>
    <p:handoutMasterId r:id="rId61"/>
  </p:handoutMasterIdLst>
  <p:sldIdLst>
    <p:sldId id="565" r:id="rId3"/>
    <p:sldId id="787" r:id="rId4"/>
    <p:sldId id="788" r:id="rId5"/>
    <p:sldId id="679" r:id="rId6"/>
    <p:sldId id="680" r:id="rId7"/>
    <p:sldId id="681" r:id="rId8"/>
    <p:sldId id="724" r:id="rId9"/>
    <p:sldId id="682" r:id="rId10"/>
    <p:sldId id="683" r:id="rId11"/>
    <p:sldId id="764" r:id="rId12"/>
    <p:sldId id="765" r:id="rId13"/>
    <p:sldId id="740" r:id="rId14"/>
    <p:sldId id="741" r:id="rId15"/>
    <p:sldId id="709" r:id="rId16"/>
    <p:sldId id="743" r:id="rId17"/>
    <p:sldId id="744" r:id="rId18"/>
    <p:sldId id="745" r:id="rId19"/>
    <p:sldId id="746" r:id="rId20"/>
    <p:sldId id="748" r:id="rId21"/>
    <p:sldId id="757" r:id="rId22"/>
    <p:sldId id="756" r:id="rId23"/>
    <p:sldId id="755" r:id="rId24"/>
    <p:sldId id="766" r:id="rId25"/>
    <p:sldId id="767" r:id="rId26"/>
    <p:sldId id="772" r:id="rId27"/>
    <p:sldId id="774" r:id="rId28"/>
    <p:sldId id="773" r:id="rId29"/>
    <p:sldId id="778" r:id="rId30"/>
    <p:sldId id="777" r:id="rId31"/>
    <p:sldId id="775" r:id="rId32"/>
    <p:sldId id="776" r:id="rId33"/>
    <p:sldId id="780" r:id="rId34"/>
    <p:sldId id="779" r:id="rId35"/>
    <p:sldId id="781" r:id="rId36"/>
    <p:sldId id="782" r:id="rId37"/>
    <p:sldId id="783" r:id="rId38"/>
    <p:sldId id="784" r:id="rId39"/>
    <p:sldId id="785" r:id="rId40"/>
    <p:sldId id="786" r:id="rId41"/>
    <p:sldId id="762" r:id="rId42"/>
    <p:sldId id="710" r:id="rId43"/>
    <p:sldId id="711" r:id="rId44"/>
    <p:sldId id="712" r:id="rId45"/>
    <p:sldId id="732" r:id="rId46"/>
    <p:sldId id="733" r:id="rId47"/>
    <p:sldId id="716" r:id="rId48"/>
    <p:sldId id="726" r:id="rId49"/>
    <p:sldId id="717" r:id="rId50"/>
    <p:sldId id="713" r:id="rId51"/>
    <p:sldId id="722" r:id="rId52"/>
    <p:sldId id="721" r:id="rId53"/>
    <p:sldId id="720" r:id="rId54"/>
    <p:sldId id="723" r:id="rId55"/>
    <p:sldId id="771" r:id="rId56"/>
    <p:sldId id="735" r:id="rId57"/>
    <p:sldId id="738" r:id="rId58"/>
    <p:sldId id="763" r:id="rId5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7/27/2023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67024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3553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1705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08568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3098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4122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780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48378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2287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9489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5400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93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575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9753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35767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640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83897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96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9" y="1570112"/>
            <a:ext cx="8064528" cy="292568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特徵工程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Engineering</a:t>
            </a: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Construction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有缺值的欄位：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normalized-losses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6BF385-7DF8-4B64-B50E-F87580C4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823"/>
            <a:ext cx="9144000" cy="40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5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有缺值的欄位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normalized-losses 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numerical feature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num-of-doors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type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文字）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engine-type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type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文字）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numerical feature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數值）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stroke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numerical feature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數值）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numerical feature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有缺值的欄位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336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1052736"/>
            <a:ext cx="8712968" cy="43204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疑問</a:t>
            </a:r>
            <a:r>
              <a:rPr lang="en-US" altLang="zh-CN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：為什麼</a:t>
            </a:r>
            <a:r>
              <a:rPr lang="en-US" altLang="zh-TW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symbolling </a:t>
            </a:r>
          </a:p>
          <a:p>
            <a:pPr algn="l"/>
            <a:r>
              <a:rPr lang="en-US" altLang="zh-CN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象徵</a:t>
            </a:r>
            <a:r>
              <a:rPr lang="en-US" altLang="zh-TW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欄位要修改成類別格式</a:t>
            </a:r>
            <a:r>
              <a:rPr lang="zh-TW" altLang="zh-TW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algn="l"/>
            <a:endParaRPr lang="en-US" altLang="zh-CN" sz="5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疑問</a:t>
            </a:r>
            <a:r>
              <a:rPr lang="en-US" altLang="zh-CN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：若不改，會影響到計算的結果嗎？</a:t>
            </a:r>
            <a:endParaRPr lang="en-US" altLang="zh-TW" sz="5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DE11F3-6B0E-4773-BFC3-2FD51A316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560" y="509634"/>
            <a:ext cx="36870" cy="1032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0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2E6CE7-D7E5-4F56-A08C-45E7065F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28800"/>
            <a:ext cx="8686800" cy="5076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回答：</a:t>
            </a:r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會，會影響到計算結果</a:t>
            </a:r>
            <a:endParaRPr lang="en-US" altLang="zh-CN" sz="4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例如：若要計算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『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關聯性分析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』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，數值格式，類別格式的結果，會不同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真正原因：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symbolling 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象徵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這個欄位是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『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單標籤，多元類別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』</a:t>
            </a: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每個答案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(1,2,3,4)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彼此沒有順序性</a:t>
            </a:r>
            <a:endParaRPr lang="en-US" altLang="zh-CN" sz="40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所以要轉成</a:t>
            </a:r>
            <a:r>
              <a:rPr lang="en-US" altLang="zh-CN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『</a:t>
            </a:r>
            <a:r>
              <a:rPr lang="en-US" altLang="zh-CN" sz="4000" b="1" dirty="0" err="1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OneHotEncoder</a:t>
            </a:r>
            <a:r>
              <a:rPr lang="en-US" altLang="zh-CN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』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獨熱編碼</a:t>
            </a:r>
            <a:endParaRPr lang="en-US" altLang="zh-CN" sz="40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(1,2,3,4) 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轉換後變成：</a:t>
            </a:r>
            <a:endParaRPr lang="en-US" altLang="zh-CN" sz="40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【1000】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【0100】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【0010】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【0001】</a:t>
            </a:r>
          </a:p>
          <a:p>
            <a:pPr lvl="1"/>
            <a:r>
              <a:rPr lang="zh-CN" altLang="en-US" sz="4000" b="1" dirty="0"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若沒有轉換，結果當然不同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69980EA-E7CA-4B1C-97AB-8BC13CD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symbolling 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象徵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欄位要修改成類別格式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54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94712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加入</a:t>
            </a:r>
            <a:r>
              <a:rPr lang="en-US" altLang="zh-CN" sz="6600" b="1" dirty="0"/>
              <a:t>1</a:t>
            </a:r>
            <a:r>
              <a:rPr lang="zh-CN" altLang="en-US" sz="6600" b="1" dirty="0"/>
              <a:t>個</a:t>
            </a:r>
            <a:endParaRPr lang="en-US" altLang="zh-CN" sz="6600" b="1" dirty="0"/>
          </a:p>
          <a:p>
            <a:r>
              <a:rPr lang="en-US" altLang="zh-CN" sz="6600" b="1" dirty="0"/>
              <a:t>Edit </a:t>
            </a:r>
            <a:r>
              <a:rPr lang="en-US" altLang="zh-CN" sz="6600" b="1" dirty="0" err="1"/>
              <a:t>MetaDatas</a:t>
            </a:r>
            <a:r>
              <a:rPr lang="zh-CN" altLang="en-US" sz="6600" b="1" dirty="0"/>
              <a:t>元件來修改欄位型態</a:t>
            </a:r>
            <a:endParaRPr lang="en-US" alt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21233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元件來修改欄位型態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拖曵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個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0F7B7E-DCE8-4CA8-BC4F-8C591265C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08920"/>
            <a:ext cx="7133333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94712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把</a:t>
            </a:r>
            <a:r>
              <a:rPr lang="en-US" altLang="zh-CN" sz="6600" b="1" dirty="0"/>
              <a:t>『</a:t>
            </a:r>
            <a:r>
              <a:rPr lang="zh-CN" altLang="en-US" sz="6600" b="1" dirty="0"/>
              <a:t>上面</a:t>
            </a:r>
            <a:r>
              <a:rPr lang="en-US" altLang="zh-CN" sz="6600" b="1" dirty="0"/>
              <a:t>』</a:t>
            </a:r>
            <a:r>
              <a:rPr lang="zh-CN" altLang="en-US" sz="6600" b="1" dirty="0"/>
              <a:t>欄位，都改成類別型態</a:t>
            </a:r>
            <a:r>
              <a:rPr lang="en-US" altLang="zh-CN" sz="6600" b="1" dirty="0"/>
              <a:t>category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DC99BC-11D4-4321-ADA1-16C68647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8" y="692696"/>
            <a:ext cx="7974626" cy="23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600200"/>
            <a:ext cx="9324528" cy="52578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3600" b="1" dirty="0">
                <a:effectLst/>
              </a:rPr>
              <a:t>Select columns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3200" b="1" dirty="0">
                <a:effectLst/>
              </a:rPr>
              <a:t>1.symboling</a:t>
            </a:r>
            <a:endParaRPr lang="zh-TW" altLang="en-US" sz="3200" b="1" dirty="0"/>
          </a:p>
          <a:p>
            <a:pPr lvl="1"/>
            <a:r>
              <a:rPr lang="en-US" altLang="zh-CN" sz="3200" b="1" dirty="0">
                <a:effectLst/>
              </a:rPr>
              <a:t>3.Make,</a:t>
            </a:r>
          </a:p>
          <a:p>
            <a:pPr lvl="1"/>
            <a:r>
              <a:rPr lang="en-US" altLang="zh-CN" sz="3200" b="1" dirty="0">
                <a:effectLst/>
              </a:rPr>
              <a:t>4.Fuel-type, </a:t>
            </a:r>
          </a:p>
          <a:p>
            <a:pPr lvl="1"/>
            <a:r>
              <a:rPr lang="en-US" altLang="zh-CN" sz="3200" b="1" dirty="0">
                <a:effectLst/>
              </a:rPr>
              <a:t>5.aspiration,</a:t>
            </a:r>
          </a:p>
          <a:p>
            <a:pPr lvl="1"/>
            <a:r>
              <a:rPr lang="en-US" altLang="zh-CN" sz="3200" b="1" dirty="0">
                <a:effectLst/>
              </a:rPr>
              <a:t>6.num-of-doors, </a:t>
            </a:r>
          </a:p>
          <a:p>
            <a:pPr lvl="1"/>
            <a:r>
              <a:rPr lang="en-US" altLang="zh-CN" sz="3200" b="1" dirty="0">
                <a:effectLst/>
              </a:rPr>
              <a:t>7.body-style, </a:t>
            </a:r>
          </a:p>
          <a:p>
            <a:pPr lvl="1"/>
            <a:r>
              <a:rPr lang="en-US" altLang="zh-CN" sz="3200" b="1" dirty="0">
                <a:effectLst/>
              </a:rPr>
              <a:t>8.drive-wheels, </a:t>
            </a:r>
          </a:p>
          <a:p>
            <a:pPr lvl="1"/>
            <a:r>
              <a:rPr lang="en-US" altLang="zh-CN" sz="3200" b="1" dirty="0">
                <a:effectLst/>
              </a:rPr>
              <a:t>9.engine-location, </a:t>
            </a:r>
          </a:p>
          <a:p>
            <a:pPr lvl="1"/>
            <a:r>
              <a:rPr lang="en-US" altLang="zh-CN" sz="3200" b="1" dirty="0">
                <a:effectLst/>
              </a:rPr>
              <a:t>15.engine-type,</a:t>
            </a:r>
          </a:p>
          <a:p>
            <a:pPr lvl="1"/>
            <a:r>
              <a:rPr lang="en-US" altLang="zh-CN" sz="3200" b="1" dirty="0">
                <a:effectLst/>
              </a:rPr>
              <a:t>16.num-of-cylinders, </a:t>
            </a:r>
          </a:p>
          <a:p>
            <a:pPr lvl="1"/>
            <a:r>
              <a:rPr lang="en-US" altLang="zh-CN" sz="3200" b="1" dirty="0">
                <a:effectLst/>
              </a:rPr>
              <a:t>18.fuel-system,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4A03FF-7048-4549-893C-28DC1C5A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132856"/>
            <a:ext cx="5409524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225C22-ED2F-4B28-87BD-B60A8D6E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8489718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0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C6A659-7239-47CE-A9DB-887CD2F8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560" y="1324104"/>
            <a:ext cx="9375924" cy="50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什麼時候要做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特徵工程？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83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 lnSpcReduction="10000"/>
          </a:bodyPr>
          <a:lstStyle/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只要是類別欄位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不管欄位格式是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都改成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獨熱編碼</a:t>
            </a:r>
            <a:r>
              <a:rPr lang="en-US" altLang="zh-CN" sz="39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OneHotEncoder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en-US" altLang="zh-CN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 Edit </a:t>
            </a:r>
            <a:r>
              <a:rPr lang="en-US" altLang="zh-CN" sz="43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en-US" altLang="zh-CN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改成 </a:t>
            </a:r>
            <a:r>
              <a:rPr lang="en-US" altLang="zh-CN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『make </a:t>
            </a:r>
            <a:r>
              <a:rPr lang="en-US" altLang="zh-CN" sz="39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en-US" altLang="zh-CN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CN" sz="39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結論：遇到類別屬性的欄位，都要修改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2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8748463" cy="4464496"/>
          </a:xfrm>
        </p:spPr>
        <p:txBody>
          <a:bodyPr>
            <a:normAutofit/>
          </a:bodyPr>
          <a:lstStyle/>
          <a:p>
            <a:r>
              <a:rPr lang="zh-CN" altLang="en-US" sz="13800" b="1" dirty="0"/>
              <a:t>結果</a:t>
            </a:r>
            <a:endParaRPr lang="en-US" altLang="zh-CN" sz="13800" b="1" dirty="0"/>
          </a:p>
        </p:txBody>
      </p:sp>
    </p:spTree>
    <p:extLst>
      <p:ext uri="{BB962C8B-B14F-4D97-AF65-F5344CB8AC3E}">
        <p14:creationId xmlns:p14="http://schemas.microsoft.com/office/powerpoint/2010/main" val="705474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4CBC2E-A889-4790-A474-1BC11AB76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5" y="1340768"/>
            <a:ext cx="10065229" cy="536483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CCD430B-0F44-4DBB-8F50-8E126C67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577064" cy="1265238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/>
              <a:t>Run, Visualize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en-US" altLang="zh-CN" sz="3600" b="1" dirty="0"/>
              <a:t>1. </a:t>
            </a:r>
            <a:r>
              <a:rPr lang="en-US" altLang="zh-CN" sz="3600" b="1" dirty="0" err="1">
                <a:effectLst/>
              </a:rPr>
              <a:t>symboling</a:t>
            </a:r>
            <a:r>
              <a:rPr lang="zh-CN" altLang="en-US" sz="3600" b="1" dirty="0"/>
              <a:t>已經修改成</a:t>
            </a:r>
            <a:r>
              <a:rPr lang="en-US" altLang="zh-TW" sz="3600" b="1" dirty="0">
                <a:effectLst/>
              </a:rPr>
              <a:t>Categorical Feature</a:t>
            </a:r>
            <a:br>
              <a:rPr lang="en-US" altLang="zh-TW" sz="3600" b="1" dirty="0">
                <a:effectLst/>
              </a:rPr>
            </a:b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2375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en-US" altLang="zh-TW" sz="6600" b="1" dirty="0" err="1">
                <a:latin typeface="微軟正黑體" pitchFamily="34" charset="-120"/>
                <a:ea typeface="微軟正黑體" pitchFamily="34" charset="-120"/>
              </a:rPr>
              <a:t>CleanMissingData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填補缺值</a:t>
            </a:r>
          </a:p>
        </p:txBody>
      </p:sp>
    </p:spTree>
    <p:extLst>
      <p:ext uri="{BB962C8B-B14F-4D97-AF65-F5344CB8AC3E}">
        <p14:creationId xmlns:p14="http://schemas.microsoft.com/office/powerpoint/2010/main" val="2582132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原則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有缺值欄位，就全部刪除列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填補缺值的原則，方法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B88EE3-4B12-43CD-B1CB-A50F536C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984"/>
            <a:ext cx="9144000" cy="30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3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種的特徵工程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Engineering</a:t>
            </a: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Construction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784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 fontScale="925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Group Categorical Value 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元件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新增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新的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484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觀念：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從舊有欄位，萃取出新的特徵參數，可以幫助提高模型的預測準確率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例如：取自然對數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ln(x1)</a:t>
            </a: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例如：取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cos(x1)</a:t>
            </a: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x1^2+x1*x2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Group Categorical Value 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元件新增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新的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Feature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087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EF5C07-7BC9-43BC-8B0E-4EAFB741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 lnSpcReduction="10000"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two</a:t>
            </a: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Three</a:t>
            </a: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Four</a:t>
            </a: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Five</a:t>
            </a: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Six</a:t>
            </a: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Eight</a:t>
            </a:r>
          </a:p>
          <a:p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Twelve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A7FD4-2B71-4D83-A6F6-7BCCC10C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氣缸數原本的文字類別有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2405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EF5C07-7BC9-43BC-8B0E-4EAFB741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A7FD4-2B71-4D83-A6F6-7BCCC10C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氣缸數原本的文字類別有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38BC1E-AF0A-4385-9837-48A857CD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295" y="260648"/>
            <a:ext cx="9462590" cy="564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8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如果先把原始數據用機器學習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去訓練，再評估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準確率不高（例如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0.69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如何才能提高</a:t>
            </a:r>
            <a:r>
              <a:rPr lang="en-US" altLang="zh-CN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CN" altLang="en-US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的預測準確率呢？</a:t>
            </a:r>
            <a:endParaRPr lang="en-US" altLang="zh-CN" sz="32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en-US" altLang="zh-CN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從處理特徵欄位</a:t>
            </a:r>
            <a:r>
              <a:rPr lang="en-US" altLang="zh-CN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</a:t>
            </a:r>
            <a:r>
              <a:rPr lang="zh-CN" altLang="en-US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y)</a:t>
            </a:r>
            <a:r>
              <a:rPr lang="zh-CN" altLang="en-US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入手</a:t>
            </a:r>
            <a:r>
              <a:rPr lang="en-US" altLang="zh-CN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特徵欄位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2"/>
            <a:r>
              <a:rPr lang="en-US" altLang="zh-CN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特徵值：把數據分群</a:t>
            </a:r>
            <a:endParaRPr lang="en-US" altLang="zh-CN" sz="28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CN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標籤的特徵值：轉換成</a:t>
            </a:r>
            <a:r>
              <a:rPr lang="en-US" altLang="zh-CN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常態分佈</a:t>
            </a:r>
            <a:r>
              <a:rPr lang="en-US" altLang="zh-CN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可以明顯提高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預測的準確率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什麼時候要做特徵工程？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935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把氣缸數的範圍，縮小成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X&lt;4,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4&lt;x&lt;6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x&gt;6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Group Categorical Value 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元件新增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新的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Feature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D1568B-6193-4967-9874-CEC494AA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0" y="2734171"/>
            <a:ext cx="9085714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55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把氣缸數的範圍，縮小成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X&lt;4,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4&lt;x&lt;6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x&gt;6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Group Categorical Value 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元件新增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新的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Feature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97BD4-2380-4BD9-9B3D-EE3C392E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0" y="2852936"/>
            <a:ext cx="5342857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73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設定參數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Group Categorical Value 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元件新增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新的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Feature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111E80-4E48-4907-B1D8-3EEA5B23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8" y="152401"/>
            <a:ext cx="8991916" cy="65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新增一個特徵欄位：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cylinders(2)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結果：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Run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Visualize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DC05E0-462C-4E98-9DFC-F9906F8D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1541"/>
            <a:ext cx="9144000" cy="44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87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種的特徵工程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Engineering</a:t>
            </a: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Construction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8997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Apply Math Operation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元件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取代成的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76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(price)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的分佈圖，不是常態分佈，不利於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模型的學習與預測，想辦法把它轉成常態分佈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Apply Math Operation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元件取代成的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Feature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43C95D-C7DB-4C45-B7A8-ACD7674F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2957970"/>
            <a:ext cx="9144000" cy="37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25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方法：使用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 Apply Math Operation 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元件，加入數學函數，轉換成常態分佈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例如：把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自然對數</a:t>
            </a:r>
            <a:r>
              <a:rPr lang="en-US" altLang="zh-CN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ln(x)』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，變常態分佈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如何把標籤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(price)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的分佈，轉成常態分佈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7CBA13-3FBB-40E1-9611-D537354D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23" y="3420721"/>
            <a:ext cx="7643577" cy="31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82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Ln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：自然對數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Inplace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：取代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Apply Math Operation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元件取代成的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Feature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0EEDCC-E47A-43CF-819D-498F49B9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5871"/>
            <a:ext cx="9144000" cy="38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45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變成：常態分佈圖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結果：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Run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Visualize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B75641-CF1C-41DB-8618-40C7E233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806"/>
            <a:ext cx="9144000" cy="424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9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登入舊版</a:t>
            </a:r>
            <a:r>
              <a:rPr lang="en-US" altLang="zh-TW" sz="6600" b="1" dirty="0"/>
              <a:t>Azure </a:t>
            </a:r>
            <a:r>
              <a:rPr lang="en-US" altLang="zh-CN" sz="6600" b="1" dirty="0"/>
              <a:t>ML Studio</a:t>
            </a:r>
            <a:r>
              <a:rPr lang="zh-TW" altLang="en-US" sz="6600" b="1" dirty="0"/>
              <a:t>平台</a:t>
            </a:r>
            <a:r>
              <a:rPr lang="zh-CN" altLang="en-US" sz="6600" b="1" dirty="0"/>
              <a:t>，新增一個</a:t>
            </a:r>
            <a:r>
              <a:rPr lang="en-US" altLang="zh-CN" sz="6600" b="1" dirty="0"/>
              <a:t>experiment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398683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947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600" b="1" dirty="0"/>
              <a:t>Split</a:t>
            </a:r>
            <a:r>
              <a:rPr lang="zh-CN" altLang="en-US" sz="6600" b="1" dirty="0"/>
              <a:t>把資料分割成</a:t>
            </a:r>
            <a:endParaRPr lang="en-US" altLang="zh-CN" sz="6600" b="1" dirty="0"/>
          </a:p>
          <a:p>
            <a:r>
              <a:rPr lang="en-US" altLang="zh-CN" sz="6600" b="1" dirty="0"/>
              <a:t>T</a:t>
            </a:r>
            <a:r>
              <a:rPr lang="en-US" altLang="zh-TW" sz="6600" b="1" dirty="0"/>
              <a:t>rain</a:t>
            </a:r>
            <a:r>
              <a:rPr lang="zh-CN" altLang="en-US" sz="6600" b="1" dirty="0"/>
              <a:t>，</a:t>
            </a:r>
            <a:r>
              <a:rPr lang="en-US" altLang="zh-TW" sz="6600" b="1" dirty="0"/>
              <a:t>test</a:t>
            </a:r>
          </a:p>
          <a:p>
            <a:r>
              <a:rPr lang="en-US" altLang="zh-TW" sz="6600" b="1" dirty="0"/>
              <a:t>(0.7)</a:t>
            </a:r>
            <a:r>
              <a:rPr lang="zh-CN" altLang="en-US" sz="6600" b="1" dirty="0"/>
              <a:t>，</a:t>
            </a:r>
            <a:r>
              <a:rPr lang="en-US" altLang="zh-CN" sz="6600" b="1" dirty="0"/>
              <a:t>(0.3)</a:t>
            </a:r>
          </a:p>
          <a:p>
            <a:r>
              <a:rPr lang="en-US" altLang="zh-CN" sz="6600" dirty="0"/>
              <a:t>split Data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2701682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Split</a:t>
            </a:r>
            <a:r>
              <a:rPr lang="zh-CN" altLang="en-US" sz="4800" b="1" dirty="0"/>
              <a:t>把資料分割成</a:t>
            </a:r>
            <a:br>
              <a:rPr lang="en-US" altLang="zh-CN" sz="4800" b="1" dirty="0"/>
            </a:br>
            <a:r>
              <a:rPr lang="en-US" altLang="zh-CN" sz="4800" b="1" dirty="0"/>
              <a:t>T</a:t>
            </a:r>
            <a:r>
              <a:rPr lang="en-US" altLang="zh-TW" sz="4800" b="1" dirty="0"/>
              <a:t>rain</a:t>
            </a:r>
            <a:r>
              <a:rPr lang="zh-CN" altLang="en-US" sz="4800" b="1" dirty="0"/>
              <a:t>，</a:t>
            </a:r>
            <a:r>
              <a:rPr lang="en-US" altLang="zh-TW" sz="4800" b="1" dirty="0"/>
              <a:t>test (0.7)</a:t>
            </a:r>
            <a:r>
              <a:rPr lang="zh-CN" altLang="en-US" sz="4800" b="1" dirty="0"/>
              <a:t>，</a:t>
            </a:r>
            <a:r>
              <a:rPr lang="en-US" altLang="zh-CN" sz="4800" b="1" dirty="0"/>
              <a:t>(0.3)</a:t>
            </a:r>
            <a:endParaRPr lang="en-US" altLang="zh-TW" sz="4800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查詢：</a:t>
            </a:r>
            <a:r>
              <a:rPr lang="en-US" altLang="zh-CN" dirty="0"/>
              <a:t>split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/>
              <a:t>split Data</a:t>
            </a:r>
            <a:r>
              <a:rPr lang="en-US" altLang="zh-CN" dirty="0">
                <a:sym typeface="Wingdings" panose="05000000000000000000" pitchFamily="2" charset="2"/>
              </a:rPr>
              <a:t>0.7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B8FE105-1F0A-44CD-866C-4B71BC8A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19" y="2437058"/>
            <a:ext cx="7361905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1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6600" b="1" dirty="0"/>
              <a:t>使用數學</a:t>
            </a:r>
            <a:r>
              <a:rPr lang="en-US" altLang="zh-CN" sz="6600" b="1" dirty="0"/>
              <a:t>model</a:t>
            </a:r>
          </a:p>
          <a:p>
            <a:r>
              <a:rPr lang="zh-CN" altLang="en-US" sz="8000" b="1" dirty="0"/>
              <a:t>迴歸：決策樹迴歸模型</a:t>
            </a:r>
            <a:endParaRPr lang="en-US" altLang="zh-CN" sz="8000" b="1" dirty="0"/>
          </a:p>
          <a:p>
            <a:r>
              <a:rPr lang="en-US" altLang="zh-CN" sz="6000" b="1" dirty="0" err="1"/>
              <a:t>Bootsted</a:t>
            </a:r>
            <a:r>
              <a:rPr lang="en-US" altLang="zh-CN" sz="6000" b="1" dirty="0"/>
              <a:t> Decision Tree regression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1787396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使用數學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：迴歸：決策樹迴歸模型</a:t>
            </a:r>
            <a:br>
              <a:rPr lang="en-US" altLang="zh-CN" sz="5400" b="1" dirty="0"/>
            </a:br>
            <a:r>
              <a:rPr lang="en-US" altLang="zh-CN" b="1" dirty="0" err="1"/>
              <a:t>Bootsted</a:t>
            </a:r>
            <a:r>
              <a:rPr lang="en-US" altLang="zh-CN" b="1" dirty="0"/>
              <a:t> Decision Tree regression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0FEC54-6517-4ED6-A655-60A3427A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28" y="1597394"/>
            <a:ext cx="7857143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8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訓練</a:t>
            </a:r>
            <a:r>
              <a:rPr lang="en-US" altLang="zh-CN" sz="6600" b="1" dirty="0"/>
              <a:t>model</a:t>
            </a:r>
          </a:p>
          <a:p>
            <a:r>
              <a:rPr lang="en-US" altLang="zh-CN" sz="5800" b="1" dirty="0"/>
              <a:t>Train model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2216541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09FBE-FF52-4402-8E9A-9010425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05E1D6-5196-47AB-B133-0ACBCA5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訓練</a:t>
            </a:r>
            <a:r>
              <a:rPr lang="en-US" altLang="zh-CN" sz="4400" b="1" dirty="0"/>
              <a:t>model</a:t>
            </a:r>
            <a:r>
              <a:rPr lang="zh-CN" altLang="en-US" sz="4400" b="1" dirty="0"/>
              <a:t>，</a:t>
            </a:r>
            <a:r>
              <a:rPr lang="en-US" altLang="zh-CN" b="1" dirty="0"/>
              <a:t>Train model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DC9EF6-8C96-4E23-8E4F-E9BC6BCB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2" y="1297592"/>
            <a:ext cx="8352013" cy="54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8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29904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6000" b="1" dirty="0"/>
              <a:t>是哪個欄位？</a:t>
            </a:r>
            <a:endParaRPr lang="en-US" altLang="zh-CN" sz="6000" b="1" dirty="0"/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4091297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4D8A8A-8BB9-4F71-A866-E1248291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635868-661F-423F-A36A-9FE213E6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設定目標值：點按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tain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輸入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price</a:t>
            </a:r>
            <a:b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74D12B-7E5A-406C-9874-CDEF5926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56116"/>
            <a:ext cx="4464496" cy="40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1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欄位：</a:t>
            </a:r>
            <a:r>
              <a:rPr lang="en-US" altLang="zh-CN" sz="32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107ACB-D595-4932-99D5-4E3E69FB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572845"/>
            <a:ext cx="8856766" cy="31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1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40191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讓模型學習，並且計算</a:t>
            </a:r>
            <a:r>
              <a:rPr lang="en-US" altLang="zh-CN" sz="6600" b="1" dirty="0" err="1"/>
              <a:t>loss,accuracy</a:t>
            </a:r>
            <a:r>
              <a:rPr lang="en-US" altLang="zh-CN" sz="6600" b="1" dirty="0"/>
              <a:t>:</a:t>
            </a:r>
          </a:p>
          <a:p>
            <a:r>
              <a:rPr lang="en-US" altLang="zh-CN" sz="4800" b="1" dirty="0"/>
              <a:t>score model(</a:t>
            </a:r>
            <a:r>
              <a:rPr lang="zh-CN" altLang="en-US" sz="4800" b="1" dirty="0"/>
              <a:t>就是</a:t>
            </a:r>
            <a:r>
              <a:rPr lang="en-US" altLang="zh-CN" sz="4800" b="1" dirty="0" err="1"/>
              <a:t>model.fit</a:t>
            </a:r>
            <a:r>
              <a:rPr lang="en-US" altLang="zh-CN" sz="4800" b="1" dirty="0"/>
              <a:t>())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347478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登入網址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effectLst/>
              </a:rPr>
              <a:t>不用登入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hlinkClick r:id="rId2"/>
              </a:rPr>
              <a:t>https://studio.azureml.net/</a:t>
            </a:r>
            <a:endParaRPr lang="en-US" altLang="zh-TW" sz="2800" b="1" dirty="0">
              <a:effectLst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</a:p>
          <a:p>
            <a:pPr lvl="1"/>
            <a:r>
              <a:rPr lang="zh-CN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命名：</a:t>
            </a:r>
            <a:r>
              <a:rPr lang="en-US" altLang="zh-CN" sz="2800" dirty="0"/>
              <a:t> </a:t>
            </a:r>
            <a:r>
              <a:rPr lang="en-US" altLang="zh-TW" sz="2800" dirty="0"/>
              <a:t>AML-07-</a:t>
            </a:r>
            <a:r>
              <a:rPr lang="zh-CN" altLang="en-US" sz="2800" dirty="0"/>
              <a:t>特徵工程</a:t>
            </a:r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登入舊版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Studio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821DA5-E61A-432E-AF55-F195999E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87345"/>
            <a:ext cx="1871555" cy="28182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D19F32-6E03-4768-8331-CC1016AFD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006" y="3429000"/>
            <a:ext cx="3631168" cy="34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0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E6AC32-A5A8-4322-86C6-583A30FE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49F5B2-C916-49E0-8D0D-7BA0B7F5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讓模型學習，並且計算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loss,accuracy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個連線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EE14B1-9633-45E2-B00B-925AF226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39164"/>
            <a:ext cx="8837499" cy="54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5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37105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評估模型成效</a:t>
            </a:r>
            <a:endParaRPr lang="en-US" altLang="zh-CN" sz="6600" b="1" dirty="0"/>
          </a:p>
          <a:p>
            <a:r>
              <a:rPr lang="zh-CN" altLang="en-US" sz="6600" b="1" dirty="0"/>
              <a:t>準確率</a:t>
            </a:r>
            <a:endParaRPr lang="en-US" altLang="zh-CN" sz="6600" b="1" dirty="0"/>
          </a:p>
          <a:p>
            <a:r>
              <a:rPr lang="en-US" altLang="zh-CN" sz="5400" b="1" dirty="0"/>
              <a:t>Evaluate model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410124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E8DF72-2BE0-4492-B5E1-380FF58F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6227015-73D8-4D50-9839-9520D5F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評估模型成效準確率：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C43F4B-FE62-4F8B-A0E4-23DBA7B4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9465"/>
            <a:ext cx="8657143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3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MAE</a:t>
            </a:r>
            <a:r>
              <a:rPr lang="zh-CN" altLang="en-US" dirty="0"/>
              <a:t>，</a:t>
            </a:r>
            <a:r>
              <a:rPr lang="en-US" altLang="zh-CN" dirty="0"/>
              <a:t>MSE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FFFF00"/>
                </a:highlight>
              </a:rPr>
              <a:t>r^2(coefficient of Determination)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coefficient of Determination=</a:t>
            </a:r>
            <a:r>
              <a:rPr lang="zh-CN" altLang="en-US" dirty="0">
                <a:highlight>
                  <a:srgbClr val="FFFF00"/>
                </a:highlight>
              </a:rPr>
              <a:t>線性擬合度</a:t>
            </a:r>
            <a:endParaRPr lang="zh-TW" altLang="en-US" dirty="0">
              <a:highlight>
                <a:srgbClr val="FFFF00"/>
              </a:highligh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9AA30C0-3EEF-4206-907C-B4E638C0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2829847"/>
            <a:ext cx="7215686" cy="38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59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FE30A6E-644B-4011-90E2-F668279F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396536" cy="5257800"/>
          </a:xfrm>
        </p:spPr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沒有處理缺值：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有處理缺值：則提高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線性擬合度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提高預測準確率</a:t>
            </a:r>
            <a:endParaRPr lang="en-US" altLang="zh-CN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建立特徵工程，提高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線性擬合度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r^2)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，提高預測準確率</a:t>
            </a:r>
            <a:endParaRPr lang="en-US" altLang="zh-CN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新增特徵欄位：氣缸數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：改成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常態分佈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FA7176-2881-41BE-B4D9-15BE841E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比較：有處理缺值，對迴歸預測的線性擬合度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626171-1988-4090-B71D-C967493E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15828"/>
            <a:ext cx="5723250" cy="11404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8710C2-CE2A-469A-BBCC-B3855374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599064"/>
            <a:ext cx="5974284" cy="11404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D74886-3DBC-4734-8063-8F79802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223" y="5737676"/>
            <a:ext cx="5837436" cy="11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4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誤差值的直方圖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032956-D1C8-41A2-AF9E-FC9322FA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E86E851-B4DF-4617-9A2D-E4956737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83" y="1347268"/>
            <a:ext cx="5032785" cy="54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8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7" y="1268760"/>
            <a:ext cx="8748463" cy="2808312"/>
          </a:xfrm>
        </p:spPr>
        <p:txBody>
          <a:bodyPr>
            <a:normAutofit/>
          </a:bodyPr>
          <a:lstStyle/>
          <a:p>
            <a:r>
              <a:rPr lang="zh-CN" altLang="en-US" sz="9600" b="1" dirty="0"/>
              <a:t>結論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1670800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建立特徵工程，提高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線性擬合度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，決定係數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，提高預測準確率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Categorical Value 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元件新增</a:t>
            </a:r>
            <a:r>
              <a:rPr lang="zh-TW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新的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pPr lvl="1"/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例如：新增特徵欄位：氣缸數合併成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en-US" altLang="zh-CN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Apply Math Operation 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元件，加入數學函數，轉換成常態分佈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例如：標籤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：改成自然對數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ln『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常態分佈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endParaRPr lang="zh-TW" altLang="en-US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928992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結論：建立特徵工程，可提高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線性擬合度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，決定係數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，可提高預測準確率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450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修改專案名稱：</a:t>
            </a:r>
            <a:r>
              <a:rPr lang="en-US" altLang="zh-CN" dirty="0"/>
              <a:t> </a:t>
            </a:r>
            <a:r>
              <a:rPr lang="en-US" altLang="zh-TW" dirty="0"/>
              <a:t>AML-07-</a:t>
            </a:r>
            <a:r>
              <a:rPr lang="zh-CN" altLang="en-US" dirty="0"/>
              <a:t>特徵工程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6ABF9B-91F4-401B-A073-CFD73658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614" y="1916832"/>
            <a:ext cx="9351887" cy="40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讀入汽車價格資料集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r>
              <a:rPr lang="en-US" altLang="zh-TW" sz="3500" b="1" dirty="0"/>
              <a:t>Automobile price data (Raw)</a:t>
            </a:r>
            <a:endParaRPr lang="en-US" altLang="zh-TW" sz="7800" b="1" dirty="0"/>
          </a:p>
        </p:txBody>
      </p:sp>
    </p:spTree>
    <p:extLst>
      <p:ext uri="{BB962C8B-B14F-4D97-AF65-F5344CB8AC3E}">
        <p14:creationId xmlns:p14="http://schemas.microsoft.com/office/powerpoint/2010/main" val="31264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200" dirty="0"/>
              <a:t> </a:t>
            </a:r>
            <a:r>
              <a:rPr lang="en-US" altLang="zh-TW" b="1" dirty="0">
                <a:effectLst/>
              </a:rPr>
              <a:t>Automobile price data (Raw)</a:t>
            </a:r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汽車價格資料集：</a:t>
            </a:r>
            <a:r>
              <a:rPr lang="en-US" altLang="zh-TW" sz="4800" dirty="0"/>
              <a:t> </a:t>
            </a:r>
            <a:br>
              <a:rPr lang="en-US" altLang="zh-TW" sz="4800" dirty="0"/>
            </a:br>
            <a:r>
              <a:rPr lang="en-US" altLang="zh-TW" b="1" dirty="0">
                <a:effectLst/>
              </a:rPr>
              <a:t>Automobile price data (Raw)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70E262-8C46-4036-84D6-D217489D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7" y="2564904"/>
            <a:ext cx="833333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00" y="3573016"/>
            <a:ext cx="6372200" cy="3456384"/>
          </a:xfrm>
        </p:spPr>
        <p:txBody>
          <a:bodyPr>
            <a:normAutofit/>
          </a:bodyPr>
          <a:lstStyle/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178"/>
            <a:ext cx="9144000" cy="2101694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注意：這個欄位，雖然是整數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，但它代表的意義的各種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代表符號類別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b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7EEAE3-94FD-4DBD-8024-FABD42A5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1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7604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1268</Words>
  <Application>Microsoft Office PowerPoint</Application>
  <PresentationFormat>如螢幕大小 (4:3)</PresentationFormat>
  <Paragraphs>193</Paragraphs>
  <Slides>57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3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 </vt:lpstr>
      <vt:lpstr>PowerPoint 簡報</vt:lpstr>
      <vt:lpstr>什麼時候要做特徵工程？</vt:lpstr>
      <vt:lpstr>PowerPoint 簡報</vt:lpstr>
      <vt:lpstr>登入舊版Azure ML Studio</vt:lpstr>
      <vt:lpstr>修改專案名稱： AML-07-特徵工程</vt:lpstr>
      <vt:lpstr>PowerPoint 簡報</vt:lpstr>
      <vt:lpstr>汽車價格資料集：  Automobile price data (Raw)</vt:lpstr>
      <vt:lpstr>visualize 注意：這個欄位，雖然是整數1，2，3，但它代表的意義的各種『代表符號類別』 </vt:lpstr>
      <vt:lpstr>有缺值的欄位：normalized-losses</vt:lpstr>
      <vt:lpstr>有缺值的欄位</vt:lpstr>
      <vt:lpstr>PowerPoint 簡報</vt:lpstr>
      <vt:lpstr>為什麼symbolling (象徵)欄位要修改成類別格式 </vt:lpstr>
      <vt:lpstr>PowerPoint 簡報</vt:lpstr>
      <vt:lpstr>加入1個Edit MetaDatas元件來修改欄位型態</vt:lpstr>
      <vt:lpstr>PowerPoint 簡報</vt:lpstr>
      <vt:lpstr>修改以下11個欄位，改成catoegory型態</vt:lpstr>
      <vt:lpstr>修改以下11個欄位，改成catoegory型態</vt:lpstr>
      <vt:lpstr>修改以下11個欄位，改成 make catoegory型態</vt:lpstr>
      <vt:lpstr>結論：遇到類別屬性的欄位，都要修改</vt:lpstr>
      <vt:lpstr>PowerPoint 簡報</vt:lpstr>
      <vt:lpstr>Run, Visualize： 1. symboling已經修改成Categorical Feature </vt:lpstr>
      <vt:lpstr>PowerPoint 簡報</vt:lpstr>
      <vt:lpstr>填補缺值的原則，方法1</vt:lpstr>
      <vt:lpstr>PowerPoint 簡報</vt:lpstr>
      <vt:lpstr>PowerPoint 簡報</vt:lpstr>
      <vt:lpstr>使用Group Categorical Value 元件新增新的Feature</vt:lpstr>
      <vt:lpstr>氣缸數原本的文字類別有7種</vt:lpstr>
      <vt:lpstr>氣缸數原本的文字類別有</vt:lpstr>
      <vt:lpstr>使用Group Categorical Value 元件新增新的Feature</vt:lpstr>
      <vt:lpstr>使用Group Categorical Value 元件新增新的Feature</vt:lpstr>
      <vt:lpstr>使用Group Categorical Value 元件新增新的Feature</vt:lpstr>
      <vt:lpstr>結果：Run，Visualize</vt:lpstr>
      <vt:lpstr>PowerPoint 簡報</vt:lpstr>
      <vt:lpstr>PowerPoint 簡報</vt:lpstr>
      <vt:lpstr>使用Apply Math Operation元件取代成的Feature</vt:lpstr>
      <vt:lpstr>如何把標籤(price) 的分佈，轉成常態分佈</vt:lpstr>
      <vt:lpstr>使用Apply Math Operation元件取代成的Feature</vt:lpstr>
      <vt:lpstr>結果：Run，Visualize</vt:lpstr>
      <vt:lpstr>PowerPoint 簡報</vt:lpstr>
      <vt:lpstr>Split把資料分割成 Train，test (0.7)，(0.3)</vt:lpstr>
      <vt:lpstr>PowerPoint 簡報</vt:lpstr>
      <vt:lpstr>使用數學model：迴歸：決策樹迴歸模型 Bootsted Decision Tree regression</vt:lpstr>
      <vt:lpstr>PowerPoint 簡報</vt:lpstr>
      <vt:lpstr>訓練model，Train model</vt:lpstr>
      <vt:lpstr>PowerPoint 簡報</vt:lpstr>
      <vt:lpstr>設定目標值：點按tain model launch column selector輸入price </vt:lpstr>
      <vt:lpstr>設定『目標值Label』的欄位：price</vt:lpstr>
      <vt:lpstr>PowerPoint 簡報</vt:lpstr>
      <vt:lpstr>讓模型學習，並且計算loss,accuracy: score model2個連線</vt:lpstr>
      <vt:lpstr>PowerPoint 簡報</vt:lpstr>
      <vt:lpstr>評估模型成效準確率：evaluate</vt:lpstr>
      <vt:lpstr>先Run，再visualize 資料集</vt:lpstr>
      <vt:lpstr>比較：有處理缺值，對迴歸預測的線性擬合度r^2的影響</vt:lpstr>
      <vt:lpstr>誤差值的直方圖hist</vt:lpstr>
      <vt:lpstr>PowerPoint 簡報</vt:lpstr>
      <vt:lpstr>結論：建立特徵工程，可提高(線性擬合度r^2，決定係數)，可提高預測準確率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2023-07-26T20:12:23Z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