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0.xml" ContentType="application/vnd.openxmlformats-officedocument.presentationml.slide+xml"/>
  <Override PartName="/ppt/slides/slide61.xml" ContentType="application/vnd.openxmlformats-officedocument.presentationml.slide+xml"/>
  <Override PartName="/ppt/slides/slide62.xml" ContentType="application/vnd.openxmlformats-officedocument.presentationml.slide+xml"/>
  <Override PartName="/ppt/slides/slide63.xml" ContentType="application/vnd.openxmlformats-officedocument.presentationml.slide+xml"/>
  <Override PartName="/ppt/slides/slide64.xml" ContentType="application/vnd.openxmlformats-officedocument.presentationml.slide+xml"/>
  <Override PartName="/ppt/slides/slide65.xml" ContentType="application/vnd.openxmlformats-officedocument.presentationml.slide+xml"/>
  <Override PartName="/ppt/slides/slide66.xml" ContentType="application/vnd.openxmlformats-officedocument.presentationml.slide+xml"/>
  <Override PartName="/ppt/slides/slide67.xml" ContentType="application/vnd.openxmlformats-officedocument.presentationml.slide+xml"/>
  <Override PartName="/ppt/slides/slide68.xml" ContentType="application/vnd.openxmlformats-officedocument.presentationml.slide+xml"/>
  <Override PartName="/ppt/slides/slide69.xml" ContentType="application/vnd.openxmlformats-officedocument.presentationml.slide+xml"/>
  <Override PartName="/ppt/slides/slide70.xml" ContentType="application/vnd.openxmlformats-officedocument.presentationml.slide+xml"/>
  <Override PartName="/ppt/slides/slide71.xml" ContentType="application/vnd.openxmlformats-officedocument.presentationml.slide+xml"/>
  <Override PartName="/ppt/slides/slide72.xml" ContentType="application/vnd.openxmlformats-officedocument.presentationml.slide+xml"/>
  <Override PartName="/ppt/slides/slide73.xml" ContentType="application/vnd.openxmlformats-officedocument.presentationml.slide+xml"/>
  <Override PartName="/ppt/slides/slide74.xml" ContentType="application/vnd.openxmlformats-officedocument.presentationml.slide+xml"/>
  <Override PartName="/ppt/slides/slide75.xml" ContentType="application/vnd.openxmlformats-officedocument.presentationml.slide+xml"/>
  <Override PartName="/ppt/slides/slide76.xml" ContentType="application/vnd.openxmlformats-officedocument.presentationml.slide+xml"/>
  <Override PartName="/ppt/slides/slide77.xml" ContentType="application/vnd.openxmlformats-officedocument.presentationml.slide+xml"/>
  <Override PartName="/ppt/slides/slide78.xml" ContentType="application/vnd.openxmlformats-officedocument.presentationml.slide+xml"/>
  <Override PartName="/ppt/slides/slide79.xml" ContentType="application/vnd.openxmlformats-officedocument.presentationml.slide+xml"/>
  <Override PartName="/ppt/slides/slide80.xml" ContentType="application/vnd.openxmlformats-officedocument.presentationml.slide+xml"/>
  <Override PartName="/ppt/slides/slide8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 bookmarkIdSeed="2">
  <p:sldMasterIdLst>
    <p:sldMasterId id="2147483648" r:id="rId2"/>
  </p:sldMasterIdLst>
  <p:notesMasterIdLst>
    <p:notesMasterId r:id="rId84"/>
  </p:notesMasterIdLst>
  <p:handoutMasterIdLst>
    <p:handoutMasterId r:id="rId85"/>
  </p:handoutMasterIdLst>
  <p:sldIdLst>
    <p:sldId id="565" r:id="rId3"/>
    <p:sldId id="637" r:id="rId4"/>
    <p:sldId id="686" r:id="rId5"/>
    <p:sldId id="643" r:id="rId6"/>
    <p:sldId id="645" r:id="rId7"/>
    <p:sldId id="570" r:id="rId8"/>
    <p:sldId id="652" r:id="rId9"/>
    <p:sldId id="651" r:id="rId10"/>
    <p:sldId id="685" r:id="rId11"/>
    <p:sldId id="654" r:id="rId12"/>
    <p:sldId id="571" r:id="rId13"/>
    <p:sldId id="635" r:id="rId14"/>
    <p:sldId id="646" r:id="rId15"/>
    <p:sldId id="647" r:id="rId16"/>
    <p:sldId id="648" r:id="rId17"/>
    <p:sldId id="642" r:id="rId18"/>
    <p:sldId id="644" r:id="rId19"/>
    <p:sldId id="678" r:id="rId20"/>
    <p:sldId id="650" r:id="rId21"/>
    <p:sldId id="687" r:id="rId22"/>
    <p:sldId id="649" r:id="rId23"/>
    <p:sldId id="681" r:id="rId24"/>
    <p:sldId id="688" r:id="rId25"/>
    <p:sldId id="689" r:id="rId26"/>
    <p:sldId id="690" r:id="rId27"/>
    <p:sldId id="691" r:id="rId28"/>
    <p:sldId id="692" r:id="rId29"/>
    <p:sldId id="693" r:id="rId30"/>
    <p:sldId id="694" r:id="rId31"/>
    <p:sldId id="695" r:id="rId32"/>
    <p:sldId id="696" r:id="rId33"/>
    <p:sldId id="697" r:id="rId34"/>
    <p:sldId id="698" r:id="rId35"/>
    <p:sldId id="699" r:id="rId36"/>
    <p:sldId id="700" r:id="rId37"/>
    <p:sldId id="716" r:id="rId38"/>
    <p:sldId id="719" r:id="rId39"/>
    <p:sldId id="720" r:id="rId40"/>
    <p:sldId id="718" r:id="rId41"/>
    <p:sldId id="723" r:id="rId42"/>
    <p:sldId id="722" r:id="rId43"/>
    <p:sldId id="724" r:id="rId44"/>
    <p:sldId id="725" r:id="rId45"/>
    <p:sldId id="756" r:id="rId46"/>
    <p:sldId id="730" r:id="rId47"/>
    <p:sldId id="726" r:id="rId48"/>
    <p:sldId id="731" r:id="rId49"/>
    <p:sldId id="757" r:id="rId50"/>
    <p:sldId id="701" r:id="rId51"/>
    <p:sldId id="682" r:id="rId52"/>
    <p:sldId id="707" r:id="rId53"/>
    <p:sldId id="684" r:id="rId54"/>
    <p:sldId id="713" r:id="rId55"/>
    <p:sldId id="708" r:id="rId56"/>
    <p:sldId id="714" r:id="rId57"/>
    <p:sldId id="709" r:id="rId58"/>
    <p:sldId id="710" r:id="rId59"/>
    <p:sldId id="711" r:id="rId60"/>
    <p:sldId id="715" r:id="rId61"/>
    <p:sldId id="712" r:id="rId62"/>
    <p:sldId id="733" r:id="rId63"/>
    <p:sldId id="734" r:id="rId64"/>
    <p:sldId id="735" r:id="rId65"/>
    <p:sldId id="736" r:id="rId66"/>
    <p:sldId id="753" r:id="rId67"/>
    <p:sldId id="738" r:id="rId68"/>
    <p:sldId id="739" r:id="rId69"/>
    <p:sldId id="740" r:id="rId70"/>
    <p:sldId id="741" r:id="rId71"/>
    <p:sldId id="742" r:id="rId72"/>
    <p:sldId id="732" r:id="rId73"/>
    <p:sldId id="743" r:id="rId74"/>
    <p:sldId id="744" r:id="rId75"/>
    <p:sldId id="717" r:id="rId76"/>
    <p:sldId id="746" r:id="rId77"/>
    <p:sldId id="748" r:id="rId78"/>
    <p:sldId id="721" r:id="rId79"/>
    <p:sldId id="750" r:id="rId80"/>
    <p:sldId id="751" r:id="rId81"/>
    <p:sldId id="754" r:id="rId82"/>
    <p:sldId id="755" r:id="rId83"/>
  </p:sldIdLst>
  <p:sldSz cx="9144000" cy="6858000" type="screen4x3"/>
  <p:notesSz cx="6858000" cy="9144000"/>
  <p:defaultTextStyle>
    <a:defPPr>
      <a:defRPr lang="en-US"/>
    </a:defPPr>
    <a:lvl1pPr marL="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 latinLnBrk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545" autoAdjust="0"/>
    <p:restoredTop sz="93977" autoAdjust="0"/>
  </p:normalViewPr>
  <p:slideViewPr>
    <p:cSldViewPr>
      <p:cViewPr varScale="1">
        <p:scale>
          <a:sx n="68" d="100"/>
          <a:sy n="68" d="100"/>
        </p:scale>
        <p:origin x="1074" y="66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40" d="100"/>
          <a:sy n="40" d="100"/>
        </p:scale>
        <p:origin x="-1579" y="-8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39" Type="http://schemas.openxmlformats.org/officeDocument/2006/relationships/slide" Target="slides/slide37.xml"/><Relationship Id="rId21" Type="http://schemas.openxmlformats.org/officeDocument/2006/relationships/slide" Target="slides/slide19.xml"/><Relationship Id="rId34" Type="http://schemas.openxmlformats.org/officeDocument/2006/relationships/slide" Target="slides/slide32.xml"/><Relationship Id="rId42" Type="http://schemas.openxmlformats.org/officeDocument/2006/relationships/slide" Target="slides/slide40.xml"/><Relationship Id="rId47" Type="http://schemas.openxmlformats.org/officeDocument/2006/relationships/slide" Target="slides/slide45.xml"/><Relationship Id="rId50" Type="http://schemas.openxmlformats.org/officeDocument/2006/relationships/slide" Target="slides/slide48.xml"/><Relationship Id="rId55" Type="http://schemas.openxmlformats.org/officeDocument/2006/relationships/slide" Target="slides/slide53.xml"/><Relationship Id="rId63" Type="http://schemas.openxmlformats.org/officeDocument/2006/relationships/slide" Target="slides/slide61.xml"/><Relationship Id="rId68" Type="http://schemas.openxmlformats.org/officeDocument/2006/relationships/slide" Target="slides/slide66.xml"/><Relationship Id="rId76" Type="http://schemas.openxmlformats.org/officeDocument/2006/relationships/slide" Target="slides/slide74.xml"/><Relationship Id="rId84" Type="http://schemas.openxmlformats.org/officeDocument/2006/relationships/notesMaster" Target="notesMasters/notesMaster1.xml"/><Relationship Id="rId89" Type="http://schemas.openxmlformats.org/officeDocument/2006/relationships/tableStyles" Target="tableStyles.xml"/><Relationship Id="rId7" Type="http://schemas.openxmlformats.org/officeDocument/2006/relationships/slide" Target="slides/slide5.xml"/><Relationship Id="rId71" Type="http://schemas.openxmlformats.org/officeDocument/2006/relationships/slide" Target="slides/slide69.xml"/><Relationship Id="rId2" Type="http://schemas.openxmlformats.org/officeDocument/2006/relationships/slideMaster" Target="slideMasters/slideMaster1.xml"/><Relationship Id="rId16" Type="http://schemas.openxmlformats.org/officeDocument/2006/relationships/slide" Target="slides/slide14.xml"/><Relationship Id="rId29" Type="http://schemas.openxmlformats.org/officeDocument/2006/relationships/slide" Target="slides/slide27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slide" Target="slides/slide35.xml"/><Relationship Id="rId40" Type="http://schemas.openxmlformats.org/officeDocument/2006/relationships/slide" Target="slides/slide38.xml"/><Relationship Id="rId45" Type="http://schemas.openxmlformats.org/officeDocument/2006/relationships/slide" Target="slides/slide43.xml"/><Relationship Id="rId53" Type="http://schemas.openxmlformats.org/officeDocument/2006/relationships/slide" Target="slides/slide51.xml"/><Relationship Id="rId58" Type="http://schemas.openxmlformats.org/officeDocument/2006/relationships/slide" Target="slides/slide56.xml"/><Relationship Id="rId66" Type="http://schemas.openxmlformats.org/officeDocument/2006/relationships/slide" Target="slides/slide64.xml"/><Relationship Id="rId74" Type="http://schemas.openxmlformats.org/officeDocument/2006/relationships/slide" Target="slides/slide72.xml"/><Relationship Id="rId79" Type="http://schemas.openxmlformats.org/officeDocument/2006/relationships/slide" Target="slides/slide77.xml"/><Relationship Id="rId87" Type="http://schemas.openxmlformats.org/officeDocument/2006/relationships/viewProps" Target="viewProps.xml"/><Relationship Id="rId5" Type="http://schemas.openxmlformats.org/officeDocument/2006/relationships/slide" Target="slides/slide3.xml"/><Relationship Id="rId61" Type="http://schemas.openxmlformats.org/officeDocument/2006/relationships/slide" Target="slides/slide59.xml"/><Relationship Id="rId82" Type="http://schemas.openxmlformats.org/officeDocument/2006/relationships/slide" Target="slides/slide80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slide" Target="slides/slide33.xml"/><Relationship Id="rId43" Type="http://schemas.openxmlformats.org/officeDocument/2006/relationships/slide" Target="slides/slide41.xml"/><Relationship Id="rId48" Type="http://schemas.openxmlformats.org/officeDocument/2006/relationships/slide" Target="slides/slide46.xml"/><Relationship Id="rId56" Type="http://schemas.openxmlformats.org/officeDocument/2006/relationships/slide" Target="slides/slide54.xml"/><Relationship Id="rId64" Type="http://schemas.openxmlformats.org/officeDocument/2006/relationships/slide" Target="slides/slide62.xml"/><Relationship Id="rId69" Type="http://schemas.openxmlformats.org/officeDocument/2006/relationships/slide" Target="slides/slide67.xml"/><Relationship Id="rId77" Type="http://schemas.openxmlformats.org/officeDocument/2006/relationships/slide" Target="slides/slide75.xml"/><Relationship Id="rId8" Type="http://schemas.openxmlformats.org/officeDocument/2006/relationships/slide" Target="slides/slide6.xml"/><Relationship Id="rId51" Type="http://schemas.openxmlformats.org/officeDocument/2006/relationships/slide" Target="slides/slide49.xml"/><Relationship Id="rId72" Type="http://schemas.openxmlformats.org/officeDocument/2006/relationships/slide" Target="slides/slide70.xml"/><Relationship Id="rId80" Type="http://schemas.openxmlformats.org/officeDocument/2006/relationships/slide" Target="slides/slide78.xml"/><Relationship Id="rId85" Type="http://schemas.openxmlformats.org/officeDocument/2006/relationships/handoutMaster" Target="handoutMasters/handoutMaster1.xml"/><Relationship Id="rId3" Type="http://schemas.openxmlformats.org/officeDocument/2006/relationships/slide" Target="slides/slide1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slide" Target="slides/slide31.xml"/><Relationship Id="rId38" Type="http://schemas.openxmlformats.org/officeDocument/2006/relationships/slide" Target="slides/slide36.xml"/><Relationship Id="rId46" Type="http://schemas.openxmlformats.org/officeDocument/2006/relationships/slide" Target="slides/slide44.xml"/><Relationship Id="rId59" Type="http://schemas.openxmlformats.org/officeDocument/2006/relationships/slide" Target="slides/slide57.xml"/><Relationship Id="rId67" Type="http://schemas.openxmlformats.org/officeDocument/2006/relationships/slide" Target="slides/slide65.xml"/><Relationship Id="rId20" Type="http://schemas.openxmlformats.org/officeDocument/2006/relationships/slide" Target="slides/slide18.xml"/><Relationship Id="rId41" Type="http://schemas.openxmlformats.org/officeDocument/2006/relationships/slide" Target="slides/slide39.xml"/><Relationship Id="rId54" Type="http://schemas.openxmlformats.org/officeDocument/2006/relationships/slide" Target="slides/slide52.xml"/><Relationship Id="rId62" Type="http://schemas.openxmlformats.org/officeDocument/2006/relationships/slide" Target="slides/slide60.xml"/><Relationship Id="rId70" Type="http://schemas.openxmlformats.org/officeDocument/2006/relationships/slide" Target="slides/slide68.xml"/><Relationship Id="rId75" Type="http://schemas.openxmlformats.org/officeDocument/2006/relationships/slide" Target="slides/slide73.xml"/><Relationship Id="rId83" Type="http://schemas.openxmlformats.org/officeDocument/2006/relationships/slide" Target="slides/slide81.xml"/><Relationship Id="rId88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4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slide" Target="slides/slide34.xml"/><Relationship Id="rId49" Type="http://schemas.openxmlformats.org/officeDocument/2006/relationships/slide" Target="slides/slide47.xml"/><Relationship Id="rId57" Type="http://schemas.openxmlformats.org/officeDocument/2006/relationships/slide" Target="slides/slide55.xml"/><Relationship Id="rId10" Type="http://schemas.openxmlformats.org/officeDocument/2006/relationships/slide" Target="slides/slide8.xml"/><Relationship Id="rId31" Type="http://schemas.openxmlformats.org/officeDocument/2006/relationships/slide" Target="slides/slide29.xml"/><Relationship Id="rId44" Type="http://schemas.openxmlformats.org/officeDocument/2006/relationships/slide" Target="slides/slide42.xml"/><Relationship Id="rId52" Type="http://schemas.openxmlformats.org/officeDocument/2006/relationships/slide" Target="slides/slide50.xml"/><Relationship Id="rId60" Type="http://schemas.openxmlformats.org/officeDocument/2006/relationships/slide" Target="slides/slide58.xml"/><Relationship Id="rId65" Type="http://schemas.openxmlformats.org/officeDocument/2006/relationships/slide" Target="slides/slide63.xml"/><Relationship Id="rId73" Type="http://schemas.openxmlformats.org/officeDocument/2006/relationships/slide" Target="slides/slide71.xml"/><Relationship Id="rId78" Type="http://schemas.openxmlformats.org/officeDocument/2006/relationships/slide" Target="slides/slide76.xml"/><Relationship Id="rId81" Type="http://schemas.openxmlformats.org/officeDocument/2006/relationships/slide" Target="slides/slide79.xml"/><Relationship Id="rId86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3" name="Rectangle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9472DD5C-B6A9-4714-908F-0B8F74738B98}" type="datetimeFigureOut">
              <a:rPr lang="en-US" altLang="zh-TW" smtClean="0"/>
              <a:pPr/>
              <a:t>8/11/2023</a:t>
            </a:fld>
            <a:endParaRPr lang="zh-TW" dirty="0"/>
          </a:p>
        </p:txBody>
      </p:sp>
      <p:sp>
        <p:nvSpPr>
          <p:cNvPr id="4" name="Rectangle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 dirty="0"/>
          </a:p>
        </p:txBody>
      </p:sp>
      <p:sp>
        <p:nvSpPr>
          <p:cNvPr id="5" name="Rectangle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7C1C90DE-A98B-4173-B17E-434F189FC4DB}" type="slidenum">
              <a:rPr lang="zh-TW" smtClean="0"/>
              <a:pPr/>
              <a:t>‹#›</a:t>
            </a:fld>
            <a:endParaRPr lang="zh-TW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3" name="Rectangl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rtlCol="0"/>
          <a:lstStyle>
            <a:lvl1pPr algn="r" latinLnBrk="0">
              <a:defRPr lang="zh-TW" sz="1200"/>
            </a:lvl1pPr>
          </a:lstStyle>
          <a:p>
            <a:fld id="{193366E8-8A22-4400-BBA2-8D322280A6E8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4" name="Rectangl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rtlCol="0" anchor="ctr"/>
          <a:lstStyle/>
          <a:p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6" name="Rectangl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l" latinLnBrk="0">
              <a:defRPr lang="zh-TW" sz="1200"/>
            </a:lvl1pPr>
          </a:lstStyle>
          <a:p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rtlCol="0" anchor="b"/>
          <a:lstStyle>
            <a:lvl1pPr algn="r" latinLnBrk="0">
              <a:defRPr lang="zh-TW" sz="1200"/>
            </a:lvl1pPr>
          </a:lstStyle>
          <a:p>
            <a:fld id="{3792D2CF-A01B-4515-8B40-3DC34258267A}" type="slidenum">
              <a:rPr/>
              <a:pPr/>
              <a:t>‹#›</a:t>
            </a:fld>
            <a:endParaRPr lang="zh-TW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rtl="0" latinLnBrk="0">
      <a:defRPr lang="zh-TW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rtl="0">
      <a:defRPr lang="zh-TW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5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9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1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9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3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5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6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283075759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8912929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65246084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05672770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07505222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80120099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601132241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52486591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97088128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69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303098508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9412259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244322813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73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432780904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64837808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77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422287055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5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00878435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9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954870296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11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151791093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20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25136665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32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3416700945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36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2489813671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TW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3792D2CF-A01B-4515-8B40-3DC34258267A}" type="slidenum">
              <a:rPr lang="en-US" altLang="zh-TW" smtClean="0"/>
              <a:pPr/>
              <a:t>41</a:t>
            </a:fld>
            <a:endParaRPr lang="zh-TW"/>
          </a:p>
        </p:txBody>
      </p:sp>
    </p:spTree>
    <p:extLst>
      <p:ext uri="{BB962C8B-B14F-4D97-AF65-F5344CB8AC3E}">
        <p14:creationId xmlns:p14="http://schemas.microsoft.com/office/powerpoint/2010/main" val="55300317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標題投影片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4000" cy="6858000"/>
            <a:chOff x="-1574" y="0"/>
            <a:chExt cx="9144000" cy="6858000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2" cstate="print">
              <a:duotone>
                <a:schemeClr val="accent1"/>
                <a:srgbClr val="FFFFFF"/>
              </a:duotone>
              <a:lum bright="-10000"/>
            </a:blip>
            <a:stretch>
              <a:fillRect/>
            </a:stretch>
          </p:blipFill>
          <p:spPr>
            <a:xfrm>
              <a:off x="-1574" y="381000"/>
              <a:ext cx="9144000" cy="6093619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1" name="Rectangle 10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2" name="Rectangle 11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5" name="Straight Connector 14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1" name="Shape 20"/>
          <p:cNvSpPr>
            <a:spLocks noGrp="1"/>
          </p:cNvSpPr>
          <p:nvPr>
            <p:ph type="title"/>
          </p:nvPr>
        </p:nvSpPr>
        <p:spPr>
          <a:xfrm>
            <a:off x="704850" y="4495800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subTitle" idx="1"/>
          </p:nvPr>
        </p:nvSpPr>
        <p:spPr>
          <a:xfrm>
            <a:off x="1371600" y="2667000"/>
            <a:ext cx="6400800" cy="1752600"/>
          </a:xfrm>
        </p:spPr>
        <p:txBody>
          <a:bodyPr anchor="b" anchorCtr="0"/>
          <a:lstStyle>
            <a:lvl1pPr marL="0" indent="0" algn="ctr" latinLnBrk="0">
              <a:buNone/>
              <a:defRPr lang="zh-TW">
                <a:solidFill>
                  <a:schemeClr val="bg2"/>
                </a:solidFill>
                <a:effectLst/>
              </a:defRPr>
            </a:lvl1pPr>
            <a:lvl2pPr marL="457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 lang="zh-TW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zh-TW" altLang="en-US"/>
              <a:t>按一下以編輯母片副標題樣式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標題及物件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7" name="Rectangle 6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小節標題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" name="Group 8"/>
          <p:cNvGrpSpPr/>
          <p:nvPr/>
        </p:nvGrpSpPr>
        <p:grpSpPr>
          <a:xfrm>
            <a:off x="-1574" y="0"/>
            <a:ext cx="9145574" cy="6858000"/>
            <a:chOff x="-1574" y="0"/>
            <a:chExt cx="9145574" cy="6858000"/>
          </a:xfrm>
        </p:grpSpPr>
        <p:sp>
          <p:nvSpPr>
            <p:cNvPr id="18" name="Rectangle 17"/>
            <p:cNvSpPr/>
            <p:nvPr userDrawn="1"/>
          </p:nvSpPr>
          <p:spPr>
            <a:xfrm>
              <a:off x="0" y="381000"/>
              <a:ext cx="9144000" cy="6096000"/>
            </a:xfrm>
            <a:prstGeom prst="rect">
              <a:avLst/>
            </a:prstGeom>
            <a:gradFill>
              <a:gsLst>
                <a:gs pos="0">
                  <a:schemeClr val="accent1">
                    <a:tint val="40000"/>
                  </a:schemeClr>
                </a:gs>
                <a:gs pos="100000">
                  <a:schemeClr val="accent1">
                    <a:shade val="75000"/>
                  </a:schemeClr>
                </a:gs>
              </a:gsLst>
              <a:path path="circle">
                <a:fillToRect l="100000" t="100000" r="100000" b="100000"/>
              </a:path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0" name="Rectangle 9"/>
            <p:cNvSpPr/>
            <p:nvPr userDrawn="1"/>
          </p:nvSpPr>
          <p:spPr>
            <a:xfrm>
              <a:off x="-1574" y="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sp>
          <p:nvSpPr>
            <p:cNvPr id="15" name="Rectangle 14"/>
            <p:cNvSpPr/>
            <p:nvPr userDrawn="1"/>
          </p:nvSpPr>
          <p:spPr>
            <a:xfrm>
              <a:off x="-1574" y="6553200"/>
              <a:ext cx="9144000" cy="304800"/>
            </a:xfrm>
            <a:prstGeom prst="rect">
              <a:avLst/>
            </a:prstGeom>
            <a:solidFill>
              <a:schemeClr val="bg2"/>
            </a:soli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16" name="Straight Connector 15"/>
            <p:cNvCxnSpPr/>
            <p:nvPr/>
          </p:nvCxnSpPr>
          <p:spPr>
            <a:xfrm>
              <a:off x="-1574" y="381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7" name="Straight Connector 16"/>
            <p:cNvCxnSpPr/>
            <p:nvPr/>
          </p:nvCxnSpPr>
          <p:spPr>
            <a:xfrm>
              <a:off x="-1574" y="647700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722313" y="4505325"/>
            <a:ext cx="7772400" cy="1362075"/>
          </a:xfrm>
          <a:prstGeom prst="rect">
            <a:avLst/>
          </a:prstGeom>
        </p:spPr>
        <p:txBody>
          <a:bodyPr anchor="t"/>
          <a:lstStyle>
            <a:lvl1pPr algn="ctr" latinLnBrk="0">
              <a:defRPr lang="zh-TW" sz="4000" b="0" cap="none" baseline="0">
                <a:solidFill>
                  <a:schemeClr val="tx1"/>
                </a:solidFill>
                <a:effectLst>
                  <a:outerShdw blurRad="50800" dist="50800" dir="2700000" algn="tl" rotWithShape="0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 algn="ctr" latinLnBrk="0">
              <a:buNone/>
              <a:defRPr lang="zh-TW" sz="2800">
                <a:solidFill>
                  <a:schemeClr val="tx1"/>
                </a:solidFill>
              </a:defRPr>
            </a:lvl1pPr>
            <a:lvl2pPr marL="457200" indent="0">
              <a:buNone/>
              <a:defRPr lang="zh-TW"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lang="zh-TW"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lang="zh-TW"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兩項物件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 latinLnBrk="0">
              <a:defRPr lang="zh-TW" sz="2800"/>
            </a:lvl1pPr>
            <a:lvl2pPr>
              <a:defRPr lang="zh-TW" sz="2400"/>
            </a:lvl2pPr>
            <a:lvl3pPr>
              <a:defRPr lang="zh-TW" sz="2000"/>
            </a:lvl3pPr>
            <a:lvl4pPr>
              <a:defRPr lang="zh-TW" sz="1800"/>
            </a:lvl4pPr>
            <a:lvl5pPr>
              <a:defRPr lang="zh-TW" sz="1800"/>
            </a:lvl5pPr>
            <a:lvl6pPr>
              <a:defRPr lang="zh-TW" sz="1800"/>
            </a:lvl6pPr>
            <a:lvl7pPr>
              <a:defRPr lang="zh-TW" sz="1800"/>
            </a:lvl7pPr>
            <a:lvl8pPr>
              <a:defRPr lang="zh-TW" sz="1800"/>
            </a:lvl8pPr>
            <a:lvl9pPr>
              <a:defRPr lang="zh-TW" sz="18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8" name="Rectang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對照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Shape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 latinLnBrk="0">
              <a:buNone/>
              <a:defRPr lang="zh-TW" sz="2400" b="0">
                <a:solidFill>
                  <a:schemeClr val="tx2"/>
                </a:solidFill>
              </a:defRPr>
            </a:lvl1pPr>
            <a:lvl2pPr marL="457200" indent="0">
              <a:buNone/>
              <a:defRPr lang="zh-TW" sz="2000" b="1"/>
            </a:lvl2pPr>
            <a:lvl3pPr marL="914400" indent="0">
              <a:buNone/>
              <a:defRPr lang="zh-TW" sz="1800" b="1"/>
            </a:lvl3pPr>
            <a:lvl4pPr marL="1371600" indent="0">
              <a:buNone/>
              <a:defRPr lang="zh-TW" sz="1600" b="1"/>
            </a:lvl4pPr>
            <a:lvl5pPr marL="1828800" indent="0">
              <a:buNone/>
              <a:defRPr lang="zh-TW" sz="1600" b="1"/>
            </a:lvl5pPr>
            <a:lvl6pPr marL="2286000" indent="0">
              <a:buNone/>
              <a:defRPr lang="zh-TW" sz="1600" b="1"/>
            </a:lvl6pPr>
            <a:lvl7pPr marL="2743200" indent="0">
              <a:buNone/>
              <a:defRPr lang="zh-TW" sz="1600" b="1"/>
            </a:lvl7pPr>
            <a:lvl8pPr marL="3200400" indent="0">
              <a:buNone/>
              <a:defRPr lang="zh-TW" sz="1600" b="1"/>
            </a:lvl8pPr>
            <a:lvl9pPr marL="3657600" indent="0">
              <a:buNone/>
              <a:defRPr lang="zh-TW"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Shape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 latinLnBrk="0">
              <a:defRPr lang="zh-TW" sz="2400"/>
            </a:lvl1pPr>
            <a:lvl2pPr>
              <a:defRPr lang="zh-TW" sz="2000"/>
            </a:lvl2pPr>
            <a:lvl3pPr>
              <a:defRPr lang="zh-TW" sz="1800"/>
            </a:lvl3pPr>
            <a:lvl4pPr>
              <a:defRPr lang="zh-TW" sz="1600"/>
            </a:lvl4pPr>
            <a:lvl5pPr>
              <a:defRPr lang="zh-TW" sz="1600"/>
            </a:lvl5pPr>
            <a:lvl6pPr>
              <a:defRPr lang="zh-TW" sz="1600"/>
            </a:lvl6pPr>
            <a:lvl7pPr>
              <a:defRPr lang="zh-TW" sz="1600"/>
            </a:lvl7pPr>
            <a:lvl8pPr>
              <a:defRPr lang="zh-TW" sz="1600"/>
            </a:lvl8pPr>
            <a:lvl9pPr>
              <a:defRPr lang="zh-TW" sz="16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8" name="Shape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9" name="Shap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5" name="Shap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hape 2"/>
          <p:cNvSpPr>
            <a:spLocks noGrp="1"/>
          </p:cNvSpPr>
          <p:nvPr>
            <p:ph idx="1"/>
          </p:nvPr>
        </p:nvSpPr>
        <p:spPr>
          <a:xfrm>
            <a:off x="3575050" y="1600201"/>
            <a:ext cx="5111750" cy="4525963"/>
          </a:xfrm>
        </p:spPr>
        <p:txBody>
          <a:bodyPr/>
          <a:lstStyle>
            <a:lvl1pPr latinLnBrk="0">
              <a:defRPr lang="zh-TW" sz="3200">
                <a:solidFill>
                  <a:schemeClr val="tx1"/>
                </a:solidFill>
              </a:defRPr>
            </a:lvl1pPr>
            <a:lvl2pPr>
              <a:defRPr lang="zh-TW" sz="2800"/>
            </a:lvl2pPr>
            <a:lvl3pPr>
              <a:defRPr lang="zh-TW" sz="2400"/>
            </a:lvl3pPr>
            <a:lvl4pPr>
              <a:defRPr lang="zh-TW" sz="2000"/>
            </a:lvl4pPr>
            <a:lvl5pPr>
              <a:defRPr lang="zh-TW" sz="2000"/>
            </a:lvl5pPr>
            <a:lvl6pPr>
              <a:defRPr lang="zh-TW" sz="2000"/>
            </a:lvl6pPr>
            <a:lvl7pPr>
              <a:defRPr lang="zh-TW" sz="2000"/>
            </a:lvl7pPr>
            <a:lvl8pPr>
              <a:defRPr lang="zh-TW" sz="2000"/>
            </a:lvl8pPr>
            <a:lvl9pPr>
              <a:defRPr lang="zh-TW"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457201" y="1600201"/>
            <a:ext cx="3008313" cy="4525963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9" name="Rectangle 8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zh-TW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hap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</p:spPr>
        <p:txBody>
          <a:bodyPr anchor="b"/>
          <a:lstStyle>
            <a:lvl1pPr algn="l" latinLnBrk="0">
              <a:defRPr lang="zh-TW" sz="2000" b="0">
                <a:solidFill>
                  <a:schemeClr val="tx1"/>
                </a:solidFill>
              </a:defRPr>
            </a:lvl1pPr>
          </a:lstStyle>
          <a:p>
            <a:r>
              <a:rPr lang="zh-TW" altLang="en-US"/>
              <a:t>按一下以編輯母片標題樣式</a:t>
            </a:r>
            <a:endParaRPr lang="zh-TW"/>
          </a:p>
        </p:txBody>
      </p:sp>
      <p:sp>
        <p:nvSpPr>
          <p:cNvPr id="3" name="Shape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 latinLnBrk="0">
              <a:buNone/>
              <a:defRPr lang="zh-TW" sz="3200"/>
            </a:lvl1pPr>
            <a:lvl2pPr marL="457200" indent="0">
              <a:buNone/>
              <a:defRPr lang="zh-TW" sz="2800"/>
            </a:lvl2pPr>
            <a:lvl3pPr marL="914400" indent="0">
              <a:buNone/>
              <a:defRPr lang="zh-TW" sz="2400"/>
            </a:lvl3pPr>
            <a:lvl4pPr marL="1371600" indent="0">
              <a:buNone/>
              <a:defRPr lang="zh-TW" sz="2000"/>
            </a:lvl4pPr>
            <a:lvl5pPr marL="1828800" indent="0">
              <a:buNone/>
              <a:defRPr lang="zh-TW" sz="2000"/>
            </a:lvl5pPr>
            <a:lvl6pPr marL="2286000" indent="0">
              <a:buNone/>
              <a:defRPr lang="zh-TW" sz="2000"/>
            </a:lvl6pPr>
            <a:lvl7pPr marL="2743200" indent="0">
              <a:buNone/>
              <a:defRPr lang="zh-TW" sz="2000"/>
            </a:lvl7pPr>
            <a:lvl8pPr marL="3200400" indent="0">
              <a:buNone/>
              <a:defRPr lang="zh-TW" sz="2000"/>
            </a:lvl8pPr>
            <a:lvl9pPr marL="3657600" indent="0">
              <a:buNone/>
              <a:defRPr lang="zh-TW" sz="2000"/>
            </a:lvl9pPr>
          </a:lstStyle>
          <a:p>
            <a:r>
              <a:rPr lang="zh-TW" altLang="en-US"/>
              <a:t>按一下圖示以新增圖片</a:t>
            </a:r>
            <a:endParaRPr lang="zh-TW"/>
          </a:p>
        </p:txBody>
      </p:sp>
      <p:sp>
        <p:nvSpPr>
          <p:cNvPr id="4" name="Shape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 latinLnBrk="0">
              <a:buNone/>
              <a:defRPr lang="zh-TW" sz="1400"/>
            </a:lvl1pPr>
            <a:lvl2pPr marL="457200" indent="0">
              <a:buNone/>
              <a:defRPr lang="zh-TW" sz="1200"/>
            </a:lvl2pPr>
            <a:lvl3pPr marL="914400" indent="0">
              <a:buNone/>
              <a:defRPr lang="zh-TW" sz="1000"/>
            </a:lvl3pPr>
            <a:lvl4pPr marL="1371600" indent="0">
              <a:buNone/>
              <a:defRPr lang="zh-TW" sz="900"/>
            </a:lvl4pPr>
            <a:lvl5pPr marL="1828800" indent="0">
              <a:buNone/>
              <a:defRPr lang="zh-TW" sz="900"/>
            </a:lvl5pPr>
            <a:lvl6pPr marL="2286000" indent="0">
              <a:buNone/>
              <a:defRPr lang="zh-TW" sz="900"/>
            </a:lvl6pPr>
            <a:lvl7pPr marL="2743200" indent="0">
              <a:buNone/>
              <a:defRPr lang="zh-TW" sz="900"/>
            </a:lvl7pPr>
            <a:lvl8pPr marL="3200400" indent="0">
              <a:buNone/>
              <a:defRPr lang="zh-TW" sz="900"/>
            </a:lvl8pPr>
            <a:lvl9pPr marL="3657600" indent="0">
              <a:buNone/>
              <a:defRPr lang="zh-TW" sz="9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Shape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6" name="Shape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/>
          </a:p>
        </p:txBody>
      </p:sp>
      <p:sp>
        <p:nvSpPr>
          <p:cNvPr id="7" name="Shap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jpe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" name="Group 13"/>
          <p:cNvGrpSpPr/>
          <p:nvPr/>
        </p:nvGrpSpPr>
        <p:grpSpPr>
          <a:xfrm>
            <a:off x="0" y="0"/>
            <a:ext cx="9144000" cy="1506538"/>
            <a:chOff x="0" y="0"/>
            <a:chExt cx="9144000" cy="1506538"/>
          </a:xfrm>
        </p:grpSpPr>
        <p:pic>
          <p:nvPicPr>
            <p:cNvPr id="7" name="Rectangle 6"/>
            <p:cNvPicPr>
              <a:picLocks noChangeAspect="1"/>
            </p:cNvPicPr>
            <p:nvPr/>
          </p:nvPicPr>
          <p:blipFill>
            <a:blip r:embed="rId11" cstate="print">
              <a:duotone>
                <a:schemeClr val="accent1"/>
                <a:srgbClr val="FFFFFF"/>
              </a:duotone>
            </a:blip>
            <a:srcRect/>
            <a:stretch>
              <a:fillRect/>
            </a:stretch>
          </p:blipFill>
          <p:spPr>
            <a:xfrm>
              <a:off x="0" y="1"/>
              <a:ext cx="9144000" cy="1419224"/>
            </a:xfrm>
            <a:prstGeom prst="rect">
              <a:avLst/>
            </a:prstGeom>
            <a:noFill/>
            <a:ln>
              <a:noFill/>
            </a:ln>
          </p:spPr>
        </p:pic>
        <p:sp>
          <p:nvSpPr>
            <p:cNvPr id="10" name="Rectangle 9"/>
            <p:cNvSpPr/>
            <p:nvPr userDrawn="1"/>
          </p:nvSpPr>
          <p:spPr>
            <a:xfrm>
              <a:off x="0" y="0"/>
              <a:ext cx="9144000" cy="1447800"/>
            </a:xfrm>
            <a:prstGeom prst="rect">
              <a:avLst/>
            </a:prstGeom>
            <a:gradFill flip="none" rotWithShape="1">
              <a:gsLst>
                <a:gs pos="0">
                  <a:schemeClr val="accent1"/>
                </a:gs>
                <a:gs pos="49000">
                  <a:schemeClr val="accent1">
                    <a:tint val="20000"/>
                    <a:alpha val="0"/>
                  </a:schemeClr>
                </a:gs>
              </a:gsLst>
              <a:lin ang="0" scaled="1"/>
              <a:tileRect/>
            </a:gradFill>
            <a:ln w="25400" cap="rnd" cmpd="sng" algn="ctr">
              <a:noFill/>
              <a:prstDash val="solid"/>
            </a:ln>
          </p:spPr>
          <p:style>
            <a:lnRef idx="2">
              <a:schemeClr val="accent1"/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TW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0" y="1428750"/>
              <a:ext cx="9144000" cy="1588"/>
            </a:xfrm>
            <a:prstGeom prst="line">
              <a:avLst/>
            </a:prstGeom>
            <a:ln w="38100" cap="flat" cmpd="sng" algn="ctr">
              <a:solidFill>
                <a:schemeClr val="accent1">
                  <a:shade val="75000"/>
                </a:schemeClr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Connector 8"/>
            <p:cNvCxnSpPr/>
            <p:nvPr/>
          </p:nvCxnSpPr>
          <p:spPr>
            <a:xfrm>
              <a:off x="0" y="1504950"/>
              <a:ext cx="9144000" cy="1588"/>
            </a:xfrm>
            <a:prstGeom prst="line">
              <a:avLst/>
            </a:prstGeom>
            <a:ln w="15875" cap="flat" cmpd="sng" algn="ctr">
              <a:solidFill>
                <a:schemeClr val="tx1"/>
              </a:solidFill>
              <a:prstDash val="solid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3" name="Rectangle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rtlCol="0">
            <a:normAutofit/>
          </a:bodyPr>
          <a:lstStyle/>
          <a:p>
            <a:pPr lvl="0"/>
            <a:r>
              <a:rPr lang="zh-TW"/>
              <a:t>按一下以編輯母片文字樣式</a:t>
            </a:r>
          </a:p>
          <a:p>
            <a:pPr lvl="1"/>
            <a:r>
              <a:rPr lang="zh-TW"/>
              <a:t>第二層</a:t>
            </a:r>
          </a:p>
          <a:p>
            <a:pPr lvl="2"/>
            <a:r>
              <a:rPr lang="zh-TW"/>
              <a:t>第三層</a:t>
            </a:r>
          </a:p>
          <a:p>
            <a:pPr lvl="3"/>
            <a:r>
              <a:rPr lang="zh-TW"/>
              <a:t>第四層</a:t>
            </a:r>
          </a:p>
          <a:p>
            <a:pPr lvl="4"/>
            <a:r>
              <a:rPr lang="zh-TW"/>
              <a:t>第五層</a:t>
            </a:r>
          </a:p>
        </p:txBody>
      </p:sp>
      <p:sp>
        <p:nvSpPr>
          <p:cNvPr id="4" name="Rectangle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l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C70D0AA-A564-40E6-BDF9-FE3371FD07B4}" type="datetimeFigureOut">
              <a:rPr lang="zh-TW" altLang="en-US"/>
              <a:pPr/>
              <a:t>2023/8/11</a:t>
            </a:fld>
            <a:endParaRPr lang="zh-TW"/>
          </a:p>
        </p:txBody>
      </p:sp>
      <p:sp>
        <p:nvSpPr>
          <p:cNvPr id="5" name="Rectangle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rtlCol="0" anchor="ctr"/>
          <a:lstStyle>
            <a:lvl1pPr algn="ct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TW"/>
          </a:p>
        </p:txBody>
      </p:sp>
      <p:sp>
        <p:nvSpPr>
          <p:cNvPr id="6" name="Rectangl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rtlCol="0" anchor="ctr"/>
          <a:lstStyle>
            <a:lvl1pPr algn="r" latinLnBrk="0">
              <a:defRPr lang="zh-TW"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61D2430-FB11-4C87-BF1D-6F488A17F237}" type="slidenum">
              <a:rPr/>
              <a:pPr/>
              <a:t>‹#›</a:t>
            </a:fld>
            <a:endParaRPr lang="zh-TW"/>
          </a:p>
        </p:txBody>
      </p:sp>
      <p:sp>
        <p:nvSpPr>
          <p:cNvPr id="13" name="Rectangle 12"/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1265238"/>
          </a:xfrm>
          <a:prstGeom prst="rect">
            <a:avLst/>
          </a:prstGeom>
        </p:spPr>
        <p:txBody>
          <a:bodyPr vert="horz" rtlCol="0" anchor="ctr">
            <a:normAutofit/>
          </a:bodyPr>
          <a:lstStyle/>
          <a:p>
            <a:r>
              <a:rPr lang="zh-TW"/>
              <a:t>按一下以編輯母片標題樣式</a:t>
            </a:r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</p:sldLayoutIdLst>
  <p:txStyles>
    <p:titleStyle>
      <a:lvl1pPr algn="l" rtl="0" eaLnBrk="1" latinLnBrk="0" hangingPunct="1">
        <a:spcBef>
          <a:spcPct val="0"/>
        </a:spcBef>
        <a:buNone/>
        <a:defRPr kumimoji="0" lang="zh-TW" sz="4000" b="0" u="none" strike="noStrike" kern="1200" cap="none" spc="0" normalizeH="0" baseline="0">
          <a:ln>
            <a:noFill/>
          </a:ln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uLnTx/>
          <a:uFillTx/>
          <a:latin typeface="+mj-lt"/>
          <a:ea typeface="+mj-ea"/>
          <a:cs typeface="+mj-cs"/>
        </a:defRPr>
      </a:lvl1pPr>
    </p:titleStyle>
    <p:bodyStyle>
      <a:lvl1pPr marL="342900" indent="-342900" algn="l" rtl="0" eaLnBrk="1" latinLnBrk="0" hangingPunct="1">
        <a:spcBef>
          <a:spcPct val="20000"/>
        </a:spcBef>
        <a:spcAft>
          <a:spcPts val="400"/>
        </a:spcAft>
        <a:buFont typeface="Arial"/>
        <a:buChar char="•"/>
        <a:defRPr lang="zh-TW" sz="2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1pPr>
      <a:lvl2pPr marL="742950" indent="-285750" algn="l" rtl="0" eaLnBrk="1" latinLnBrk="0" hangingPunct="1">
        <a:spcBef>
          <a:spcPct val="20000"/>
        </a:spcBef>
        <a:buFont typeface="Arial"/>
        <a:buChar char="–"/>
        <a:defRPr lang="zh-TW" sz="24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2pPr>
      <a:lvl3pPr marL="1143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3pPr>
      <a:lvl4pPr marL="1600200" indent="-228600" algn="l" rtl="0" eaLnBrk="1" latinLnBrk="0" hangingPunct="1">
        <a:spcBef>
          <a:spcPct val="20000"/>
        </a:spcBef>
        <a:buFont typeface="Arial"/>
        <a:buChar char="–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4pPr>
      <a:lvl5pPr marL="2057400" indent="-228600" algn="l" rtl="0" eaLnBrk="1" latinLnBrk="0" hangingPunct="1">
        <a:spcBef>
          <a:spcPct val="20000"/>
        </a:spcBef>
        <a:buFont typeface="Arial"/>
        <a:buChar char="»"/>
        <a:defRPr lang="zh-TW" sz="1800" kern="1200">
          <a:solidFill>
            <a:schemeClr val="tx1"/>
          </a:solidFill>
          <a:effectLst>
            <a:outerShdw blurRad="50800" dist="50800" dir="2700000" algn="tl" rotWithShape="0">
              <a:srgbClr val="000000">
                <a:alpha val="43137"/>
              </a:srgbClr>
            </a:outerShdw>
          </a:effectLst>
          <a:latin typeface="+mn-lt"/>
          <a:ea typeface="+mn-ea"/>
          <a:cs typeface="+mn-cs"/>
        </a:defRPr>
      </a:lvl5pPr>
      <a:lvl6pPr marL="25146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rtl="0" eaLnBrk="1" latinLnBrk="0" hangingPunct="1">
        <a:spcBef>
          <a:spcPct val="20000"/>
        </a:spcBef>
        <a:buFont typeface="Arial"/>
        <a:buChar char="•"/>
        <a:defRPr lang="zh-TW"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hangingPunct="1">
        <a:defRPr lang="zh-TW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studio.azureml.net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hyperlink" Target="https://portal.azure.com/" TargetMode="Externa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8.png"/><Relationship Id="rId4" Type="http://schemas.openxmlformats.org/officeDocument/2006/relationships/image" Target="../media/image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hyperlink" Target="https://ithelp.ithome.com.tw/m/articles/10264644" TargetMode="Externa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hyperlink" Target="https://azure.microsoft.com/zh-tw/free/" TargetMode="Externa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.xml"/></Relationships>
</file>

<file path=ppt/slides/_rels/slide4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5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5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hyperlink" Target="https://acupun.site/lecture/predict/example/resource/iris-chi.csv" TargetMode="External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2.xml"/></Relationships>
</file>

<file path=ppt/slides/_rels/slide5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5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0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2.xml"/></Relationships>
</file>

<file path=ppt/slides/_rels/slide6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1.xml"/></Relationships>
</file>

<file path=ppt/slides/_rels/slide6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7.png"/><Relationship Id="rId1" Type="http://schemas.openxmlformats.org/officeDocument/2006/relationships/slideLayout" Target="../slideLayouts/slideLayout2.xml"/></Relationships>
</file>

<file path=ppt/slides/_rels/slide6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6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6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/Relationships>
</file>

<file path=ppt/slides/_rels/slide6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3.png"/><Relationship Id="rId2" Type="http://schemas.openxmlformats.org/officeDocument/2006/relationships/image" Target="../media/image42.png"/><Relationship Id="rId1" Type="http://schemas.openxmlformats.org/officeDocument/2006/relationships/slideLayout" Target="../slideLayouts/slideLayout2.xml"/></Relationships>
</file>

<file path=ppt/slides/_rels/slide6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1.xml"/></Relationships>
</file>

<file path=ppt/slides/_rels/slide6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4.png"/><Relationship Id="rId1" Type="http://schemas.openxmlformats.org/officeDocument/2006/relationships/slideLayout" Target="../slideLayouts/slideLayout2.xml"/></Relationships>
</file>

<file path=ppt/slides/_rels/slide6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2.xml"/></Relationships>
</file>

<file path=ppt/slides/_rels/slide7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7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6.png"/><Relationship Id="rId1" Type="http://schemas.openxmlformats.org/officeDocument/2006/relationships/slideLayout" Target="../slideLayouts/slideLayout2.xml"/></Relationships>
</file>

<file path=ppt/slides/_rels/slide7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7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8.png"/><Relationship Id="rId2" Type="http://schemas.openxmlformats.org/officeDocument/2006/relationships/image" Target="../media/image47.png"/><Relationship Id="rId1" Type="http://schemas.openxmlformats.org/officeDocument/2006/relationships/slideLayout" Target="../slideLayouts/slideLayout2.xml"/></Relationships>
</file>

<file path=ppt/slides/_rels/slide7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7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9.png"/><Relationship Id="rId1" Type="http://schemas.openxmlformats.org/officeDocument/2006/relationships/slideLayout" Target="../slideLayouts/slideLayout2.xml"/></Relationships>
</file>

<file path=ppt/slides/_rels/slide7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1.xml"/></Relationships>
</file>

<file path=ppt/slides/_rels/slide7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0.png"/><Relationship Id="rId1" Type="http://schemas.openxmlformats.org/officeDocument/2006/relationships/slideLayout" Target="../slideLayouts/slideLayout2.xml"/></Relationships>
</file>

<file path=ppt/slides/_rels/slide7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2.png"/><Relationship Id="rId2" Type="http://schemas.openxmlformats.org/officeDocument/2006/relationships/image" Target="../media/image51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hyperlink" Target="https://drive.google.com/file/d/1-gDEMr4aK90kjlT37YIMFdoDh0BgtP94/view?usp=sharing" TargetMode="External"/><Relationship Id="rId1" Type="http://schemas.openxmlformats.org/officeDocument/2006/relationships/slideLayout" Target="../slideLayouts/slideLayout2.xml"/></Relationships>
</file>

<file path=ppt/slides/_rels/slide8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4.png"/><Relationship Id="rId1" Type="http://schemas.openxmlformats.org/officeDocument/2006/relationships/slideLayout" Target="../slideLayouts/slideLayout2.xml"/></Relationships>
</file>

<file path=ppt/slides/_rels/slide81.xml.rels><?xml version="1.0" encoding="UTF-8" standalone="yes"?>
<Relationships xmlns="http://schemas.openxmlformats.org/package/2006/relationships"><Relationship Id="rId2" Type="http://schemas.openxmlformats.org/officeDocument/2006/relationships/hyperlink" Target="https://ml.azure.com/experiments/id/64d719f3-ca5d-4431-b175-344c0f3bb709/runs/315c84e1-daf8-4db3-89ad-8cf24bde903e?wsid=/subscriptions/48f9500a-ead5-4b75-93b0-40ab42f76209/resourcegroups/teresa33/providers/Microsoft.MachineLearningServices/workspaces/AML02&amp;tid=dfb5e216-2b8a-4b32-b1cb-e786a1095218#/?graphId=badaf78a-69b3-4d04-858c-272863280cae&amp;label=job-03-evaluate&amp;newGraphId=badaf78a-69b3-4d04-858c-272863280cae&amp;path=%2Fexperiments%2Fid%2F64d719f3-ca5d-4431-b175-344c0f3bb709%2Fruns%2F315c84e1-daf8-4db3-89ad-8cf24bde903e&amp;runId=315c84e1-daf8-4db3-89ad-8cf24bde903e" TargetMode="Externa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2290936"/>
          </a:xfrm>
        </p:spPr>
        <p:txBody>
          <a:bodyPr>
            <a:normAutofit/>
          </a:bodyPr>
          <a:lstStyle/>
          <a:p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用新版</a:t>
            </a:r>
            <a:r>
              <a:rPr lang="en-US" altLang="zh-TW" sz="6600" b="1" dirty="0">
                <a:latin typeface="微軟正黑體" pitchFamily="34" charset="-120"/>
                <a:ea typeface="微軟正黑體" pitchFamily="34" charset="-120"/>
              </a:rPr>
              <a:t>AML</a:t>
            </a:r>
            <a:r>
              <a:rPr lang="zh-TW" altLang="en-US" sz="6600" b="1" dirty="0">
                <a:latin typeface="微軟正黑體" pitchFamily="34" charset="-120"/>
                <a:ea typeface="微軟正黑體" pitchFamily="34" charset="-120"/>
              </a:rPr>
              <a:t>建立模型</a:t>
            </a:r>
          </a:p>
        </p:txBody>
      </p:sp>
      <p:sp>
        <p:nvSpPr>
          <p:cNvPr id="10" name="Rectang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b="1" dirty="0">
                <a:latin typeface="微軟正黑體" pitchFamily="34" charset="-120"/>
                <a:ea typeface="微軟正黑體" pitchFamily="34" charset="-120"/>
              </a:rPr>
              <a:t>台北科技大學，經管系，陳擎文</a:t>
            </a:r>
            <a:br>
              <a:rPr lang="en-US" altLang="zh-CN" b="1" dirty="0">
                <a:latin typeface="微軟正黑體" pitchFamily="34" charset="-120"/>
                <a:ea typeface="微軟正黑體" pitchFamily="34" charset="-120"/>
              </a:rPr>
            </a:br>
            <a:endParaRPr lang="zh-TW" altLang="en-US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629889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TW" sz="3600" b="1" dirty="0">
                <a:effectLst/>
              </a:rPr>
              <a:t>(1).</a:t>
            </a:r>
            <a:r>
              <a:rPr lang="zh-CN" altLang="en-US" sz="3600" b="1" dirty="0">
                <a:effectLst/>
              </a:rPr>
              <a:t>舊版：</a:t>
            </a:r>
            <a:r>
              <a:rPr lang="en-US" altLang="zh-TW" sz="3600" b="1" dirty="0">
                <a:effectLst/>
              </a:rPr>
              <a:t>Azure ML Studio(Classic)</a:t>
            </a:r>
          </a:p>
          <a:p>
            <a:pPr lvl="1"/>
            <a:r>
              <a:rPr lang="zh-CN" altLang="en-US" sz="3200" b="1" dirty="0">
                <a:effectLst/>
              </a:rPr>
              <a:t>舊版</a:t>
            </a:r>
            <a:r>
              <a:rPr lang="zh-TW" altLang="en-US" sz="3200" b="1" dirty="0">
                <a:effectLst/>
              </a:rPr>
              <a:t>登入網址 </a:t>
            </a:r>
            <a:r>
              <a:rPr lang="en-US" altLang="zh-TW" sz="3200" b="1" dirty="0">
                <a:effectLst/>
              </a:rPr>
              <a:t>: </a:t>
            </a:r>
            <a:r>
              <a:rPr lang="en-US" altLang="zh-TW" sz="3200" b="1" dirty="0">
                <a:effectLst/>
                <a:hlinkClick r:id="rId2"/>
              </a:rPr>
              <a:t>https://studio.azureml.net/</a:t>
            </a:r>
            <a:endParaRPr lang="en-US" altLang="zh-TW" sz="3200" b="1" dirty="0"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不用登入</a:t>
            </a:r>
            <a:r>
              <a:rPr lang="en-US" altLang="zh-CN" sz="3200" b="1" dirty="0">
                <a:effectLst/>
              </a:rPr>
              <a:t>『Azure</a:t>
            </a:r>
            <a:r>
              <a:rPr lang="zh-CN" altLang="en-US" sz="3200" b="1" dirty="0">
                <a:effectLst/>
              </a:rPr>
              <a:t>雲端</a:t>
            </a:r>
            <a:r>
              <a:rPr lang="en-US" altLang="zh-CN" sz="3200" b="1" dirty="0">
                <a:effectLst/>
              </a:rPr>
              <a:t>』</a:t>
            </a:r>
          </a:p>
          <a:p>
            <a:r>
              <a:rPr lang="en-US" altLang="zh-CN" sz="3600" b="1" dirty="0">
                <a:solidFill>
                  <a:srgbClr val="C00000"/>
                </a:solidFill>
                <a:effectLst/>
              </a:rPr>
              <a:t>(2).</a:t>
            </a:r>
            <a:r>
              <a:rPr lang="zh-CN" altLang="en-US" sz="3600" b="1" dirty="0">
                <a:solidFill>
                  <a:srgbClr val="C00000"/>
                </a:solidFill>
                <a:effectLst/>
              </a:rPr>
              <a:t>觀念：舊版 </a:t>
            </a:r>
            <a:r>
              <a:rPr lang="en-US" altLang="zh-CN" sz="3600" b="1" dirty="0">
                <a:solidFill>
                  <a:srgbClr val="C00000"/>
                </a:solidFill>
                <a:effectLst/>
              </a:rPr>
              <a:t>Azure ML Studio</a:t>
            </a:r>
            <a:r>
              <a:rPr lang="zh-CN" altLang="en-US" sz="3600" b="1" dirty="0">
                <a:solidFill>
                  <a:srgbClr val="C00000"/>
                </a:solidFill>
                <a:effectLst/>
              </a:rPr>
              <a:t>，對外宣稱是永久免費的</a:t>
            </a:r>
            <a:endParaRPr lang="en-US" altLang="zh-CN" sz="3200" b="1" dirty="0"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但是，</a:t>
            </a:r>
            <a:r>
              <a:rPr lang="en-US" altLang="zh-CN" sz="3200" b="1" dirty="0">
                <a:effectLst/>
                <a:highlight>
                  <a:srgbClr val="FFFF00"/>
                </a:highlight>
              </a:rPr>
              <a:t>2023</a:t>
            </a:r>
            <a:r>
              <a:rPr lang="zh-CN" altLang="en-US" sz="3200" b="1" dirty="0">
                <a:effectLst/>
                <a:highlight>
                  <a:srgbClr val="FFFF00"/>
                </a:highlight>
              </a:rPr>
              <a:t>年</a:t>
            </a:r>
            <a:r>
              <a:rPr lang="en-US" altLang="zh-CN" sz="3200" b="1" dirty="0">
                <a:effectLst/>
                <a:highlight>
                  <a:srgbClr val="FFFF00"/>
                </a:highlight>
              </a:rPr>
              <a:t>7</a:t>
            </a:r>
            <a:r>
              <a:rPr lang="zh-CN" altLang="en-US" sz="3200" b="1" dirty="0">
                <a:effectLst/>
                <a:highlight>
                  <a:srgbClr val="FFFF00"/>
                </a:highlight>
              </a:rPr>
              <a:t>月宣布：</a:t>
            </a:r>
            <a:r>
              <a:rPr lang="en-US" altLang="zh-CN" sz="3200" b="1" dirty="0">
                <a:effectLst/>
                <a:highlight>
                  <a:srgbClr val="FFFF00"/>
                </a:highlight>
              </a:rPr>
              <a:t>2024/8</a:t>
            </a:r>
            <a:r>
              <a:rPr lang="zh-CN" altLang="en-US" sz="3200" b="1" dirty="0">
                <a:effectLst/>
                <a:highlight>
                  <a:srgbClr val="FFFF00"/>
                </a:highlight>
              </a:rPr>
              <a:t>月即將截止</a:t>
            </a:r>
            <a:endParaRPr lang="en-US" altLang="zh-CN" sz="3200" b="1" dirty="0">
              <a:effectLst/>
              <a:highlight>
                <a:srgbClr val="FFFF00"/>
              </a:highlight>
            </a:endParaRPr>
          </a:p>
          <a:p>
            <a:pPr lvl="1"/>
            <a:r>
              <a:rPr lang="zh-CN" altLang="en-US" sz="3200" b="1" dirty="0">
                <a:effectLst/>
              </a:rPr>
              <a:t>合併到</a:t>
            </a:r>
            <a:r>
              <a:rPr lang="en-US" altLang="zh-CN" sz="3200" b="1" dirty="0">
                <a:effectLst/>
              </a:rPr>
              <a:t>『Azure</a:t>
            </a:r>
            <a:r>
              <a:rPr lang="zh-CN" altLang="en-US" sz="3200" b="1" dirty="0">
                <a:effectLst/>
              </a:rPr>
              <a:t>雲端</a:t>
            </a:r>
            <a:r>
              <a:rPr lang="en-US" altLang="zh-CN" sz="3200" b="1" dirty="0">
                <a:effectLst/>
              </a:rPr>
              <a:t>』</a:t>
            </a:r>
            <a:r>
              <a:rPr lang="zh-CN" altLang="en-US" sz="3200" b="1" dirty="0">
                <a:effectLst/>
              </a:rPr>
              <a:t>裡</a:t>
            </a:r>
            <a:endParaRPr lang="en-US" altLang="zh-CN" sz="3200" b="1" dirty="0"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所以現在就開開始學</a:t>
            </a:r>
            <a:r>
              <a:rPr lang="en-US" altLang="zh-CN" sz="3200" b="1" dirty="0">
                <a:effectLst/>
              </a:rPr>
              <a:t>『</a:t>
            </a:r>
            <a:r>
              <a:rPr lang="zh-CN" altLang="en-US" sz="3200" b="1" dirty="0">
                <a:effectLst/>
              </a:rPr>
              <a:t>新版</a:t>
            </a:r>
            <a:r>
              <a:rPr lang="en-US" altLang="zh-CN" sz="3200" b="1" dirty="0">
                <a:effectLst/>
              </a:rPr>
              <a:t>AML』</a:t>
            </a: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舊版</a:t>
            </a:r>
            <a:r>
              <a:rPr lang="en-US" altLang="zh-TW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 Studio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6275010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01101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登入</a:t>
            </a:r>
            <a:r>
              <a:rPr lang="en-US" altLang="zh-TW" sz="6600" b="1" dirty="0"/>
              <a:t>Azure </a:t>
            </a:r>
            <a:r>
              <a:rPr lang="zh-TW" altLang="en-US" sz="6600" b="1" dirty="0"/>
              <a:t>平台</a:t>
            </a:r>
            <a:endParaRPr lang="en-US" altLang="zh-TW" sz="6600" b="1" dirty="0"/>
          </a:p>
          <a:p>
            <a:r>
              <a:rPr lang="zh-TW" altLang="en-US" sz="6600" b="1" dirty="0"/>
              <a:t>操作介面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7410449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4B5EFAFF-6180-4728-ADEC-15A3D397E8C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23528" y="1600200"/>
            <a:ext cx="8363272" cy="5105400"/>
          </a:xfrm>
        </p:spPr>
        <p:txBody>
          <a:bodyPr>
            <a:normAutofit fontScale="92500"/>
          </a:bodyPr>
          <a:lstStyle/>
          <a:p>
            <a:r>
              <a:rPr lang="zh-TW" altLang="en-US" sz="3500" b="1" dirty="0">
                <a:effectLst/>
              </a:rPr>
              <a:t>申請免費帳號與免費額度</a:t>
            </a:r>
            <a:r>
              <a:rPr lang="zh-CN" altLang="en-US" sz="3500" b="1" dirty="0">
                <a:effectLst/>
              </a:rPr>
              <a:t>：</a:t>
            </a:r>
            <a:endParaRPr lang="en-US" altLang="zh-TW" sz="3500" b="1" dirty="0">
              <a:effectLst/>
            </a:endParaRPr>
          </a:p>
          <a:p>
            <a:r>
              <a:rPr lang="en-US" altLang="zh-TW" sz="3500" b="1" dirty="0">
                <a:effectLst/>
              </a:rPr>
              <a:t>Azure Portal </a:t>
            </a:r>
            <a:r>
              <a:rPr lang="zh-TW" altLang="en-US" sz="3500" b="1" dirty="0">
                <a:effectLst/>
              </a:rPr>
              <a:t>網址 </a:t>
            </a:r>
            <a:r>
              <a:rPr lang="en-US" altLang="zh-TW" sz="3500" b="1" dirty="0">
                <a:effectLst/>
              </a:rPr>
              <a:t>: </a:t>
            </a:r>
            <a:r>
              <a:rPr lang="en-US" altLang="zh-TW" dirty="0">
                <a:hlinkClick r:id="rId2"/>
              </a:rPr>
              <a:t>https://portal.azure.com/</a:t>
            </a:r>
            <a:endParaRPr lang="en-US" altLang="zh-TW" dirty="0"/>
          </a:p>
          <a:p>
            <a:pPr lvl="1"/>
            <a:r>
              <a:rPr lang="zh-CN" altLang="en-US" sz="3100" b="1" dirty="0">
                <a:solidFill>
                  <a:srgbClr val="7030A0"/>
                </a:solidFill>
                <a:effectLst/>
              </a:rPr>
              <a:t>請輸入學校的微軟帳號：</a:t>
            </a:r>
            <a:endParaRPr lang="en-US" altLang="zh-CN" sz="3100" b="1" dirty="0">
              <a:solidFill>
                <a:srgbClr val="7030A0"/>
              </a:solidFill>
              <a:effectLst/>
            </a:endParaRPr>
          </a:p>
          <a:p>
            <a:pPr lvl="1"/>
            <a:r>
              <a:rPr lang="zh-TW" altLang="en-US" b="1" dirty="0">
                <a:solidFill>
                  <a:srgbClr val="7030A0"/>
                </a:solidFill>
                <a:effectLst/>
              </a:rPr>
              <a:t>登入帳號：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(</a:t>
            </a:r>
            <a:r>
              <a:rPr lang="zh-TW" altLang="en-US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員工編號或學號</a:t>
            </a:r>
            <a:r>
              <a:rPr lang="en-US" altLang="zh-TW" b="1" dirty="0">
                <a:solidFill>
                  <a:srgbClr val="7030A0"/>
                </a:solidFill>
                <a:effectLst/>
                <a:highlight>
                  <a:srgbClr val="FFFF00"/>
                </a:highlight>
              </a:rPr>
              <a:t>)@cc.ntut.edu.tw</a:t>
            </a:r>
            <a:br>
              <a:rPr lang="en-US" altLang="zh-TW" sz="3200" b="1" dirty="0">
                <a:solidFill>
                  <a:srgbClr val="7030A0"/>
                </a:solidFill>
              </a:rPr>
            </a:br>
            <a:r>
              <a:rPr lang="zh-TW" altLang="en-US" b="1" dirty="0">
                <a:solidFill>
                  <a:srgbClr val="7030A0"/>
                </a:solidFill>
                <a:effectLst/>
              </a:rPr>
              <a:t>登入密碼：</a:t>
            </a:r>
            <a:r>
              <a:rPr lang="en-US" altLang="zh-TW" b="1" dirty="0">
                <a:solidFill>
                  <a:srgbClr val="7030A0"/>
                </a:solidFill>
                <a:effectLst/>
              </a:rPr>
              <a:t>(</a:t>
            </a:r>
            <a:r>
              <a:rPr lang="zh-TW" altLang="en-US" b="1" dirty="0">
                <a:solidFill>
                  <a:srgbClr val="7030A0"/>
                </a:solidFill>
                <a:effectLst/>
              </a:rPr>
              <a:t>同校園入口網站</a:t>
            </a:r>
            <a:r>
              <a:rPr lang="en-US" altLang="zh-TW" b="1" dirty="0">
                <a:solidFill>
                  <a:srgbClr val="7030A0"/>
                </a:solidFill>
                <a:effectLst/>
              </a:rPr>
              <a:t>)</a:t>
            </a:r>
            <a:endParaRPr lang="en-US" altLang="zh-TW" sz="3100" b="1" dirty="0">
              <a:solidFill>
                <a:srgbClr val="7030A0"/>
              </a:solidFill>
              <a:effectLst/>
            </a:endParaRPr>
          </a:p>
          <a:p>
            <a:r>
              <a:rPr lang="zh-TW" altLang="en-US" sz="3500" b="1" dirty="0">
                <a:effectLst/>
              </a:rPr>
              <a:t>只要完成</a:t>
            </a:r>
            <a:r>
              <a:rPr lang="en-US" altLang="zh-TW" sz="3500" b="1" dirty="0">
                <a:effectLst/>
              </a:rPr>
              <a:t>Microsoft</a:t>
            </a:r>
            <a:r>
              <a:rPr lang="zh-TW" altLang="en-US" sz="3500" b="1" dirty="0">
                <a:effectLst/>
              </a:rPr>
              <a:t>帳號的開啟，不需要開啟訂閱功能，</a:t>
            </a:r>
            <a:r>
              <a:rPr lang="en-US" altLang="zh-TW" sz="3500" b="1" dirty="0">
                <a:effectLst/>
              </a:rPr>
              <a:t>Azure Machine learning</a:t>
            </a:r>
            <a:r>
              <a:rPr lang="zh-TW" altLang="en-US" sz="3500" b="1" dirty="0">
                <a:effectLst/>
              </a:rPr>
              <a:t>是其中一項免費服務，同學可以免費使用 </a:t>
            </a:r>
            <a:r>
              <a:rPr lang="en-US" altLang="zh-TW" sz="3500" b="1" dirty="0">
                <a:effectLst/>
              </a:rPr>
              <a:t>Azure </a:t>
            </a:r>
            <a:r>
              <a:rPr lang="zh-TW" altLang="en-US" sz="3500" b="1" dirty="0">
                <a:effectLst/>
              </a:rPr>
              <a:t>機器學習工作室的操作，無需支付任何費用。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41CD606-07CE-4C30-A1EE-85C377BD737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申請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TW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免費帳號</a:t>
            </a:r>
          </a:p>
        </p:txBody>
      </p:sp>
    </p:spTree>
    <p:extLst>
      <p:ext uri="{BB962C8B-B14F-4D97-AF65-F5344CB8AC3E}">
        <p14:creationId xmlns:p14="http://schemas.microsoft.com/office/powerpoint/2010/main" val="273000045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1A8229F-80A4-4384-A271-7B2AE5D20D4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2CFADB3-65ED-41E7-9867-F7926672679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回到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5D3FDF4-0A9A-458D-975E-9305A2674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00200"/>
            <a:ext cx="9144000" cy="51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472775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7A2C3072-F9F5-4A5E-B8E4-C17340A6A6F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回到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首頁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82FE6FC9-DFB6-441F-8813-30441B1A193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-581648"/>
            <a:ext cx="5552381" cy="2733333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6E06DF75-4572-4785-B96F-6F0EA78581A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-180528" y="1417638"/>
            <a:ext cx="4314286" cy="4619048"/>
          </a:xfrm>
          <a:prstGeom prst="rect">
            <a:avLst/>
          </a:prstGeom>
        </p:spPr>
      </p:pic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2A2E4E97-600B-40CC-84A6-93B992A6530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4"/>
          <a:stretch>
            <a:fillRect/>
          </a:stretch>
        </p:blipFill>
        <p:spPr>
          <a:xfrm>
            <a:off x="1691680" y="2017638"/>
            <a:ext cx="4457143" cy="43428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E2C89B5-5E16-4121-936F-0E46D5EA4171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860032" y="2260866"/>
            <a:ext cx="4485714" cy="44190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3020231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C013302-1CAE-4029-BA44-9174FA59BD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4525963"/>
          </a:xfrm>
        </p:spPr>
        <p:txBody>
          <a:bodyPr/>
          <a:lstStyle/>
          <a:p>
            <a:r>
              <a:rPr lang="zh-CN" altLang="en-US" dirty="0"/>
              <a:t>參考：</a:t>
            </a:r>
            <a:r>
              <a:rPr lang="en-US" altLang="zh-CN" sz="2400" dirty="0">
                <a:hlinkClick r:id="rId2"/>
              </a:rPr>
              <a:t>https://ithelp.ithome.com.tw/m/articles/10264644</a:t>
            </a:r>
            <a:endParaRPr lang="en-US" altLang="zh-CN" sz="2400" dirty="0"/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29DB79A-F856-4044-924D-8571FB8A92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dirty="0"/>
              <a:t>建立</a:t>
            </a:r>
            <a:r>
              <a:rPr lang="en-US" altLang="zh-CN" dirty="0"/>
              <a:t>AML</a:t>
            </a:r>
            <a:r>
              <a:rPr lang="zh-CN" altLang="en-US" dirty="0"/>
              <a:t>參考教學說明網頁</a:t>
            </a:r>
            <a:endParaRPr lang="zh-TW" altLang="en-US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D625CE-F9ED-4BD4-B98B-2FB74908A8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516" y="2204864"/>
            <a:ext cx="8712968" cy="48194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5379158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065BB18-AC81-4223-A530-6F7ECE3AFDB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84D370A-713F-45B0-A64C-703B73FC77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686800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Azurey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雲端的其中一項服務：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ML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EB222579-A3E8-4667-A7BD-792B69FBD52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26271"/>
            <a:ext cx="9144000" cy="51145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0686326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4FD241-E186-4E34-B17F-BB805B912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7DE7AC1-3AB6-41AB-88B6-8DE6E734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CBD057-41C4-470B-BDC8-B35DF781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9" y="209952"/>
            <a:ext cx="8904762" cy="6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368898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en-US" altLang="zh-CN" sz="4400" b="1" dirty="0">
                <a:effectLst/>
              </a:rPr>
              <a:t>(2).</a:t>
            </a:r>
            <a:r>
              <a:rPr lang="zh-CN" altLang="en-US" sz="4400" b="1" dirty="0">
                <a:effectLst/>
              </a:rPr>
              <a:t>新版</a:t>
            </a:r>
            <a:r>
              <a:rPr lang="en-US" altLang="zh-CN" sz="4400" b="1" dirty="0">
                <a:effectLst/>
              </a:rPr>
              <a:t>: Azure ML</a:t>
            </a:r>
          </a:p>
          <a:p>
            <a:pPr lvl="1"/>
            <a:r>
              <a:rPr lang="zh-CN" altLang="en-US" sz="3200" b="1" dirty="0">
                <a:effectLst/>
              </a:rPr>
              <a:t>新版網址：</a:t>
            </a:r>
            <a:r>
              <a:rPr lang="en-US" altLang="zh-CN" sz="2000" b="1" dirty="0">
                <a:effectLst/>
                <a:hlinkClick r:id="rId2"/>
              </a:rPr>
              <a:t>https://azure.microsoft.com/zh-tw/free/</a:t>
            </a:r>
            <a:endParaRPr lang="en-US" altLang="zh-CN" sz="2000" b="1" dirty="0">
              <a:effectLst/>
            </a:endParaRPr>
          </a:p>
          <a:p>
            <a:pPr lvl="1"/>
            <a:r>
              <a:rPr lang="zh-CN" altLang="en-US" sz="3200" b="1" dirty="0">
                <a:effectLst/>
              </a:rPr>
              <a:t>由</a:t>
            </a:r>
            <a:r>
              <a:rPr lang="en-US" altLang="zh-CN" sz="3200" b="1" dirty="0">
                <a:effectLst/>
              </a:rPr>
              <a:t>『Azure</a:t>
            </a:r>
            <a:r>
              <a:rPr lang="zh-CN" altLang="en-US" sz="3200" b="1" dirty="0">
                <a:effectLst/>
              </a:rPr>
              <a:t>雲端</a:t>
            </a:r>
            <a:r>
              <a:rPr lang="en-US" altLang="zh-CN" sz="3200" b="1" dirty="0">
                <a:effectLst/>
              </a:rPr>
              <a:t>』</a:t>
            </a:r>
            <a:r>
              <a:rPr lang="zh-CN" altLang="en-US" sz="3200" b="1" dirty="0">
                <a:effectLst/>
              </a:rPr>
              <a:t>官網登入，選擇服務：</a:t>
            </a:r>
            <a:r>
              <a:rPr lang="en-US" altLang="zh-CN" sz="3200" b="1" dirty="0">
                <a:effectLst/>
              </a:rPr>
              <a:t>Azure ML</a:t>
            </a:r>
          </a:p>
          <a:p>
            <a:r>
              <a:rPr lang="zh-TW" altLang="en-US" b="1" dirty="0">
                <a:effectLst/>
              </a:rPr>
              <a:t>平台登入建議使用</a:t>
            </a:r>
            <a:r>
              <a:rPr lang="en-US" altLang="zh-TW" b="1" dirty="0">
                <a:effectLst/>
              </a:rPr>
              <a:t>Google Chrome, Microsoft Edge </a:t>
            </a:r>
            <a:r>
              <a:rPr lang="zh-TW" altLang="en-US" b="1" dirty="0">
                <a:effectLst/>
              </a:rPr>
              <a:t>瀏覽器。</a:t>
            </a:r>
            <a:endParaRPr lang="en-US" altLang="zh-TW" b="1" dirty="0">
              <a:effectLst/>
            </a:endParaRPr>
          </a:p>
          <a:p>
            <a:r>
              <a:rPr lang="zh-TW" altLang="en-US" b="1" dirty="0">
                <a:effectLst/>
              </a:rPr>
              <a:t>若使用其他瀏覽器</a:t>
            </a:r>
            <a:r>
              <a:rPr lang="en-US" altLang="zh-TW" b="1" dirty="0">
                <a:effectLst/>
              </a:rPr>
              <a:t>IE</a:t>
            </a:r>
            <a:r>
              <a:rPr lang="zh-TW" altLang="en-US" b="1" dirty="0">
                <a:effectLst/>
              </a:rPr>
              <a:t>、</a:t>
            </a:r>
            <a:r>
              <a:rPr lang="en-US" altLang="zh-TW" b="1" dirty="0" err="1">
                <a:effectLst/>
              </a:rPr>
              <a:t>firefox</a:t>
            </a:r>
            <a:r>
              <a:rPr lang="zh-TW" altLang="en-US" b="1" dirty="0">
                <a:effectLst/>
              </a:rPr>
              <a:t>、</a:t>
            </a:r>
            <a:r>
              <a:rPr lang="en-US" altLang="zh-TW" b="1" dirty="0">
                <a:effectLst/>
              </a:rPr>
              <a:t>Safari </a:t>
            </a:r>
            <a:r>
              <a:rPr lang="zh-TW" altLang="en-US" b="1" dirty="0">
                <a:effectLst/>
              </a:rPr>
              <a:t>可能會遇到顯示不出頁面與老師相同的頁面，請先切換為建議瀏覽器，試試看功能是否能正常顯示。</a:t>
            </a:r>
            <a:endParaRPr lang="zh-TW" altLang="en-US" dirty="0"/>
          </a:p>
          <a:p>
            <a:pPr lvl="1"/>
            <a:endParaRPr lang="en-US" altLang="zh-TW" sz="3200" b="1" dirty="0">
              <a:effectLst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登入新版</a:t>
            </a:r>
            <a:r>
              <a:rPr lang="en-US" altLang="zh-TW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ML </a:t>
            </a:r>
            <a:r>
              <a:rPr lang="zh-TW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平台</a:t>
            </a:r>
            <a:endParaRPr lang="en-US" altLang="zh-TW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92682900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D4FD241-E186-4E34-B17F-BB805B912F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A7DE7AC1-3AB6-41AB-88B6-8DE6E7346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CBD057-41C4-470B-BDC8-B35DF781E9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9619" y="209952"/>
            <a:ext cx="8904762" cy="64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445586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6E164A97-8EA3-476D-AFA8-C8430BC79F6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229600" cy="5257800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5400" b="1" dirty="0">
                <a:effectLst/>
              </a:rPr>
              <a:t>ml</a:t>
            </a:r>
            <a:r>
              <a:rPr lang="zh-CN" altLang="en-US" sz="5400" b="1" dirty="0">
                <a:effectLst/>
              </a:rPr>
              <a:t>：</a:t>
            </a:r>
            <a:endParaRPr lang="en-US" altLang="zh-CN" sz="5400" b="1" dirty="0">
              <a:effectLst/>
            </a:endParaRPr>
          </a:p>
          <a:p>
            <a:pPr lvl="1"/>
            <a:r>
              <a:rPr lang="en-US" altLang="zh-TW" sz="5000" b="1" dirty="0">
                <a:effectLst/>
              </a:rPr>
              <a:t>machine learning</a:t>
            </a:r>
          </a:p>
          <a:p>
            <a:pPr lvl="1"/>
            <a:r>
              <a:rPr lang="zh-CN" altLang="en-US" sz="5000" b="1" dirty="0">
                <a:effectLst/>
              </a:rPr>
              <a:t>機器學習</a:t>
            </a:r>
            <a:endParaRPr lang="en-US" altLang="zh-TW" sz="5000" b="1" dirty="0">
              <a:effectLst/>
            </a:endParaRPr>
          </a:p>
          <a:p>
            <a:r>
              <a:rPr lang="en-US" altLang="zh-TW" sz="5400" b="1" dirty="0" err="1">
                <a:effectLst/>
              </a:rPr>
              <a:t>Mls</a:t>
            </a:r>
            <a:r>
              <a:rPr lang="zh-CN" altLang="en-US" sz="5400" b="1" dirty="0">
                <a:effectLst/>
              </a:rPr>
              <a:t>：</a:t>
            </a:r>
            <a:endParaRPr lang="en-US" altLang="zh-CN" sz="5400" b="1" dirty="0">
              <a:effectLst/>
            </a:endParaRPr>
          </a:p>
          <a:p>
            <a:pPr lvl="1"/>
            <a:r>
              <a:rPr lang="en-US" altLang="zh-TW" sz="5000" b="1" dirty="0">
                <a:effectLst/>
              </a:rPr>
              <a:t>machine learning studio</a:t>
            </a:r>
          </a:p>
          <a:p>
            <a:pPr lvl="1"/>
            <a:r>
              <a:rPr lang="zh-CN" altLang="en-US" sz="5000" b="1" dirty="0">
                <a:effectLst/>
              </a:rPr>
              <a:t>機器學習工作室</a:t>
            </a:r>
            <a:endParaRPr lang="en-US" altLang="zh-TW" sz="5000" b="1" dirty="0">
              <a:effectLst/>
            </a:endParaRPr>
          </a:p>
          <a:p>
            <a:r>
              <a:rPr lang="en-US" altLang="zh-TW" sz="5400" b="1" dirty="0" err="1">
                <a:effectLst/>
              </a:rPr>
              <a:t>Aml</a:t>
            </a:r>
            <a:r>
              <a:rPr lang="zh-CN" altLang="en-US" sz="5400" b="1" dirty="0">
                <a:effectLst/>
              </a:rPr>
              <a:t>：</a:t>
            </a:r>
            <a:endParaRPr lang="en-US" altLang="zh-CN" sz="5400" b="1" dirty="0">
              <a:effectLst/>
            </a:endParaRPr>
          </a:p>
          <a:p>
            <a:pPr lvl="1"/>
            <a:r>
              <a:rPr lang="en-US" altLang="zh-TW" sz="5000" b="1" dirty="0">
                <a:effectLst/>
              </a:rPr>
              <a:t>azure machine learning</a:t>
            </a:r>
          </a:p>
          <a:p>
            <a:pPr lvl="1"/>
            <a:r>
              <a:rPr lang="zh-CN" altLang="en-US" sz="5000" b="1" dirty="0">
                <a:effectLst/>
              </a:rPr>
              <a:t>天空藍機器學習</a:t>
            </a:r>
            <a:endParaRPr lang="en-US" altLang="zh-TW" sz="5000" b="1" dirty="0">
              <a:effectLst/>
            </a:endParaRPr>
          </a:p>
          <a:p>
            <a:pPr lvl="1"/>
            <a:endParaRPr lang="en-US" altLang="zh-TW" sz="5000" b="1" dirty="0">
              <a:effectLst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0E72701-B108-46DE-A5FC-3D116405F5D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常見簡寫，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代表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的</a:t>
            </a:r>
            <a:r>
              <a:rPr lang="zh-TW" altLang="en-US" sz="5400" b="1" dirty="0">
                <a:latin typeface="微軟正黑體" pitchFamily="34" charset="-120"/>
                <a:ea typeface="微軟正黑體" pitchFamily="34" charset="-120"/>
              </a:rPr>
              <a:t>意思</a:t>
            </a:r>
          </a:p>
        </p:txBody>
      </p:sp>
    </p:spTree>
    <p:extLst>
      <p:ext uri="{BB962C8B-B14F-4D97-AF65-F5344CB8AC3E}">
        <p14:creationId xmlns:p14="http://schemas.microsoft.com/office/powerpoint/2010/main" val="386615616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587080"/>
          </a:xfrm>
        </p:spPr>
        <p:txBody>
          <a:bodyPr>
            <a:normAutofit lnSpcReduction="10000"/>
          </a:bodyPr>
          <a:lstStyle/>
          <a:p>
            <a:r>
              <a:rPr lang="zh-TW" altLang="en-US" sz="6600" b="1" dirty="0"/>
              <a:t>使用 </a:t>
            </a:r>
            <a:r>
              <a:rPr lang="en-US" altLang="zh-TW" sz="6600" b="1" dirty="0"/>
              <a:t>AML </a:t>
            </a:r>
            <a:r>
              <a:rPr lang="zh-TW" altLang="en-US" sz="6600" b="1" dirty="0"/>
              <a:t>的第一步</a:t>
            </a:r>
            <a:endParaRPr lang="en-US" altLang="zh-TW" sz="6600" b="1" dirty="0"/>
          </a:p>
          <a:p>
            <a:r>
              <a:rPr lang="zh-CN" altLang="en-US" sz="6600" b="1" dirty="0"/>
              <a:t>建立</a:t>
            </a:r>
            <a:r>
              <a:rPr lang="en-US" altLang="zh-CN" sz="6600" b="1" dirty="0"/>
              <a:t>W</a:t>
            </a:r>
            <a:r>
              <a:rPr lang="en-US" altLang="zh-TW" sz="6600" b="1" dirty="0"/>
              <a:t>orkspace</a:t>
            </a:r>
          </a:p>
          <a:p>
            <a:r>
              <a:rPr lang="zh-CN" altLang="en-US" sz="6600" b="1" dirty="0"/>
              <a:t>工作區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04767726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8E28730D-75A4-4611-9C4A-CDAADF926E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『Azure ML』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93E2A1A-D39A-4C15-B2CE-5184C9B01F9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557" y="1844824"/>
            <a:ext cx="9144000" cy="46805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5336049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/>
              <a:t>建立</a:t>
            </a:r>
            <a:r>
              <a:rPr lang="en-US" altLang="zh-CN" b="1" dirty="0"/>
              <a:t>W</a:t>
            </a:r>
            <a:r>
              <a:rPr lang="en-US" altLang="zh-TW" b="1" dirty="0"/>
              <a:t>orkspace</a:t>
            </a:r>
            <a:r>
              <a:rPr lang="zh-CN" altLang="en-US" b="1" dirty="0"/>
              <a:t>工作區：基本</a:t>
            </a:r>
            <a:endParaRPr lang="zh-TW" altLang="en-US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C27A4A-0E13-4C0A-B15F-9F506FC9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1600" y="1600200"/>
            <a:ext cx="7715200" cy="4525963"/>
          </a:xfrm>
        </p:spPr>
        <p:txBody>
          <a:bodyPr/>
          <a:lstStyle/>
          <a:p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84D61A0-32A1-4492-94B3-8A6F1A7154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94396"/>
            <a:ext cx="9144000" cy="43268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109055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BEB061D-95F4-4F22-B2B8-286C6FFE6A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5FA33AD-7B54-4C76-AFA5-42CE3B321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B035192A-D00C-416B-9193-3E8338F93E6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62476" y="428"/>
            <a:ext cx="8019048" cy="685714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306666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44624"/>
            <a:ext cx="8229600" cy="82832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/>
              <a:t>建立</a:t>
            </a:r>
            <a:r>
              <a:rPr lang="en-US" altLang="zh-CN" b="1" dirty="0"/>
              <a:t>W</a:t>
            </a:r>
            <a:r>
              <a:rPr lang="en-US" altLang="zh-TW" b="1" dirty="0"/>
              <a:t>orkspace</a:t>
            </a:r>
            <a:r>
              <a:rPr lang="zh-CN" altLang="en-US" b="1" dirty="0"/>
              <a:t>工作區：基本</a:t>
            </a:r>
            <a:endParaRPr lang="zh-TW" altLang="en-US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C27A4A-0E13-4C0A-B15F-9F506FC9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3752" y="836712"/>
            <a:ext cx="9036496" cy="5257800"/>
          </a:xfrm>
        </p:spPr>
        <p:txBody>
          <a:bodyPr>
            <a:normAutofit/>
          </a:bodyPr>
          <a:lstStyle/>
          <a:p>
            <a:r>
              <a:rPr lang="zh-CN" altLang="en-US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訂用帳戶</a:t>
            </a:r>
            <a:r>
              <a:rPr lang="en-US" altLang="zh-CN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Subscri</a:t>
            </a:r>
            <a:r>
              <a:rPr lang="en-US" altLang="zh-CN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tion)</a:t>
            </a:r>
            <a:r>
              <a:rPr lang="zh-TW" altLang="en-US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這個是你 </a:t>
            </a:r>
            <a:r>
              <a:rPr lang="en-US" altLang="zh-TW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zh-TW" altLang="en-US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的訂閱</a:t>
            </a:r>
            <a:r>
              <a:rPr lang="zh-TW" altLang="en-US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zh-TW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訂用帳戶中的所有資源皆會一併計費。可以選 </a:t>
            </a:r>
            <a:r>
              <a:rPr lang="en-US" altLang="zh-TW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Free trial</a:t>
            </a:r>
            <a:r>
              <a:rPr lang="zh-TW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，或是貴公司的訂閱</a:t>
            </a:r>
            <a:endParaRPr lang="en-US" altLang="zh-TW" sz="2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sz="2000" b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Subscri</a:t>
            </a:r>
            <a:r>
              <a:rPr lang="en-US" altLang="zh-CN" sz="2000" b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</a:t>
            </a:r>
            <a:r>
              <a:rPr lang="en-US" altLang="zh-TW" sz="2000" b="1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tion </a:t>
            </a:r>
            <a:r>
              <a:rPr lang="en-US" altLang="zh-TW" sz="2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endParaRPr lang="zh-TW" altLang="en-US" sz="2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資源群組</a:t>
            </a:r>
            <a:r>
              <a:rPr lang="en-US" altLang="zh-CN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2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Resource Group)</a:t>
            </a:r>
            <a:r>
              <a:rPr lang="zh-TW" altLang="en-US" sz="2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：資源群組是資源的集合</a:t>
            </a:r>
            <a:endParaRPr lang="en-US" altLang="zh-TW" sz="2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2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用以分群及管理你的資源。可以把專案相關的資源都放在同一個資源群組裡。</a:t>
            </a:r>
            <a:r>
              <a:rPr lang="zh-CN" altLang="en-US" sz="2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新建</a:t>
            </a:r>
            <a:r>
              <a:rPr lang="en-US" altLang="zh-CN" sz="2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(Create)</a:t>
            </a:r>
            <a:endParaRPr lang="zh-TW" altLang="en-US" sz="2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56396CD-BD99-4398-A0F1-D7C8E886A7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1727" y="3537620"/>
            <a:ext cx="8066667" cy="33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483345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/>
              <a:t>建立</a:t>
            </a:r>
            <a:r>
              <a:rPr lang="en-US" altLang="zh-CN" b="1" dirty="0"/>
              <a:t>W</a:t>
            </a:r>
            <a:r>
              <a:rPr lang="en-US" altLang="zh-TW" b="1" dirty="0"/>
              <a:t>orkspace</a:t>
            </a:r>
            <a:r>
              <a:rPr lang="zh-CN" altLang="en-US" b="1" dirty="0"/>
              <a:t>工作區：基本</a:t>
            </a:r>
            <a:endParaRPr lang="zh-TW" altLang="en-US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C27A4A-0E13-4C0A-B15F-9F506FC9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257800"/>
          </a:xfrm>
        </p:spPr>
        <p:txBody>
          <a:bodyPr>
            <a:normAutofit/>
          </a:bodyPr>
          <a:lstStyle/>
          <a:p>
            <a:r>
              <a:rPr lang="zh-TW" altLang="en-US" b="1" dirty="0">
                <a:effectLst/>
                <a:highlight>
                  <a:srgbClr val="FFFF00"/>
                </a:highlight>
              </a:rPr>
              <a:t>工作區 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name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工作區名稱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workspace </a:t>
            </a:r>
          </a:p>
          <a:p>
            <a:pPr lvl="1"/>
            <a:r>
              <a:rPr lang="en-US" altLang="zh-CN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AML02</a:t>
            </a:r>
            <a:endParaRPr lang="en-US" altLang="zh-TW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區域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Region)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：是指你的資源所在的地區，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如果要離台灣近的話可以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選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East Asia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這個的機房在香港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2CB0765-45F2-46E7-B36D-FEC7FEE9B67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4309" y="3961656"/>
            <a:ext cx="7832491" cy="25922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339105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/>
              <a:t>建立</a:t>
            </a:r>
            <a:r>
              <a:rPr lang="en-US" altLang="zh-CN" b="1" dirty="0"/>
              <a:t>W</a:t>
            </a:r>
            <a:r>
              <a:rPr lang="en-US" altLang="zh-TW" b="1" dirty="0"/>
              <a:t>orkspace</a:t>
            </a:r>
            <a:r>
              <a:rPr lang="zh-CN" altLang="en-US" b="1" dirty="0"/>
              <a:t>工作區：基本</a:t>
            </a:r>
            <a:endParaRPr lang="zh-TW" altLang="en-US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C27A4A-0E13-4C0A-B15F-9F506FC9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257800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儲存體帳號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Storage Account)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：這是</a:t>
            </a:r>
            <a:r>
              <a:rPr lang="zh-TW" altLang="en-US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存放檔案的地方</a:t>
            </a:r>
            <a:endParaRPr lang="en-US" altLang="zh-TW" b="1" dirty="0">
              <a:solidFill>
                <a:srgbClr val="C0000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可以直接點 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new 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來建立一個新的。</a:t>
            </a:r>
          </a:p>
          <a:p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金鑰儲存庫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Key vault)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：存放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secret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重要資訊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地方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</a:rPr>
              <a:t>金鑰保存庫用於儲存工作區所需的祕密及其他敏感資訊。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b="1" dirty="0">
                <a:effectLst/>
              </a:rPr>
              <a:t>可建立新的 </a:t>
            </a:r>
            <a:r>
              <a:rPr lang="en-US" altLang="zh-TW" b="1" dirty="0">
                <a:effectLst/>
              </a:rPr>
              <a:t>Azure Key Vault </a:t>
            </a:r>
            <a:r>
              <a:rPr lang="zh-TW" altLang="en-US" b="1" dirty="0">
                <a:effectLst/>
              </a:rPr>
              <a:t>資源，或在訂用帳戶中選取現有的資源。</a:t>
            </a:r>
            <a:endParaRPr lang="en-US" altLang="zh-TW" b="1" dirty="0">
              <a:effectLst/>
            </a:endParaRPr>
          </a:p>
          <a:p>
            <a:pPr lvl="1"/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可以直接點 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new 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來建立一個新的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。</a:t>
            </a:r>
          </a:p>
          <a:p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Application insight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這個就是所謂的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Application Performance Monitoring(APM)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可以直接點 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create new 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來建立一個新的。</a:t>
            </a:r>
          </a:p>
          <a:p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Container </a:t>
            </a:r>
            <a:r>
              <a:rPr lang="en-US" altLang="zh-TW" b="1" dirty="0" err="1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Rigestry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：這是個你註冊的容器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可以先預留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無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None)</a:t>
            </a:r>
            <a:endParaRPr lang="zh-TW" altLang="en-US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6863003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/>
              <a:t>建立</a:t>
            </a:r>
            <a:r>
              <a:rPr lang="en-US" altLang="zh-CN" b="1" dirty="0"/>
              <a:t>W</a:t>
            </a:r>
            <a:r>
              <a:rPr lang="en-US" altLang="zh-TW" b="1" dirty="0"/>
              <a:t>orkspace</a:t>
            </a:r>
            <a:r>
              <a:rPr lang="zh-CN" altLang="en-US" b="1" dirty="0"/>
              <a:t>工作區：基本</a:t>
            </a:r>
            <a:endParaRPr lang="zh-TW" altLang="en-US" dirty="0"/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C27A4A-0E13-4C0A-B15F-9F506FC9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257800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儲存體帳號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Storage Account)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：這是</a:t>
            </a:r>
            <a:r>
              <a:rPr lang="zh-TW" altLang="en-US" b="1" dirty="0">
                <a:solidFill>
                  <a:srgbClr val="C00000"/>
                </a:solidFill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存放檔案的地方</a:t>
            </a:r>
            <a:endParaRPr lang="en-US" altLang="zh-TW" b="1" dirty="0">
              <a:solidFill>
                <a:srgbClr val="C00000"/>
              </a:solidFill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金鑰儲存庫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Key vault)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：存放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secret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重要資訊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地方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Application insight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Container </a:t>
            </a:r>
            <a:r>
              <a:rPr lang="en-US" altLang="zh-TW" b="1" dirty="0" err="1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Rigestry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：這是個你註冊的容器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7CEC2B2-DE34-48B3-893F-0FD2DB0F8D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7744" y="3861048"/>
            <a:ext cx="5400600" cy="2940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6814034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b="1" dirty="0"/>
              <a:t>建立</a:t>
            </a:r>
            <a:r>
              <a:rPr lang="en-US" altLang="zh-CN" b="1" dirty="0"/>
              <a:t>W</a:t>
            </a:r>
            <a:r>
              <a:rPr lang="en-US" altLang="zh-TW" b="1" dirty="0"/>
              <a:t>orkspace</a:t>
            </a:r>
            <a:r>
              <a:rPr lang="zh-CN" altLang="en-US" b="1" dirty="0"/>
              <a:t>工作區：</a:t>
            </a:r>
            <a:br>
              <a:rPr lang="en-US" altLang="zh-CN" b="1" dirty="0"/>
            </a:br>
            <a:r>
              <a:rPr lang="en-US" altLang="zh-TW" b="1" dirty="0">
                <a:solidFill>
                  <a:srgbClr val="FFFF00"/>
                </a:solidFill>
                <a:effectLst/>
                <a:highlight>
                  <a:srgbClr val="800000"/>
                </a:highlight>
              </a:rPr>
              <a:t>Identity tab</a:t>
            </a:r>
            <a:endParaRPr lang="zh-TW" altLang="en-US" dirty="0">
              <a:solidFill>
                <a:srgbClr val="FFFF00"/>
              </a:solidFill>
              <a:highlight>
                <a:srgbClr val="800000"/>
              </a:highlight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C27A4A-0E13-4C0A-B15F-9F506FC9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504" y="1600200"/>
            <a:ext cx="9036496" cy="5257800"/>
          </a:xfrm>
        </p:spPr>
        <p:txBody>
          <a:bodyPr>
            <a:normAutofit/>
          </a:bodyPr>
          <a:lstStyle/>
          <a:p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點選上方 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en-US" altLang="zh-TW" b="1" dirty="0">
                <a:solidFill>
                  <a:srgbClr val="FFFF00"/>
                </a:solidFill>
                <a:effectLst/>
                <a:highlight>
                  <a:srgbClr val="800000"/>
                </a:highlight>
              </a:rPr>
              <a:t> Identity 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tab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在最下面找到</a:t>
            </a:r>
            <a:r>
              <a:rPr lang="zh-TW" altLang="en-US" b="1" dirty="0">
                <a:effectLst/>
                <a:highlight>
                  <a:srgbClr val="FFFF00"/>
                </a:highlight>
              </a:rPr>
              <a:t>資料影響</a:t>
            </a:r>
            <a:r>
              <a:rPr lang="zh-CN" altLang="en-US" b="1" dirty="0">
                <a:effectLst/>
                <a:highlight>
                  <a:srgbClr val="FFFF00"/>
                </a:highlight>
              </a:rPr>
              <a:t>（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Data Impact</a:t>
            </a:r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r>
              <a:rPr lang="en-US" altLang="zh-CN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打</a:t>
            </a:r>
            <a:r>
              <a:rPr lang="zh-TW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勾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資料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加密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，才能保護不易被盜取）</a:t>
            </a:r>
            <a:endParaRPr lang="zh-TW" altLang="en-US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6595ED0-1D12-482B-B5F3-6D2D6CA8B3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639" y="2999028"/>
            <a:ext cx="7961905" cy="2238095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DAB237A3-08BE-44FB-98A5-9A3796514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5639" y="5350680"/>
            <a:ext cx="7638095" cy="14952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43828631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/>
              <a:t>準備建立</a:t>
            </a:r>
            <a:r>
              <a:rPr lang="en-US" altLang="zh-CN" b="1" dirty="0"/>
              <a:t>W</a:t>
            </a:r>
            <a:r>
              <a:rPr lang="en-US" altLang="zh-TW" b="1" dirty="0"/>
              <a:t>orkspace</a:t>
            </a:r>
            <a:r>
              <a:rPr lang="zh-CN" altLang="en-US" b="1" dirty="0"/>
              <a:t>工作區：</a:t>
            </a:r>
            <a:br>
              <a:rPr lang="en-US" altLang="zh-CN" b="1" dirty="0"/>
            </a:br>
            <a:r>
              <a:rPr lang="en-US" altLang="zh-CN" sz="3100" b="1" dirty="0">
                <a:solidFill>
                  <a:srgbClr val="FFFF00"/>
                </a:solidFill>
                <a:effectLst/>
                <a:highlight>
                  <a:srgbClr val="800000"/>
                </a:highlight>
                <a:latin typeface="+mn-lt"/>
                <a:ea typeface="+mn-ea"/>
                <a:cs typeface="+mn-cs"/>
              </a:rPr>
              <a:t>『</a:t>
            </a:r>
            <a:r>
              <a:rPr lang="zh-TW" altLang="en-US" sz="3100" b="1" dirty="0">
                <a:solidFill>
                  <a:srgbClr val="FFFF00"/>
                </a:solidFill>
                <a:effectLst/>
                <a:highlight>
                  <a:srgbClr val="800000"/>
                </a:highlight>
                <a:latin typeface="+mn-lt"/>
                <a:ea typeface="+mn-ea"/>
                <a:cs typeface="+mn-cs"/>
              </a:rPr>
              <a:t>檢閱 </a:t>
            </a:r>
            <a:r>
              <a:rPr lang="en-US" altLang="zh-TW" sz="3100" b="1" dirty="0">
                <a:solidFill>
                  <a:srgbClr val="FFFF00"/>
                </a:solidFill>
                <a:effectLst/>
                <a:highlight>
                  <a:srgbClr val="800000"/>
                </a:highlight>
                <a:latin typeface="+mn-lt"/>
                <a:ea typeface="+mn-ea"/>
                <a:cs typeface="+mn-cs"/>
              </a:rPr>
              <a:t>+ </a:t>
            </a:r>
            <a:r>
              <a:rPr lang="zh-TW" altLang="en-US" sz="3100" b="1" dirty="0">
                <a:solidFill>
                  <a:srgbClr val="FFFF00"/>
                </a:solidFill>
                <a:effectLst/>
                <a:highlight>
                  <a:srgbClr val="800000"/>
                </a:highlight>
                <a:latin typeface="+mn-lt"/>
                <a:ea typeface="+mn-ea"/>
                <a:cs typeface="+mn-cs"/>
              </a:rPr>
              <a:t>建立</a:t>
            </a:r>
            <a:r>
              <a:rPr lang="en-US" altLang="zh-CN" sz="3100" b="1" dirty="0">
                <a:solidFill>
                  <a:srgbClr val="FFFF00"/>
                </a:solidFill>
                <a:effectLst/>
                <a:highlight>
                  <a:srgbClr val="800000"/>
                </a:highlight>
                <a:latin typeface="+mn-lt"/>
                <a:ea typeface="+mn-ea"/>
                <a:cs typeface="+mn-cs"/>
              </a:rPr>
              <a:t>』</a:t>
            </a:r>
            <a:r>
              <a:rPr lang="en-US" altLang="zh-TW" sz="3200" b="1" dirty="0">
                <a:solidFill>
                  <a:schemeClr val="bg1"/>
                </a:solidFill>
                <a:effectLst/>
                <a:highlight>
                  <a:srgbClr val="8000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tab</a:t>
            </a:r>
            <a:endParaRPr lang="zh-TW" altLang="en-US" sz="3100" b="1" dirty="0">
              <a:solidFill>
                <a:schemeClr val="bg1"/>
              </a:solidFill>
              <a:effectLst/>
              <a:highlight>
                <a:srgbClr val="8000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C27A4A-0E13-4C0A-B15F-9F506FC9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257800"/>
          </a:xfrm>
        </p:spPr>
        <p:txBody>
          <a:bodyPr>
            <a:normAutofit/>
          </a:bodyPr>
          <a:lstStyle/>
          <a:p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點選上方 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TW" altLang="en-US" b="1" dirty="0">
                <a:solidFill>
                  <a:srgbClr val="FFFF00"/>
                </a:solidFill>
                <a:effectLst/>
                <a:highlight>
                  <a:srgbClr val="800000"/>
                </a:highlight>
              </a:rPr>
              <a:t>檢閱 </a:t>
            </a:r>
            <a:r>
              <a:rPr lang="en-US" altLang="zh-TW" b="1" dirty="0">
                <a:solidFill>
                  <a:srgbClr val="FFFF00"/>
                </a:solidFill>
                <a:effectLst/>
                <a:highlight>
                  <a:srgbClr val="800000"/>
                </a:highlight>
              </a:rPr>
              <a:t>+ </a:t>
            </a:r>
            <a:r>
              <a:rPr lang="zh-TW" altLang="en-US" b="1" dirty="0">
                <a:solidFill>
                  <a:srgbClr val="FFFF00"/>
                </a:solidFill>
                <a:effectLst/>
                <a:highlight>
                  <a:srgbClr val="800000"/>
                </a:highlight>
              </a:rPr>
              <a:t>建立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tab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然後按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</a:p>
          <a:p>
            <a:pPr lvl="1"/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部署正在進行中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…</a:t>
            </a:r>
          </a:p>
          <a:p>
            <a:pPr marL="457200" lvl="1" indent="0">
              <a:buNone/>
            </a:pPr>
            <a:r>
              <a:rPr lang="en-US" altLang="zh-TW" dirty="0">
                <a:effectLst/>
              </a:rPr>
              <a:t>Deployment is in progress</a:t>
            </a:r>
            <a:r>
              <a:rPr lang="zh-CN" altLang="en-US" dirty="0">
                <a:effectLst/>
              </a:rPr>
              <a:t>）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C1187829-46FF-401B-8B44-BA65DE448AD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16141" y="2348880"/>
            <a:ext cx="5523809" cy="4171429"/>
          </a:xfrm>
          <a:prstGeom prst="rect">
            <a:avLst/>
          </a:prstGeom>
        </p:spPr>
      </p:pic>
      <p:pic>
        <p:nvPicPr>
          <p:cNvPr id="6" name="圖片 5">
            <a:extLst>
              <a:ext uri="{FF2B5EF4-FFF2-40B4-BE49-F238E27FC236}">
                <a16:creationId xmlns:a16="http://schemas.microsoft.com/office/drawing/2014/main" id="{987274C5-8EA4-44A8-AEA1-EA30DA87A47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50" y="4145065"/>
            <a:ext cx="3216449" cy="2396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54634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C06BA22-7DC9-47B3-9C85-2062B04B543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8336" y="1600200"/>
            <a:ext cx="8867328" cy="5105400"/>
          </a:xfrm>
        </p:spPr>
        <p:txBody>
          <a:bodyPr>
            <a:normAutofit lnSpcReduction="10000"/>
          </a:bodyPr>
          <a:lstStyle/>
          <a:p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 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雲端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託管的服務，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我們不太需要去</a:t>
            </a:r>
            <a:r>
              <a:rPr lang="zh-TW" altLang="en-US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管理</a:t>
            </a:r>
            <a:r>
              <a:rPr lang="zh-CN" altLang="en-US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硬體</a:t>
            </a:r>
            <a:r>
              <a:rPr lang="zh-TW" altLang="en-US" sz="36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infrastructure 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，可以專注在 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模型的開發</a:t>
            </a:r>
          </a:p>
          <a:p>
            <a:pPr lvl="1"/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雲端提供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GPU 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設備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（會收費）</a:t>
            </a:r>
            <a:endParaRPr lang="zh-TW" altLang="en-US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</a:t>
            </a:r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雲端可以寫程式碼：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Python 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en-US" altLang="zh-TW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Notebook</a:t>
            </a:r>
            <a:r>
              <a:rPr lang="en-US" altLang="zh-CN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</a:t>
            </a:r>
            <a:r>
              <a:rPr lang="en-US" altLang="zh-TW" sz="36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Tensorflow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、、</a:t>
            </a:r>
            <a:r>
              <a:rPr lang="en-US" altLang="zh-TW" sz="3600" b="1" dirty="0" err="1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PyTorch</a:t>
            </a:r>
            <a:endParaRPr lang="en-US" altLang="zh-TW" sz="36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可以提供</a:t>
            </a:r>
            <a:r>
              <a:rPr lang="zh-TW" altLang="en-US" sz="36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多人協作開發</a:t>
            </a:r>
            <a:endParaRPr lang="zh-TW" altLang="en-US" sz="36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653F23E5-EE14-4D65-B08D-C4B232A2AAF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AML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提供的雲端服務</a:t>
            </a:r>
            <a:endParaRPr lang="zh-TW" altLang="en-US" sz="48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12442015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DD2172F-A479-431C-9DA7-726766300D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/>
              <a:t>前往</a:t>
            </a:r>
            <a:r>
              <a:rPr lang="en-US" altLang="zh-CN" b="1" dirty="0"/>
              <a:t>W</a:t>
            </a:r>
            <a:r>
              <a:rPr lang="en-US" altLang="zh-TW" b="1" dirty="0"/>
              <a:t>orkspace</a:t>
            </a:r>
            <a:r>
              <a:rPr lang="zh-CN" altLang="en-US" b="1" dirty="0"/>
              <a:t>工作區：</a:t>
            </a:r>
            <a:r>
              <a:rPr lang="en-US" altLang="zh-CN" b="1" dirty="0"/>
              <a:t>AML02</a:t>
            </a:r>
            <a:endParaRPr lang="zh-TW" altLang="en-US" sz="3100" b="1" dirty="0">
              <a:solidFill>
                <a:schemeClr val="bg1"/>
              </a:solidFill>
              <a:effectLst/>
              <a:highlight>
                <a:srgbClr val="800000"/>
              </a:highlight>
              <a:latin typeface="+mn-lt"/>
              <a:ea typeface="+mn-ea"/>
              <a:cs typeface="+mn-cs"/>
            </a:endParaRPr>
          </a:p>
        </p:txBody>
      </p:sp>
      <p:sp>
        <p:nvSpPr>
          <p:cNvPr id="11" name="內容版面配置區 10">
            <a:extLst>
              <a:ext uri="{FF2B5EF4-FFF2-40B4-BE49-F238E27FC236}">
                <a16:creationId xmlns:a16="http://schemas.microsoft.com/office/drawing/2014/main" id="{7EC27A4A-0E13-4C0A-B15F-9F506FC9AFB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67" y="1340768"/>
            <a:ext cx="9144000" cy="5257800"/>
          </a:xfrm>
        </p:spPr>
        <p:txBody>
          <a:bodyPr>
            <a:normAutofit/>
          </a:bodyPr>
          <a:lstStyle/>
          <a:p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最下方，點按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啟動工作室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A34C6AF-0932-4630-B31F-6732A18AC2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4073" y="1877880"/>
            <a:ext cx="8063880" cy="479344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03613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4AF5798-D1C7-49AB-9BEB-4B953600E14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9CF0A4CA-141F-4324-AD22-90385A3AB9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265238"/>
          </a:xfrm>
        </p:spPr>
        <p:txBody>
          <a:bodyPr/>
          <a:lstStyle/>
          <a:p>
            <a:pPr algn="ctr"/>
            <a:r>
              <a:rPr lang="zh-CN" altLang="en-US" b="1" dirty="0"/>
              <a:t>進入</a:t>
            </a:r>
            <a:r>
              <a:rPr lang="en-US" altLang="zh-CN" b="1" dirty="0"/>
              <a:t>AML02</a:t>
            </a:r>
            <a:r>
              <a:rPr lang="zh-CN" altLang="en-US" b="1" dirty="0"/>
              <a:t>工作室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FAB93FE3-5C87-4178-8EAB-2900C3F2D2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8600" y="1145469"/>
            <a:ext cx="8686800" cy="543542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95923369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8136535" cy="3024336"/>
          </a:xfrm>
        </p:spPr>
        <p:txBody>
          <a:bodyPr>
            <a:normAutofit/>
          </a:bodyPr>
          <a:lstStyle/>
          <a:p>
            <a:r>
              <a:rPr lang="zh-CN" altLang="en-US" sz="8000" b="1" dirty="0"/>
              <a:t>新版</a:t>
            </a:r>
            <a:r>
              <a:rPr lang="en-US" altLang="zh-TW" sz="8000" b="1" dirty="0"/>
              <a:t>AML</a:t>
            </a:r>
            <a:r>
              <a:rPr lang="zh-CN" altLang="en-US" sz="8000" b="1" dirty="0"/>
              <a:t>的架構</a:t>
            </a:r>
            <a:endParaRPr lang="zh-TW" altLang="en-US" sz="6600" b="1" dirty="0"/>
          </a:p>
        </p:txBody>
      </p:sp>
    </p:spTree>
    <p:extLst>
      <p:ext uri="{BB962C8B-B14F-4D97-AF65-F5344CB8AC3E}">
        <p14:creationId xmlns:p14="http://schemas.microsoft.com/office/powerpoint/2010/main" val="1676801527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A36F8CC-788F-4B91-A2F8-7575CAB33CA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E3A130E-9871-45A0-9E30-FFA0E1B2CD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-315416"/>
            <a:ext cx="8229600" cy="1265238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/>
              <a:t>新版</a:t>
            </a:r>
            <a:r>
              <a:rPr lang="en-US" altLang="zh-TW" b="1" dirty="0"/>
              <a:t>AML</a:t>
            </a:r>
            <a:r>
              <a:rPr lang="zh-CN" altLang="en-US" b="1" dirty="0"/>
              <a:t>的架構</a:t>
            </a:r>
            <a:endParaRPr lang="zh-TW" altLang="en-US" dirty="0"/>
          </a:p>
        </p:txBody>
      </p:sp>
      <p:pic>
        <p:nvPicPr>
          <p:cNvPr id="7" name="圖片 6">
            <a:extLst>
              <a:ext uri="{FF2B5EF4-FFF2-40B4-BE49-F238E27FC236}">
                <a16:creationId xmlns:a16="http://schemas.microsoft.com/office/drawing/2014/main" id="{674C9E44-9EEB-427E-9B6D-F2219A4A53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63049" y="731837"/>
            <a:ext cx="9207049" cy="597376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160989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A36F8CC-788F-4B91-A2F8-7575CAB33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257800"/>
          </a:xfrm>
        </p:spPr>
        <p:txBody>
          <a:bodyPr/>
          <a:lstStyle/>
          <a:p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 Workspace</a:t>
            </a:r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工作區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是整個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的核心，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下方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assets 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素材資源區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 </a:t>
            </a: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Environments</a:t>
            </a: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Experiments</a:t>
            </a: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Pipelines</a:t>
            </a: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Datasets</a:t>
            </a: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Models</a:t>
            </a: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Endpoints</a:t>
            </a:r>
            <a:endParaRPr lang="zh-TW" altLang="en-US" sz="2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E3A130E-9871-45A0-9E30-FFA0E1B2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/>
              <a:t>新版</a:t>
            </a:r>
            <a:r>
              <a:rPr lang="en-US" altLang="zh-TW" b="1" dirty="0"/>
              <a:t>AML</a:t>
            </a:r>
            <a:r>
              <a:rPr lang="zh-CN" altLang="en-US" b="1" dirty="0"/>
              <a:t>的架構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722847195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A36F8CC-788F-4B91-A2F8-7575CAB33CA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9512" y="1600200"/>
            <a:ext cx="8784976" cy="5257800"/>
          </a:xfrm>
        </p:spPr>
        <p:txBody>
          <a:bodyPr>
            <a:normAutofit lnSpcReduction="10000"/>
          </a:bodyPr>
          <a:lstStyle/>
          <a:p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 Workspace</a:t>
            </a:r>
            <a:r>
              <a:rPr lang="zh-CN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工作區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</a:p>
          <a:p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左邊 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Managed resources 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是我們用來訓練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AI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模型的資源。</a:t>
            </a:r>
          </a:p>
          <a:p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右邊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Datastores 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和 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 targets</a:t>
            </a: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是連結的服務，可以連結到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其它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電腦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做訓練。</a:t>
            </a:r>
          </a:p>
          <a:p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上方</a:t>
            </a:r>
            <a:r>
              <a:rPr lang="zh-TW" altLang="en-US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的 </a:t>
            </a:r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Dependencies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Workspace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內包含的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其他的服務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Container Registry (ACR)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Storage account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Application Insights</a:t>
            </a:r>
          </a:p>
          <a:p>
            <a:pPr lvl="1"/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Key Vault</a:t>
            </a: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E3A130E-9871-45A0-9E30-FFA0E1B2CD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/>
              <a:t>新版</a:t>
            </a:r>
            <a:r>
              <a:rPr lang="en-US" altLang="zh-TW" b="1" dirty="0"/>
              <a:t>AML</a:t>
            </a:r>
            <a:r>
              <a:rPr lang="zh-CN" altLang="en-US" b="1" dirty="0"/>
              <a:t>的架構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60947942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8136535" cy="4032448"/>
          </a:xfrm>
        </p:spPr>
        <p:txBody>
          <a:bodyPr>
            <a:normAutofit fontScale="70000" lnSpcReduction="20000"/>
          </a:bodyPr>
          <a:lstStyle/>
          <a:p>
            <a:r>
              <a:rPr lang="zh-CN" altLang="en-US" sz="8000" b="1" dirty="0"/>
              <a:t>建立</a:t>
            </a:r>
            <a:r>
              <a:rPr lang="en-US" altLang="zh-CN" sz="8000" b="1" dirty="0"/>
              <a:t>AML</a:t>
            </a:r>
            <a:r>
              <a:rPr lang="zh-CN" altLang="en-US" sz="8000" b="1" dirty="0"/>
              <a:t>專案工作，必須要懂的</a:t>
            </a:r>
            <a:r>
              <a:rPr lang="en-US" altLang="zh-CN" sz="8000" b="1" dirty="0"/>
              <a:t>5</a:t>
            </a:r>
            <a:r>
              <a:rPr lang="zh-CN" altLang="en-US" sz="8000" b="1" dirty="0"/>
              <a:t>個名詞</a:t>
            </a:r>
            <a:endParaRPr lang="en-US" altLang="zh-CN" sz="8000" b="1" dirty="0"/>
          </a:p>
          <a:p>
            <a:r>
              <a:rPr lang="en-US" altLang="zh-TW" sz="8000" b="1" dirty="0"/>
              <a:t>Workspace, experiment,</a:t>
            </a:r>
          </a:p>
          <a:p>
            <a:r>
              <a:rPr lang="en-US" altLang="zh-TW" sz="8000" b="1" dirty="0"/>
              <a:t>Pipeline, </a:t>
            </a:r>
            <a:r>
              <a:rPr lang="en-US" altLang="zh-TW" sz="8000" b="1" dirty="0" err="1"/>
              <a:t>draft,jobs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9016507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187959"/>
          </a:xfrm>
        </p:spPr>
        <p:txBody>
          <a:bodyPr>
            <a:normAutofit/>
          </a:bodyPr>
          <a:lstStyle/>
          <a:p>
            <a:pPr lvl="1"/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(1)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 workspace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b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(2)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在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上新增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 cluster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b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(3)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上傳訓練資料集到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 data assets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任務</a:t>
            </a:r>
            <a:b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(4)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訓練模型任務</a:t>
            </a:r>
            <a:b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(5)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註冊模型任務</a:t>
            </a:r>
            <a:br>
              <a:rPr lang="zh-TW" altLang="en-US" sz="4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(6)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下載模型任務</a:t>
            </a:r>
            <a:endParaRPr lang="en-US" altLang="zh-TW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257"/>
            <a:ext cx="9144000" cy="1114270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的計算流程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52634895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7C7E413-EB5C-4269-9C0E-C62A5F31ED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CEC274B4-8189-4824-8245-FA4FABDE4E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zh-TW" altLang="en-US"/>
          </a:p>
        </p:txBody>
      </p:sp>
      <p:pic>
        <p:nvPicPr>
          <p:cNvPr id="4098" name="Picture 2" descr="什麼是Azure Machine Learning？ - Azure Machine Learning | Microsoft Learn">
            <a:extLst>
              <a:ext uri="{FF2B5EF4-FFF2-40B4-BE49-F238E27FC236}">
                <a16:creationId xmlns:a16="http://schemas.microsoft.com/office/drawing/2014/main" id="{F774558F-4F4E-4059-8918-ABADAB87443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9689" y="-1035"/>
            <a:ext cx="8673313" cy="470685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100" name="Picture 4" descr="https://i.imgur.com/RoSkuFL.png">
            <a:extLst>
              <a:ext uri="{FF2B5EF4-FFF2-40B4-BE49-F238E27FC236}">
                <a16:creationId xmlns:a16="http://schemas.microsoft.com/office/drawing/2014/main" id="{C8053993-E091-4DA3-B251-946E66EDAEB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43106" y="4625616"/>
            <a:ext cx="5857788" cy="22010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55042241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043943"/>
          </a:xfrm>
        </p:spPr>
        <p:txBody>
          <a:bodyPr>
            <a:normAutofit fontScale="70000" lnSpcReduction="20000"/>
          </a:bodyPr>
          <a:lstStyle/>
          <a:p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Workspace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（工作空間）</a:t>
            </a:r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是整個機器學習項目的基本環境，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Experiments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（實驗）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是個別的訓練實驗，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（管道）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是組織和管理整個工作流程，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draft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（草稿）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設計</a:t>
            </a:r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</a:t>
            </a:r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流程的設計草稿圖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TW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Jobs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（工作）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則是在 </a:t>
            </a:r>
            <a:r>
              <a:rPr lang="en-US" altLang="zh-TW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上實際執行</a:t>
            </a:r>
            <a:r>
              <a:rPr lang="en-US" altLang="zh-CN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submit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的計算任務。</a:t>
            </a:r>
            <a:endParaRPr lang="en-US" altLang="zh-TW" sz="68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257"/>
            <a:ext cx="9144000" cy="1114270"/>
          </a:xfrm>
        </p:spPr>
        <p:txBody>
          <a:bodyPr>
            <a:normAutofit/>
          </a:bodyPr>
          <a:lstStyle/>
          <a:p>
            <a:pPr algn="ctr"/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5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的專案工作架構名詞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51705425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07504" y="980728"/>
            <a:ext cx="9217024" cy="525658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5800" b="1" dirty="0">
                <a:solidFill>
                  <a:srgbClr val="7030A0"/>
                </a:solidFill>
              </a:rPr>
              <a:t>比較：</a:t>
            </a:r>
            <a:r>
              <a:rPr lang="en-US" altLang="zh-CN" sz="5800" b="1" dirty="0" err="1">
                <a:solidFill>
                  <a:srgbClr val="7030A0"/>
                </a:solidFill>
              </a:rPr>
              <a:t>Azue</a:t>
            </a:r>
            <a:r>
              <a:rPr lang="en-US" altLang="zh-CN" sz="5800" b="1" dirty="0">
                <a:solidFill>
                  <a:srgbClr val="7030A0"/>
                </a:solidFill>
              </a:rPr>
              <a:t> </a:t>
            </a:r>
            <a:r>
              <a:rPr lang="zh-CN" altLang="en-US" sz="5800" b="1" dirty="0">
                <a:solidFill>
                  <a:srgbClr val="7030A0"/>
                </a:solidFill>
              </a:rPr>
              <a:t>與</a:t>
            </a:r>
            <a:r>
              <a:rPr lang="en-US" altLang="zh-CN" sz="5800" b="1" dirty="0">
                <a:solidFill>
                  <a:srgbClr val="7030A0"/>
                </a:solidFill>
              </a:rPr>
              <a:t> Azure ML</a:t>
            </a:r>
          </a:p>
          <a:p>
            <a:pPr algn="l"/>
            <a:endParaRPr lang="en-US" altLang="zh-CN" sz="6600" b="1" dirty="0"/>
          </a:p>
          <a:p>
            <a:pPr algn="l"/>
            <a:r>
              <a:rPr lang="en-US" altLang="zh-CN" sz="6600" b="1" dirty="0"/>
              <a:t>1.</a:t>
            </a:r>
            <a:r>
              <a:rPr lang="en-US" altLang="zh-CN" sz="6600" b="1" dirty="0">
                <a:solidFill>
                  <a:srgbClr val="7030A0"/>
                </a:solidFill>
              </a:rPr>
              <a:t>Azure</a:t>
            </a:r>
            <a:r>
              <a:rPr lang="zh-CN" altLang="en-US" sz="6600" b="1" dirty="0"/>
              <a:t>：微軟雲端服務</a:t>
            </a:r>
            <a:endParaRPr lang="en-US" altLang="zh-CN" sz="6600" b="1" dirty="0"/>
          </a:p>
          <a:p>
            <a:pPr algn="l"/>
            <a:r>
              <a:rPr lang="en-US" altLang="zh-CN" sz="6600" b="1" dirty="0"/>
              <a:t>2.</a:t>
            </a:r>
            <a:r>
              <a:rPr lang="en-US" altLang="zh-TW" sz="6600" b="1" dirty="0">
                <a:solidFill>
                  <a:srgbClr val="7030A0"/>
                </a:solidFill>
              </a:rPr>
              <a:t>Azure </a:t>
            </a:r>
            <a:r>
              <a:rPr lang="en-US" altLang="zh-CN" sz="6600" b="1" dirty="0">
                <a:solidFill>
                  <a:srgbClr val="7030A0"/>
                </a:solidFill>
              </a:rPr>
              <a:t>ML</a:t>
            </a:r>
            <a:r>
              <a:rPr lang="zh-CN" altLang="en-US" sz="6600" b="1" dirty="0"/>
              <a:t>：機器學習平台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194043154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043943"/>
          </a:xfrm>
        </p:spPr>
        <p:txBody>
          <a:bodyPr>
            <a:normAutofit fontScale="70000" lnSpcReduction="20000"/>
          </a:bodyPr>
          <a:lstStyle/>
          <a:p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先建立</a:t>
            </a:r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Workspace</a:t>
            </a:r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工作空間</a:t>
            </a:r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AML02</a:t>
            </a: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所有資源，例如虛擬機、儲存帳戶、模型註冊表、資料集等，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designer draft(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設計草稿）</a:t>
            </a:r>
            <a:endParaRPr lang="en-US" altLang="zh-CN" sz="4400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AML11-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新版開發測試</a:t>
            </a:r>
            <a:endParaRPr lang="en-US" altLang="zh-CN" sz="4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再建立草稿專屬的</a:t>
            </a:r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Experiments</a:t>
            </a:r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實驗）</a:t>
            </a:r>
            <a:endParaRPr lang="en-US" altLang="zh-CN" sz="4400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AML11-tesNewVersion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zh-CN" altLang="en-US" sz="4000" b="1" dirty="0">
                <a:effectLst/>
                <a:highlight>
                  <a:srgbClr val="00FFFF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不可以輸入中文</a:t>
            </a:r>
            <a:endParaRPr lang="en-US" altLang="zh-TW" sz="4000" b="1" dirty="0">
              <a:effectLst/>
              <a:highlight>
                <a:srgbClr val="00FFFF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4.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調整不同參數，測試多個</a:t>
            </a:r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Jobs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（工作）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jobs-01-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</a:t>
            </a:r>
            <a:endParaRPr lang="en-US" altLang="zh-CN" sz="4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jobs-02-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邏輯回歸</a:t>
            </a:r>
            <a:endParaRPr lang="en-US" altLang="zh-CN" sz="4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sz="4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257"/>
            <a:ext cx="9144000" cy="111427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個資料集的學習步驟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2584887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836712"/>
            <a:ext cx="8496575" cy="5328592"/>
          </a:xfrm>
        </p:spPr>
        <p:txBody>
          <a:bodyPr>
            <a:normAutofit fontScale="55000" lnSpcReduction="20000"/>
          </a:bodyPr>
          <a:lstStyle/>
          <a:p>
            <a:r>
              <a:rPr lang="zh-CN" altLang="en-US" sz="8000" b="1" dirty="0"/>
              <a:t>要做</a:t>
            </a:r>
            <a:r>
              <a:rPr lang="en-US" altLang="zh-TW" sz="8000" b="1" dirty="0"/>
              <a:t>2</a:t>
            </a:r>
            <a:r>
              <a:rPr lang="zh-TW" altLang="en-US" sz="8000" b="1" dirty="0"/>
              <a:t>個資料集</a:t>
            </a:r>
            <a:r>
              <a:rPr lang="zh-CN" altLang="en-US" sz="8000" b="1" dirty="0"/>
              <a:t>的</a:t>
            </a:r>
            <a:r>
              <a:rPr lang="zh-TW" altLang="en-US" sz="8000" b="1" dirty="0"/>
              <a:t>機器學習訓練，</a:t>
            </a:r>
            <a:endParaRPr lang="en-US" altLang="zh-TW" sz="8000" b="1" dirty="0"/>
          </a:p>
          <a:p>
            <a:pPr algn="l"/>
            <a:endParaRPr lang="en-US" altLang="zh-TW" sz="8000" b="1" dirty="0"/>
          </a:p>
          <a:p>
            <a:pPr algn="l"/>
            <a:r>
              <a:rPr lang="zh-TW" altLang="en-US" sz="8000" b="1" dirty="0"/>
              <a:t>請問，</a:t>
            </a:r>
            <a:endParaRPr lang="en-US" altLang="zh-TW" sz="8000" b="1" dirty="0"/>
          </a:p>
          <a:p>
            <a:pPr algn="l"/>
            <a:r>
              <a:rPr lang="zh-TW" altLang="en-US" sz="8000" b="1" dirty="0"/>
              <a:t>我要建立</a:t>
            </a:r>
            <a:r>
              <a:rPr lang="en-US" altLang="zh-TW" sz="8000" b="1" dirty="0"/>
              <a:t>2</a:t>
            </a:r>
            <a:r>
              <a:rPr lang="zh-TW" altLang="en-US" sz="8000" b="1" dirty="0"/>
              <a:t>個</a:t>
            </a:r>
            <a:r>
              <a:rPr lang="en-US" altLang="zh-TW" sz="8000" b="1" dirty="0"/>
              <a:t>Workspace</a:t>
            </a:r>
            <a:r>
              <a:rPr lang="zh-TW" altLang="en-US" sz="8000" b="1" dirty="0"/>
              <a:t>？</a:t>
            </a:r>
            <a:endParaRPr lang="en-US" altLang="zh-TW" sz="8000" b="1" dirty="0"/>
          </a:p>
          <a:p>
            <a:pPr algn="l"/>
            <a:endParaRPr lang="en-US" altLang="zh-TW" sz="8000" b="1" dirty="0"/>
          </a:p>
          <a:p>
            <a:pPr algn="l"/>
            <a:r>
              <a:rPr lang="zh-TW" altLang="en-US" sz="8000" b="1" dirty="0"/>
              <a:t>還是只需要建立</a:t>
            </a:r>
            <a:r>
              <a:rPr lang="en-US" altLang="zh-TW" sz="8000" b="1" dirty="0"/>
              <a:t>1</a:t>
            </a:r>
            <a:r>
              <a:rPr lang="zh-TW" altLang="en-US" sz="8000" b="1" dirty="0"/>
              <a:t>個</a:t>
            </a:r>
            <a:r>
              <a:rPr lang="en-US" altLang="zh-TW" sz="8000" b="1" dirty="0"/>
              <a:t>Workspace</a:t>
            </a:r>
            <a:r>
              <a:rPr lang="zh-TW" altLang="en-US" sz="8000" b="1" dirty="0"/>
              <a:t>，但是建立</a:t>
            </a:r>
            <a:r>
              <a:rPr lang="en-US" altLang="zh-TW" sz="8000" b="1" dirty="0"/>
              <a:t>2</a:t>
            </a:r>
            <a:r>
              <a:rPr lang="zh-TW" altLang="en-US" sz="8000" b="1" dirty="0"/>
              <a:t>個</a:t>
            </a:r>
            <a:r>
              <a:rPr lang="en-US" altLang="zh-TW" sz="8000" b="1" dirty="0"/>
              <a:t>Experiments</a:t>
            </a:r>
            <a:r>
              <a:rPr lang="zh-TW" altLang="en-US" sz="8000" b="1" dirty="0"/>
              <a:t>？</a:t>
            </a:r>
          </a:p>
        </p:txBody>
      </p:sp>
    </p:spTree>
    <p:extLst>
      <p:ext uri="{BB962C8B-B14F-4D97-AF65-F5344CB8AC3E}">
        <p14:creationId xmlns:p14="http://schemas.microsoft.com/office/powerpoint/2010/main" val="654371982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28800"/>
            <a:ext cx="9144000" cy="5043943"/>
          </a:xfrm>
        </p:spPr>
        <p:txBody>
          <a:bodyPr>
            <a:normAutofit fontScale="77500" lnSpcReduction="20000"/>
          </a:bodyPr>
          <a:lstStyle/>
          <a:p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1.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找已經存在</a:t>
            </a:r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1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Workspace</a:t>
            </a:r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工作空間</a:t>
            </a:r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AML02</a:t>
            </a: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有</a:t>
            </a:r>
            <a:r>
              <a:rPr lang="zh-TW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所有資源，例如虛擬機、儲存帳戶、模型註冊表、資料集等，</a:t>
            </a:r>
            <a:endParaRPr lang="en-US" altLang="zh-TW" sz="40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2.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再建立</a:t>
            </a:r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個</a:t>
            </a:r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Experiments</a:t>
            </a:r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實驗）</a:t>
            </a:r>
            <a:endParaRPr lang="en-US" altLang="zh-CN" sz="4400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AML12-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房價預測</a:t>
            </a:r>
            <a:endParaRPr lang="en-US" altLang="zh-CN" sz="4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AML13-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客戶流失預測</a:t>
            </a:r>
            <a:endParaRPr lang="en-US" altLang="zh-CN" sz="4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CN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3.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調整不同參數，測試多個</a:t>
            </a:r>
            <a:r>
              <a:rPr lang="en-US" altLang="zh-TW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Jobs</a:t>
            </a:r>
            <a:r>
              <a:rPr lang="zh-CN" altLang="en-US" sz="44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（工作）</a:t>
            </a:r>
            <a:r>
              <a:rPr lang="zh-CN" altLang="en-US" sz="44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sz="4400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jobs-01-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決策樹</a:t>
            </a:r>
            <a:endParaRPr lang="en-US" altLang="zh-CN" sz="4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sz="4000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例如：</a:t>
            </a:r>
            <a:r>
              <a:rPr lang="en-US" altLang="zh-CN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jobs-02-</a:t>
            </a:r>
            <a:r>
              <a:rPr lang="zh-CN" altLang="en-US" sz="40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邏輯回歸</a:t>
            </a:r>
            <a:endParaRPr lang="en-US" altLang="zh-CN" sz="40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257"/>
            <a:ext cx="9144000" cy="1114270"/>
          </a:xfrm>
        </p:spPr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個資料集的學習步驟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205400326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352559" cy="3816424"/>
          </a:xfrm>
        </p:spPr>
        <p:txBody>
          <a:bodyPr>
            <a:normAutofit/>
          </a:bodyPr>
          <a:lstStyle/>
          <a:p>
            <a:r>
              <a:rPr lang="zh-CN" altLang="en-US" sz="6500" b="1" dirty="0"/>
              <a:t>建立</a:t>
            </a:r>
            <a:r>
              <a:rPr lang="en-US" altLang="zh-CN" sz="6500" b="1" dirty="0"/>
              <a:t>experiment</a:t>
            </a:r>
            <a:r>
              <a:rPr lang="zh-CN" altLang="en-US" sz="6500" b="1" dirty="0"/>
              <a:t>實驗</a:t>
            </a:r>
            <a:endParaRPr lang="en-US" altLang="zh-CN" sz="6500" b="1" dirty="0"/>
          </a:p>
          <a:p>
            <a:r>
              <a:rPr lang="zh-CN" altLang="en-US" sz="6600" b="1" dirty="0"/>
              <a:t>就是專案名稱</a:t>
            </a:r>
            <a:endParaRPr lang="en-US" altLang="zh-CN" sz="6600" b="1" dirty="0"/>
          </a:p>
          <a:p>
            <a:r>
              <a:rPr lang="en-US" altLang="zh-CN" sz="4000" b="1" dirty="0"/>
              <a:t>AML-11-testNewVersion</a:t>
            </a:r>
            <a:endParaRPr lang="zh-TW" altLang="en-US" sz="4000" b="1" dirty="0"/>
          </a:p>
        </p:txBody>
      </p:sp>
    </p:spTree>
    <p:extLst>
      <p:ext uri="{BB962C8B-B14F-4D97-AF65-F5344CB8AC3E}">
        <p14:creationId xmlns:p14="http://schemas.microsoft.com/office/powerpoint/2010/main" val="4219817974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467544" y="1196752"/>
            <a:ext cx="8352559" cy="3816424"/>
          </a:xfrm>
        </p:spPr>
        <p:txBody>
          <a:bodyPr>
            <a:normAutofit fontScale="92500" lnSpcReduction="20000"/>
          </a:bodyPr>
          <a:lstStyle/>
          <a:p>
            <a:r>
              <a:rPr lang="zh-CN" altLang="en-US" sz="6500" b="1" dirty="0"/>
              <a:t>一個</a:t>
            </a:r>
            <a:r>
              <a:rPr lang="en-US" altLang="zh-CN" sz="6500" b="1" dirty="0"/>
              <a:t>experiment</a:t>
            </a:r>
            <a:r>
              <a:rPr lang="zh-CN" altLang="en-US" sz="6500" b="1" dirty="0"/>
              <a:t>實驗</a:t>
            </a:r>
            <a:endParaRPr lang="en-US" altLang="zh-CN" sz="6500" b="1" dirty="0"/>
          </a:p>
          <a:p>
            <a:r>
              <a:rPr lang="zh-CN" altLang="en-US" sz="6600" b="1" dirty="0"/>
              <a:t>可以有很多不同的</a:t>
            </a:r>
            <a:endParaRPr lang="en-US" altLang="zh-CN" sz="6600" b="1" dirty="0"/>
          </a:p>
          <a:p>
            <a:r>
              <a:rPr lang="zh-CN" altLang="en-US" sz="6600" b="1" dirty="0"/>
              <a:t>設計草稿</a:t>
            </a:r>
            <a:endParaRPr lang="en-US" altLang="zh-CN" sz="6600" b="1" dirty="0"/>
          </a:p>
          <a:p>
            <a:r>
              <a:rPr lang="en-US" altLang="zh-CN" sz="6600" b="1" dirty="0"/>
              <a:t>designer draft</a:t>
            </a:r>
          </a:p>
        </p:txBody>
      </p:sp>
    </p:spTree>
    <p:extLst>
      <p:ext uri="{BB962C8B-B14F-4D97-AF65-F5344CB8AC3E}">
        <p14:creationId xmlns:p14="http://schemas.microsoft.com/office/powerpoint/2010/main" val="3354857961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5C99D619-2B51-4A57-A905-6A6A2BE26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6780" y="1412776"/>
            <a:ext cx="8687707" cy="4525963"/>
          </a:xfrm>
        </p:spPr>
        <p:txBody>
          <a:bodyPr/>
          <a:lstStyle/>
          <a:p>
            <a:r>
              <a:rPr lang="en-US" altLang="zh-CN" dirty="0"/>
              <a:t>+New</a:t>
            </a:r>
            <a:r>
              <a:rPr lang="zh-CN" altLang="en-US" dirty="0"/>
              <a:t>：沒有</a:t>
            </a:r>
            <a:r>
              <a:rPr lang="en-US" altLang="zh-CN" dirty="0" err="1"/>
              <a:t>experimen</a:t>
            </a:r>
            <a:r>
              <a:rPr lang="en-US" altLang="zh-CN" dirty="0">
                <a:sym typeface="Wingdings" panose="05000000000000000000" pitchFamily="2" charset="2"/>
              </a:rPr>
              <a:t> pipeline</a:t>
            </a:r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6DB9D21-ABF5-4309-8DF0-2D304D9CAB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251520" y="0"/>
            <a:ext cx="868770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建立一個流程圖方式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(pipeline)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的設計草稿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類似舊版的流程圖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844D43F4-60F9-4E44-B22F-25B0170E45E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916832"/>
            <a:ext cx="9144000" cy="5104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9352717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-252536" y="1412776"/>
            <a:ext cx="9144000" cy="5429200"/>
          </a:xfrm>
        </p:spPr>
        <p:txBody>
          <a:bodyPr>
            <a:normAutofit/>
          </a:bodyPr>
          <a:lstStyle/>
          <a:p>
            <a:pPr lvl="1"/>
            <a:endParaRPr lang="en-US" altLang="zh-TW" sz="3200" b="1" dirty="0">
              <a:effectLst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CN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9036496" cy="1265238"/>
          </a:xfrm>
        </p:spPr>
        <p:txBody>
          <a:bodyPr>
            <a:no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pipeline/designer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draft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草稿</a:t>
            </a:r>
            <a:b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AML-11-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新版測試</a:t>
            </a:r>
            <a:endParaRPr lang="zh-TW" altLang="en-US" sz="32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302D0E57-5D6A-44E2-B6C5-34AEBC6D67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412776"/>
            <a:ext cx="9144000" cy="547522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5689405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968ED3C-EBBB-4001-BD7B-3E2A5B5BBE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B994EEB5-9917-45DA-A4BD-0575A42DF54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7504" y="152400"/>
            <a:ext cx="8928992" cy="79281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pipeline/designer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en-US" altLang="zh-CN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draft</a:t>
            </a:r>
            <a:r>
              <a:rPr lang="zh-CN" altLang="en-US" b="1" dirty="0"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草稿</a:t>
            </a:r>
            <a:b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標題：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AML-11-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新版測試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A45DBB0-AC00-4300-BB84-89E57CCF28F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1218" y="1036138"/>
            <a:ext cx="8561563" cy="58218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383835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B6A7529F-D87B-46A5-9003-DE5FBF0B460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4AD5FAD-B4DE-42A6-BDE2-35D22227F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0"/>
            <a:ext cx="8229600" cy="14176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/>
              <a:t>可以查閱：</a:t>
            </a:r>
            <a:br>
              <a:rPr lang="en-US" altLang="zh-CN" b="1" dirty="0"/>
            </a:br>
            <a:r>
              <a:rPr lang="en-US" altLang="zh-CN" b="1" dirty="0"/>
              <a:t>pipeline draft</a:t>
            </a:r>
            <a:r>
              <a:rPr lang="zh-CN" altLang="en-US" b="1" dirty="0"/>
              <a:t>草稿，</a:t>
            </a:r>
            <a:br>
              <a:rPr lang="en-US" altLang="zh-CN" b="1" dirty="0"/>
            </a:br>
            <a:r>
              <a:rPr lang="zh-CN" altLang="en-US" b="1" dirty="0"/>
              <a:t>或</a:t>
            </a:r>
            <a:r>
              <a:rPr lang="en-US" altLang="zh-CN" b="1" dirty="0"/>
              <a:t>pipeline job</a:t>
            </a:r>
            <a:r>
              <a:rPr lang="zh-CN" altLang="en-US" b="1" dirty="0"/>
              <a:t>執行工作</a:t>
            </a:r>
            <a:endParaRPr lang="zh-TW" altLang="en-US" b="1" dirty="0"/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9F649DC9-2F3C-448F-9626-199CA93CC48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62476" y="1611462"/>
            <a:ext cx="6619048" cy="5571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67417490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8136535" cy="3024336"/>
          </a:xfrm>
        </p:spPr>
        <p:txBody>
          <a:bodyPr>
            <a:normAutofit/>
          </a:bodyPr>
          <a:lstStyle/>
          <a:p>
            <a:r>
              <a:rPr lang="zh-CN" altLang="en-US" sz="8000" b="1" dirty="0"/>
              <a:t>讀入一個外部資料集</a:t>
            </a:r>
            <a:r>
              <a:rPr lang="en-US" altLang="zh-CN" sz="8000" b="1" dirty="0"/>
              <a:t>dataset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387307091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23528" y="1088740"/>
            <a:ext cx="8244916" cy="4680520"/>
          </a:xfrm>
        </p:spPr>
        <p:txBody>
          <a:bodyPr>
            <a:normAutofit/>
          </a:bodyPr>
          <a:lstStyle/>
          <a:p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使用新版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Azure ML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前，</a:t>
            </a:r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要先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『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登入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Azure</a:t>
            </a:r>
            <a:r>
              <a:rPr lang="zh-CN" altLang="en-US" sz="5400" b="1" dirty="0">
                <a:latin typeface="微軟正黑體" pitchFamily="34" charset="-120"/>
                <a:ea typeface="微軟正黑體" pitchFamily="34" charset="-120"/>
              </a:rPr>
              <a:t>，啟動試用帳號</a:t>
            </a:r>
            <a:r>
              <a:rPr lang="en-US" altLang="zh-CN" sz="5400" b="1" dirty="0">
                <a:latin typeface="微軟正黑體" pitchFamily="34" charset="-120"/>
                <a:ea typeface="微軟正黑體" pitchFamily="34" charset="-120"/>
              </a:rPr>
              <a:t>』</a:t>
            </a:r>
          </a:p>
          <a:p>
            <a:endParaRPr lang="en-US" altLang="zh-CN" sz="5400" b="1" dirty="0">
              <a:latin typeface="微軟正黑體" pitchFamily="34" charset="-120"/>
              <a:ea typeface="微軟正黑體" pitchFamily="34" charset="-120"/>
            </a:endParaRPr>
          </a:p>
          <a:p>
            <a:r>
              <a:rPr lang="zh-CN" altLang="en-US" sz="4000" b="1" dirty="0">
                <a:latin typeface="微軟正黑體" pitchFamily="34" charset="-120"/>
                <a:ea typeface="微軟正黑體" pitchFamily="34" charset="-120"/>
              </a:rPr>
              <a:t>換言之，商業版</a:t>
            </a:r>
            <a:r>
              <a:rPr lang="en-US" altLang="zh-CN" sz="4000" b="1" dirty="0">
                <a:latin typeface="微軟正黑體" pitchFamily="34" charset="-120"/>
                <a:ea typeface="微軟正黑體" pitchFamily="34" charset="-120"/>
              </a:rPr>
              <a:t>Azure</a:t>
            </a:r>
            <a:r>
              <a:rPr lang="zh-CN" altLang="en-US" sz="4000" b="1" dirty="0">
                <a:latin typeface="微軟正黑體" pitchFamily="34" charset="-120"/>
                <a:ea typeface="微軟正黑體" pitchFamily="34" charset="-120"/>
              </a:rPr>
              <a:t>是要收錢的</a:t>
            </a:r>
            <a:endParaRPr lang="zh-TW" altLang="en-US" sz="40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376609459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尋找：</a:t>
            </a:r>
            <a:r>
              <a:rPr lang="en-US" altLang="zh-CN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import 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 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拖曵</a:t>
            </a:r>
            <a:r>
              <a:rPr lang="en-US" altLang="zh-CN" sz="32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import data</a:t>
            </a:r>
            <a:endParaRPr lang="en-US" altLang="zh-CN" b="1" dirty="0">
              <a:solidFill>
                <a:srgbClr val="C00000"/>
              </a:solidFill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讀入一個資料集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dataset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b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成人收入資料集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30DACB2-F68A-46F7-9B12-184BFE4CF97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028" y="2492896"/>
            <a:ext cx="8295238" cy="3990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7313059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9541" y="714400"/>
            <a:ext cx="9144000" cy="5429200"/>
          </a:xfrm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Double 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click『</a:t>
            </a:r>
            <a:r>
              <a:rPr lang="en-US" altLang="zh-CN" b="1" dirty="0" err="1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import</a:t>
            </a:r>
            <a:r>
              <a:rPr lang="en-US" altLang="zh-CN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 data』</a:t>
            </a:r>
            <a:endParaRPr lang="en-US" altLang="zh-CN" b="1" dirty="0">
              <a:solidFill>
                <a:srgbClr val="C00000"/>
              </a:solidFill>
              <a:effectLst/>
            </a:endParaRPr>
          </a:p>
          <a:p>
            <a:pPr lvl="1"/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Create source</a:t>
            </a:r>
            <a:r>
              <a:rPr lang="zh-CN" altLang="en-US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： </a:t>
            </a:r>
            <a:r>
              <a:rPr lang="en-US" altLang="zh-CN" b="1" dirty="0">
                <a:latin typeface="微軟正黑體" pitchFamily="34" charset="-120"/>
                <a:ea typeface="微軟正黑體" pitchFamily="34" charset="-120"/>
                <a:sym typeface="Wingdings" panose="05000000000000000000" pitchFamily="2" charset="2"/>
              </a:rPr>
              <a:t>URL  via Http</a:t>
            </a:r>
            <a:endParaRPr lang="en-US" altLang="zh-TW" sz="1000" dirty="0">
              <a:effectLst/>
            </a:endParaRPr>
          </a:p>
          <a:p>
            <a:pPr lvl="1">
              <a:spcBef>
                <a:spcPts val="0"/>
              </a:spcBef>
            </a:pP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Data source </a:t>
            </a:r>
            <a:r>
              <a:rPr lang="en-US" altLang="zh-TW" b="1" dirty="0" err="1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url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：</a:t>
            </a:r>
            <a:r>
              <a:rPr lang="en-US" altLang="zh-TW" sz="1400" dirty="0">
                <a:effectLst/>
                <a:hlinkClick r:id="rId2"/>
              </a:rPr>
              <a:t>https://acupun.site/lecture/predict/example/resource/iris-chi.csv</a:t>
            </a:r>
            <a:endParaRPr lang="en-US" altLang="zh-TW" sz="1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CN" sz="1100" b="1" dirty="0">
              <a:effectLst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229600" cy="540296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sz="48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importData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外部資料集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A938DD2C-70A0-4E92-9279-3DD788077B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2348880"/>
            <a:ext cx="9001000" cy="52260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7060613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9144000" cy="5429200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按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『submit』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結果：發生錯誤</a:t>
            </a:r>
            <a:endParaRPr lang="en-US" altLang="zh-CN" b="1" dirty="0">
              <a:effectLst/>
            </a:endParaRP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 errors detected</a:t>
            </a:r>
          </a:p>
          <a:p>
            <a:pPr lvl="1"/>
            <a:r>
              <a:rPr lang="en-US" altLang="zh-TW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compute target in settings panel.</a:t>
            </a: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要在設定</a:t>
            </a:r>
            <a:r>
              <a:rPr lang="en-US" altLang="zh-CN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settings</a:t>
            </a:r>
            <a:r>
              <a:rPr lang="zh-CN" altLang="en-US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去選擇</a:t>
            </a:r>
            <a:r>
              <a:rPr lang="en-US" altLang="zh-CN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計算目標</a:t>
            </a:r>
            <a:r>
              <a:rPr lang="en-US" altLang="zh-CN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』</a:t>
            </a:r>
            <a:endParaRPr lang="en-US" altLang="zh-TW" sz="28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Submit(Run)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，瀏覽結果資料集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0667697C-B6F4-4671-8292-6CA3D2FC91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779" y="3989784"/>
            <a:ext cx="9144000" cy="25360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4736435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560" y="1736812"/>
            <a:ext cx="8136535" cy="3384376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7100" b="1" dirty="0"/>
              <a:t>執行專案</a:t>
            </a:r>
            <a:endParaRPr lang="en-US" altLang="zh-CN" sz="7100" b="1" dirty="0"/>
          </a:p>
          <a:p>
            <a:r>
              <a:rPr lang="en-US" altLang="zh-CN" sz="7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Submit(Run)</a:t>
            </a:r>
          </a:p>
          <a:p>
            <a:r>
              <a:rPr lang="zh-CN" altLang="en-US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出現錯誤</a:t>
            </a:r>
            <a:endParaRPr lang="zh-TW" altLang="en-US" sz="5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6118625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980728"/>
            <a:ext cx="9144000" cy="5692015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點選右上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『settings』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（或是快按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2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次</a:t>
            </a:r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</a:t>
            </a:r>
            <a:r>
              <a:rPr lang="en-US" altLang="zh-TW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Select compute target in settings panel</a:t>
            </a:r>
            <a:endParaRPr lang="en-US" altLang="zh-CN" b="1" dirty="0">
              <a:effectLst/>
            </a:endParaRPr>
          </a:p>
          <a:p>
            <a:pPr lvl="1"/>
            <a:r>
              <a:rPr lang="zh-CN" altLang="en-US" sz="2800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選擇</a:t>
            </a:r>
            <a:r>
              <a:rPr lang="en-US" altLang="zh-TW" b="1" dirty="0">
                <a:effectLst/>
              </a:rPr>
              <a:t>Select compute type </a:t>
            </a:r>
            <a:r>
              <a:rPr lang="zh-CN" altLang="en-US" b="1" dirty="0">
                <a:effectLst/>
              </a:rPr>
              <a:t>：</a:t>
            </a:r>
            <a:r>
              <a:rPr lang="en-US" altLang="zh-CN" b="1" dirty="0">
                <a:solidFill>
                  <a:srgbClr val="C00000"/>
                </a:solidFill>
                <a:effectLst/>
              </a:rPr>
              <a:t>compute instance</a:t>
            </a:r>
            <a:endParaRPr lang="en-US" altLang="zh-TW" sz="2800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b="1" dirty="0">
              <a:effectLst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3339" y="0"/>
            <a:ext cx="8823811" cy="980728"/>
          </a:xfrm>
        </p:spPr>
        <p:txBody>
          <a:bodyPr>
            <a:noAutofit/>
          </a:bodyPr>
          <a:lstStyle/>
          <a:p>
            <a:pPr algn="ctr"/>
            <a:r>
              <a:rPr lang="en-US" altLang="zh-CN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Submit(Run)</a:t>
            </a:r>
            <a:r>
              <a:rPr lang="zh-CN" altLang="en-US" sz="32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，瀏覽結果資料集，出現錯誤</a:t>
            </a:r>
            <a:endParaRPr lang="zh-TW" altLang="en-US" sz="32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78717AD-E3C8-4E63-9D8F-43F07AB34DA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39" y="2881978"/>
            <a:ext cx="9144000" cy="379076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54500533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8136535" cy="3960440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8000" b="1" dirty="0"/>
              <a:t>需要先設定</a:t>
            </a:r>
            <a:endParaRPr lang="en-US" altLang="zh-CN" sz="8000" b="1" dirty="0"/>
          </a:p>
          <a:p>
            <a:r>
              <a:rPr lang="zh-CN" altLang="en-US" sz="8000" b="1" dirty="0"/>
              <a:t>執行程式的虛擬主機</a:t>
            </a:r>
            <a:endParaRPr lang="en-US" altLang="zh-CN" sz="8000" b="1" dirty="0"/>
          </a:p>
          <a:p>
            <a:r>
              <a:rPr lang="en-US" altLang="zh-CN" sz="7100" b="1" dirty="0">
                <a:solidFill>
                  <a:srgbClr val="C00000"/>
                </a:solidFill>
              </a:rPr>
              <a:t>VM</a:t>
            </a:r>
            <a:r>
              <a:rPr lang="zh-CN" altLang="en-US" sz="7100" b="1" dirty="0">
                <a:solidFill>
                  <a:srgbClr val="C00000"/>
                </a:solidFill>
              </a:rPr>
              <a:t>的大小，位置，</a:t>
            </a:r>
            <a:r>
              <a:rPr lang="en-US" altLang="zh-CN" sz="7100" b="1" dirty="0">
                <a:solidFill>
                  <a:srgbClr val="C00000"/>
                </a:solidFill>
              </a:rPr>
              <a:t>GPU/CPU</a:t>
            </a:r>
            <a:endParaRPr lang="zh-TW" altLang="en-US" sz="71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888672086"/>
      </p:ext>
    </p:extLst>
  </p:cSld>
  <p:clrMapOvr>
    <a:masterClrMapping/>
  </p:clrMapOvr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D8EE978B-4085-43BD-A025-1E6C000CC82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7200" y="620039"/>
            <a:ext cx="8229600" cy="6226590"/>
          </a:xfrm>
          <a:prstGeom prst="rect">
            <a:avLst/>
          </a:prstGeom>
        </p:spPr>
      </p:pic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0"/>
            <a:ext cx="9144000" cy="72494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設定計算的硬體虛擬主機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857129034"/>
      </p:ext>
    </p:extLst>
  </p:cSld>
  <p:clrMapOvr>
    <a:masterClrMapping/>
  </p:clrMapOvr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187959"/>
          </a:xfrm>
        </p:spPr>
        <p:txBody>
          <a:bodyPr>
            <a:normAutofit fontScale="92500" lnSpcReduction="10000"/>
          </a:bodyPr>
          <a:lstStyle/>
          <a:p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Compute name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：你的運算資料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最好是和專案有關、能辨識出來的名稱。</a:t>
            </a:r>
          </a:p>
          <a:p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Location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：你的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VM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要開在哪裡的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Azure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機房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一般你的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workspace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開在哪裡，就選哪裡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Asia East</a:t>
            </a:r>
            <a:endParaRPr lang="zh-TW" altLang="en-US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 machine type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CPU 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或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GPU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的設備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機器學習，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en-US" altLang="zh-CN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CPU</a:t>
            </a:r>
            <a:r>
              <a:rPr lang="zh-CN" altLang="en-US" b="1" dirty="0">
                <a:solidFill>
                  <a:srgbClr val="C00000"/>
                </a:solidFill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即可</a:t>
            </a:r>
            <a:endParaRPr lang="en-US" altLang="zh-CN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深度學習</a:t>
            </a:r>
            <a:r>
              <a:rPr lang="en-US" altLang="zh-CN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(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deep learning)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用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GPU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的設備</a:t>
            </a:r>
          </a:p>
          <a:p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Virtual machine size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 </a:t>
            </a:r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VM 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的大小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（設定多少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核心或多少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RAM)</a:t>
            </a:r>
          </a:p>
          <a:p>
            <a:r>
              <a:rPr lang="en-US" altLang="zh-TW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Select from all options </a:t>
            </a:r>
            <a:r>
              <a:rPr lang="zh-CN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endParaRPr lang="en-US" altLang="zh-CN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一般來說效能愈好的 </a:t>
            </a:r>
            <a:r>
              <a:rPr lang="en-US" altLang="zh-TW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r>
              <a:rPr lang="zh-TW" altLang="en-US" b="1" dirty="0">
                <a:effectLst/>
                <a:latin typeface="微軟正黑體" panose="020B0604030504040204" pitchFamily="34" charset="-120"/>
                <a:ea typeface="微軟正黑體" panose="020B0604030504040204" pitchFamily="34" charset="-120"/>
              </a:rPr>
              <a:t>，價格就愈高。</a:t>
            </a:r>
            <a:endParaRPr lang="en-US" altLang="zh-CN" b="1" dirty="0">
              <a:solidFill>
                <a:srgbClr val="C00000"/>
              </a:solidFill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pPr lvl="1"/>
            <a:endParaRPr lang="en-US" altLang="zh-TW" b="1" dirty="0">
              <a:effectLst/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256"/>
            <a:ext cx="9144000" cy="1299527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設定計算的硬體虛擬主機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主要設定主機有</a:t>
            </a:r>
            <a:r>
              <a:rPr lang="en-US" altLang="zh-CN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GPU/CPU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放置位置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主機名稱</a:t>
            </a:r>
            <a:endParaRPr lang="zh-TW" altLang="en-US" sz="3600" b="1" dirty="0">
              <a:solidFill>
                <a:srgbClr val="C0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52719955"/>
      </p:ext>
    </p:extLst>
  </p:cSld>
  <p:clrMapOvr>
    <a:masterClrMapping/>
  </p:clrMapOvr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187959"/>
          </a:xfrm>
        </p:spPr>
        <p:txBody>
          <a:bodyPr>
            <a:normAutofit/>
          </a:bodyPr>
          <a:lstStyle/>
          <a:p>
            <a:pPr lvl="1"/>
            <a:r>
              <a:rPr lang="zh-CN" altLang="en-US" sz="28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訊息：</a:t>
            </a:r>
            <a:r>
              <a:rPr lang="en-US" altLang="zh-CN" sz="2800" b="1" dirty="0" err="1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myVM</a:t>
            </a:r>
            <a:r>
              <a:rPr lang="en-US" altLang="zh-CN" sz="28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creating</a:t>
            </a:r>
            <a:endParaRPr lang="en-US" altLang="zh-TW" sz="2800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257"/>
            <a:ext cx="9144000" cy="724942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設定計算的硬體虛擬主機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的參數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主要設定主機有</a:t>
            </a:r>
            <a:r>
              <a:rPr lang="en-US" altLang="zh-CN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GPU/CPU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放置位置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</a:t>
            </a:r>
            <a:r>
              <a:rPr lang="zh-CN" altLang="en-US" sz="3600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主機名稱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7E48BC-7BD6-4E19-9CF7-4C877171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00669"/>
            <a:ext cx="6048672" cy="465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26744122"/>
      </p:ext>
    </p:extLst>
  </p:cSld>
  <p:clrMapOvr>
    <a:masterClrMapping/>
  </p:clrMapOvr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83568" y="1196752"/>
            <a:ext cx="8136535" cy="3024336"/>
          </a:xfrm>
        </p:spPr>
        <p:txBody>
          <a:bodyPr>
            <a:normAutofit/>
          </a:bodyPr>
          <a:lstStyle/>
          <a:p>
            <a:r>
              <a:rPr lang="zh-CN" altLang="en-US" sz="8000" b="1" dirty="0"/>
              <a:t>再度執行專案</a:t>
            </a:r>
            <a:endParaRPr lang="en-US" altLang="zh-CN" sz="8000" b="1" dirty="0"/>
          </a:p>
          <a:p>
            <a:r>
              <a:rPr lang="en-US" altLang="zh-CN" sz="80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Submit(Run)</a:t>
            </a:r>
            <a:endParaRPr lang="zh-TW" altLang="en-US" sz="8000" b="1" dirty="0"/>
          </a:p>
        </p:txBody>
      </p:sp>
    </p:spTree>
    <p:extLst>
      <p:ext uri="{BB962C8B-B14F-4D97-AF65-F5344CB8AC3E}">
        <p14:creationId xmlns:p14="http://schemas.microsoft.com/office/powerpoint/2010/main" val="29653160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88C4AD8-77BC-40DA-AFBE-F2E74FF44E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pPr algn="ctr"/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申請</a:t>
            </a:r>
            <a:r>
              <a:rPr lang="en-US" altLang="zh-TW" sz="4400" b="1" dirty="0">
                <a:latin typeface="微軟正黑體" pitchFamily="34" charset="-120"/>
                <a:ea typeface="微軟正黑體" pitchFamily="34" charset="-120"/>
              </a:rPr>
              <a:t>Azure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雲端服務</a:t>
            </a:r>
            <a:b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</a:b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可以試用</a:t>
            </a:r>
            <a:r>
              <a:rPr lang="en-US" altLang="zh-CN" sz="4400" b="1" dirty="0">
                <a:latin typeface="微軟正黑體" pitchFamily="34" charset="-120"/>
                <a:ea typeface="微軟正黑體" pitchFamily="34" charset="-120"/>
              </a:rPr>
              <a:t>1</a:t>
            </a:r>
            <a:r>
              <a:rPr lang="zh-CN" altLang="en-US" sz="4400" b="1" dirty="0">
                <a:latin typeface="微軟正黑體" pitchFamily="34" charset="-120"/>
                <a:ea typeface="微軟正黑體" pitchFamily="34" charset="-120"/>
              </a:rPr>
              <a:t>年</a:t>
            </a:r>
            <a:endParaRPr lang="zh-TW" altLang="en-US" sz="4400" b="1" dirty="0">
              <a:latin typeface="微軟正黑體" pitchFamily="34" charset="-120"/>
              <a:ea typeface="微軟正黑體" pitchFamily="34" charset="-120"/>
            </a:endParaRPr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40F159FC-2809-4694-B908-DDF057AC4F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00808"/>
            <a:ext cx="7859216" cy="50446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3615571"/>
      </p:ext>
    </p:extLst>
  </p:cSld>
  <p:clrMapOvr>
    <a:masterClrMapping/>
  </p:clrMapOvr>
</p:sld>
</file>

<file path=ppt/slides/slide6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187959"/>
          </a:xfrm>
        </p:spPr>
        <p:txBody>
          <a:bodyPr>
            <a:normAutofit/>
          </a:bodyPr>
          <a:lstStyle/>
          <a:p>
            <a:pPr lvl="1"/>
            <a:r>
              <a:rPr lang="zh-CN" altLang="en-US" sz="28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訊息：</a:t>
            </a:r>
            <a:r>
              <a:rPr lang="en-US" altLang="zh-CN" sz="2800" b="1" dirty="0" err="1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myVM</a:t>
            </a:r>
            <a:r>
              <a:rPr lang="en-US" altLang="zh-CN" sz="28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 creating</a:t>
            </a:r>
            <a:endParaRPr lang="en-US" altLang="zh-TW" sz="2800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85257"/>
            <a:ext cx="9144000" cy="1114270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虛擬主機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VM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顯示</a:t>
            </a:r>
            <a:r>
              <a:rPr lang="en-US" altLang="zh-CN" b="1" dirty="0">
                <a:solidFill>
                  <a:srgbClr val="C0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creating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就表示已經建立虛擬主機了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5C7E48BC-7BD6-4E19-9CF7-4C87717194E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03648" y="2200669"/>
            <a:ext cx="6048672" cy="465733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814619"/>
      </p:ext>
    </p:extLst>
  </p:cSld>
  <p:clrMapOvr>
    <a:masterClrMapping/>
  </p:clrMapOvr>
</p:sld>
</file>

<file path=ppt/slides/slide6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560" y="1736812"/>
            <a:ext cx="8136535" cy="3384376"/>
          </a:xfrm>
        </p:spPr>
        <p:txBody>
          <a:bodyPr>
            <a:normAutofit fontScale="85000" lnSpcReduction="20000"/>
          </a:bodyPr>
          <a:lstStyle/>
          <a:p>
            <a:r>
              <a:rPr lang="zh-CN" altLang="en-US" sz="7100" b="1" dirty="0"/>
              <a:t>執行專案</a:t>
            </a:r>
            <a:endParaRPr lang="en-US" altLang="zh-CN" sz="7100" b="1" dirty="0"/>
          </a:p>
          <a:p>
            <a:r>
              <a:rPr lang="en-US" altLang="zh-CN" sz="7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Submit(Run)</a:t>
            </a:r>
          </a:p>
          <a:p>
            <a:r>
              <a:rPr lang="zh-CN" altLang="en-US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出現錯誤</a:t>
            </a:r>
            <a:endParaRPr lang="en-US" altLang="zh-CN" sz="5800" b="1" dirty="0">
              <a:solidFill>
                <a:srgbClr val="C00000"/>
              </a:solidFill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  <a:p>
            <a:r>
              <a:rPr lang="zh-CN" altLang="en-US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需要</a:t>
            </a:r>
            <a:r>
              <a:rPr lang="en-US" altLang="zh-CN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  <a:r>
              <a:rPr lang="zh-CN" altLang="en-US" sz="5800" b="1" dirty="0">
                <a:solidFill>
                  <a:srgbClr val="C00000"/>
                </a:solidFill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endParaRPr lang="zh-TW" altLang="en-US" sz="58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61658096"/>
      </p:ext>
    </p:extLst>
  </p:cSld>
  <p:clrMapOvr>
    <a:masterClrMapping/>
  </p:clrMapOvr>
</p:sld>
</file>

<file path=ppt/slides/slide6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282A57A-96E1-4C54-9B24-44B8ED7478D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484784"/>
            <a:ext cx="9144000" cy="5187959"/>
          </a:xfrm>
        </p:spPr>
        <p:txBody>
          <a:bodyPr>
            <a:normAutofit/>
          </a:bodyPr>
          <a:lstStyle/>
          <a:p>
            <a:r>
              <a:rPr lang="zh-CN" altLang="en-US" sz="3200" b="1" dirty="0">
                <a:effectLst/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錯誤的命名：不可以用中文名稱</a:t>
            </a:r>
            <a:endParaRPr lang="en-US" altLang="zh-TW" sz="3200" b="1" dirty="0">
              <a:effectLst/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252536" y="103228"/>
            <a:ext cx="9144000" cy="1114270"/>
          </a:xfrm>
        </p:spPr>
        <p:txBody>
          <a:bodyPr>
            <a:normAutofit fontScale="90000"/>
          </a:bodyPr>
          <a:lstStyle/>
          <a:p>
            <a:pPr algn="ctr"/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目前還沒有建立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所以需要建立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DE1AD5F2-C155-4971-B8BD-2CD1055D10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5535" y="2204864"/>
            <a:ext cx="8386013" cy="223224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16956129"/>
      </p:ext>
    </p:extLst>
  </p:cSld>
  <p:clrMapOvr>
    <a:masterClrMapping/>
  </p:clrMapOvr>
</p:sld>
</file>

<file path=ppt/slides/slide6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C24FDDA3-D778-46B3-9DB8-DFD8B1812BC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0" y="1600200"/>
            <a:ext cx="8686800" cy="4525963"/>
          </a:xfrm>
        </p:spPr>
        <p:txBody>
          <a:bodyPr/>
          <a:lstStyle/>
          <a:p>
            <a:r>
              <a:rPr lang="en-US" altLang="zh-CN" dirty="0">
                <a:highlight>
                  <a:srgbClr val="FFFF00"/>
                </a:highlight>
              </a:rPr>
              <a:t>New experiment name: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AML-11-testNewVersion</a:t>
            </a:r>
          </a:p>
          <a:p>
            <a:r>
              <a:rPr lang="en-US" altLang="zh-TW" dirty="0">
                <a:highlight>
                  <a:srgbClr val="FFFF00"/>
                </a:highlight>
              </a:rPr>
              <a:t>Jobs name:</a:t>
            </a:r>
          </a:p>
          <a:p>
            <a:pPr lvl="1"/>
            <a:r>
              <a:rPr lang="en-US" altLang="zh-TW" dirty="0">
                <a:solidFill>
                  <a:srgbClr val="C00000"/>
                </a:solidFill>
              </a:rPr>
              <a:t>Job-</a:t>
            </a:r>
            <a:r>
              <a:rPr lang="en-US" altLang="zh-CN" dirty="0">
                <a:solidFill>
                  <a:srgbClr val="C00000"/>
                </a:solidFill>
              </a:rPr>
              <a:t>01-</a:t>
            </a:r>
            <a:r>
              <a:rPr lang="zh-CN" altLang="en-US" dirty="0">
                <a:solidFill>
                  <a:srgbClr val="C00000"/>
                </a:solidFill>
              </a:rPr>
              <a:t>看資料集</a:t>
            </a:r>
            <a:endParaRPr lang="zh-TW" altLang="en-US" dirty="0">
              <a:solidFill>
                <a:srgbClr val="C00000"/>
              </a:solidFill>
            </a:endParaRPr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5E1D9AA5-6B51-4198-BC74-97AC64E8925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建立新的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experiment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名稱</a:t>
            </a:r>
            <a:endParaRPr lang="zh-TW" altLang="en-US" sz="4800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08C648D-CA9A-4962-B9B2-CA3BEAF25E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3008" y="1600200"/>
            <a:ext cx="4323809" cy="494285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48197972"/>
      </p:ext>
    </p:extLst>
  </p:cSld>
  <p:clrMapOvr>
    <a:masterClrMapping/>
  </p:clrMapOvr>
</p:sld>
</file>

<file path=ppt/slides/slide6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49416D43-9A66-4450-A408-20F9BAEFA7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Submit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結果</a:t>
            </a:r>
            <a:endParaRPr lang="zh-TW" altLang="en-US" sz="5400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C4542616-EFB3-4006-83A2-A51E8860BA2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209305"/>
            <a:ext cx="9144000" cy="3558012"/>
          </a:xfrm>
          <a:prstGeom prst="rect">
            <a:avLst/>
          </a:prstGeom>
        </p:spPr>
      </p:pic>
      <p:sp>
        <p:nvSpPr>
          <p:cNvPr id="7" name="內容版面配置區 6">
            <a:extLst>
              <a:ext uri="{FF2B5EF4-FFF2-40B4-BE49-F238E27FC236}">
                <a16:creationId xmlns:a16="http://schemas.microsoft.com/office/drawing/2014/main" id="{AEC916C6-C884-405F-AE7B-4A713A43742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781990249"/>
      </p:ext>
    </p:extLst>
  </p:cSld>
  <p:clrMapOvr>
    <a:masterClrMapping/>
  </p:clrMapOvr>
</p:sld>
</file>

<file path=ppt/slides/slide6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02D8F01-D961-48FE-8AE3-B2C77EEA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7400F7A-606F-4753-9281-9D13CD8EDF5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8579296" cy="1265238"/>
          </a:xfrm>
        </p:spPr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若要看原始資料集，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不可以在</a:t>
            </a:r>
            <a:r>
              <a:rPr lang="en-US" altLang="zh-CN" sz="3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pipeline/designer(</a:t>
            </a:r>
            <a:r>
              <a:rPr lang="en-US" altLang="zh-TW" sz="3100" dirty="0">
                <a:solidFill>
                  <a:srgbClr val="C00000"/>
                </a:solidFill>
              </a:rPr>
              <a:t>AML-11-</a:t>
            </a:r>
            <a:r>
              <a:rPr lang="zh-CN" altLang="en-US" sz="3100" dirty="0">
                <a:solidFill>
                  <a:srgbClr val="C00000"/>
                </a:solidFill>
              </a:rPr>
              <a:t>新版測試</a:t>
            </a:r>
            <a:r>
              <a:rPr lang="en-US" altLang="zh-CN" sz="3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)</a:t>
            </a:r>
            <a:br>
              <a:rPr lang="en-US" altLang="zh-CN" sz="31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必須在</a:t>
            </a:r>
            <a:r>
              <a:rPr lang="en-US" altLang="zh-CN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jobs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（</a:t>
            </a:r>
            <a:r>
              <a:rPr lang="en-US" altLang="zh-TW" sz="3600" dirty="0">
                <a:solidFill>
                  <a:srgbClr val="C00000"/>
                </a:solidFill>
              </a:rPr>
              <a:t>Job-</a:t>
            </a:r>
            <a:r>
              <a:rPr lang="en-US" altLang="zh-CN" sz="3600" dirty="0">
                <a:solidFill>
                  <a:srgbClr val="C00000"/>
                </a:solidFill>
              </a:rPr>
              <a:t>01-</a:t>
            </a:r>
            <a:r>
              <a:rPr lang="zh-CN" altLang="en-US" sz="3600" dirty="0">
                <a:solidFill>
                  <a:srgbClr val="C00000"/>
                </a:solidFill>
              </a:rPr>
              <a:t>看資料集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）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CFAC8B3B-7FBA-42D2-B718-0F3459AEACD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551675"/>
            <a:ext cx="4139952" cy="2748794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3AD0959F-CA01-479C-BD2D-85310E29EF6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436654" y="3684167"/>
            <a:ext cx="7231316" cy="31472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7652480"/>
      </p:ext>
    </p:extLst>
  </p:cSld>
  <p:clrMapOvr>
    <a:masterClrMapping/>
  </p:clrMapOvr>
</p:sld>
</file>

<file path=ppt/slides/slide6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A02D8F01-D961-48FE-8AE3-B2C77EEAA46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F7400F7A-606F-4753-9281-9D13CD8EDF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看原始資料集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O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滑鼠右鍵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preview data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333261C4-F979-4A27-926D-76E9854B308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834406" y="1570217"/>
            <a:ext cx="4588367" cy="5665938"/>
          </a:xfrm>
          <a:prstGeom prst="rect">
            <a:avLst/>
          </a:prstGeom>
        </p:spPr>
      </p:pic>
      <p:pic>
        <p:nvPicPr>
          <p:cNvPr id="5" name="圖片 4">
            <a:extLst>
              <a:ext uri="{FF2B5EF4-FFF2-40B4-BE49-F238E27FC236}">
                <a16:creationId xmlns:a16="http://schemas.microsoft.com/office/drawing/2014/main" id="{B4AA8A88-BA16-42B2-9C5F-04C01E21DC3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3528" y="1570217"/>
            <a:ext cx="3342857" cy="25238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34842118"/>
      </p:ext>
    </p:extLst>
  </p:cSld>
  <p:clrMapOvr>
    <a:masterClrMapping/>
  </p:clrMapOvr>
</p:sld>
</file>

<file path=ppt/slides/slide6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611928" y="1570112"/>
            <a:ext cx="8136535" cy="3947120"/>
          </a:xfrm>
        </p:spPr>
        <p:txBody>
          <a:bodyPr>
            <a:normAutofit fontScale="92500" lnSpcReduction="20000"/>
          </a:bodyPr>
          <a:lstStyle/>
          <a:p>
            <a:r>
              <a:rPr lang="en-US" altLang="zh-CN" sz="6600" b="1" dirty="0"/>
              <a:t>Split</a:t>
            </a:r>
            <a:r>
              <a:rPr lang="zh-CN" altLang="en-US" sz="6600" b="1" dirty="0"/>
              <a:t>把資料分割成</a:t>
            </a:r>
            <a:endParaRPr lang="en-US" altLang="zh-CN" sz="6600" b="1" dirty="0"/>
          </a:p>
          <a:p>
            <a:r>
              <a:rPr lang="en-US" altLang="zh-CN" sz="6600" b="1" dirty="0"/>
              <a:t>T</a:t>
            </a:r>
            <a:r>
              <a:rPr lang="en-US" altLang="zh-TW" sz="6600" b="1" dirty="0"/>
              <a:t>rain</a:t>
            </a:r>
            <a:r>
              <a:rPr lang="zh-CN" altLang="en-US" sz="6600" b="1" dirty="0"/>
              <a:t>，</a:t>
            </a:r>
            <a:r>
              <a:rPr lang="en-US" altLang="zh-TW" sz="6600" b="1" dirty="0"/>
              <a:t>test</a:t>
            </a:r>
          </a:p>
          <a:p>
            <a:r>
              <a:rPr lang="en-US" altLang="zh-TW" sz="6600" b="1" dirty="0"/>
              <a:t>(0.7)</a:t>
            </a:r>
            <a:r>
              <a:rPr lang="zh-CN" altLang="en-US" sz="6600" b="1" dirty="0"/>
              <a:t>，</a:t>
            </a:r>
            <a:r>
              <a:rPr lang="en-US" altLang="zh-CN" sz="6600" b="1" dirty="0"/>
              <a:t>(0.3)</a:t>
            </a:r>
          </a:p>
          <a:p>
            <a:r>
              <a:rPr lang="en-US" altLang="zh-CN" sz="6600" dirty="0"/>
              <a:t>split Data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4043516355"/>
      </p:ext>
    </p:extLst>
  </p:cSld>
  <p:clrMapOvr>
    <a:masterClrMapping/>
  </p:clrMapOvr>
</p:sld>
</file>

<file path=ppt/slides/slide6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r>
              <a:rPr lang="en-US" altLang="zh-CN" sz="4800" b="1" dirty="0"/>
              <a:t>Split</a:t>
            </a:r>
            <a:r>
              <a:rPr lang="zh-CN" altLang="en-US" sz="4800" b="1" dirty="0"/>
              <a:t>把資料分割成</a:t>
            </a:r>
            <a:br>
              <a:rPr lang="en-US" altLang="zh-CN" sz="4800" b="1" dirty="0"/>
            </a:br>
            <a:r>
              <a:rPr lang="en-US" altLang="zh-CN" sz="4800" b="1" dirty="0"/>
              <a:t>T</a:t>
            </a:r>
            <a:r>
              <a:rPr lang="en-US" altLang="zh-TW" sz="4800" b="1" dirty="0"/>
              <a:t>rain</a:t>
            </a:r>
            <a:r>
              <a:rPr lang="zh-CN" altLang="en-US" sz="4800" b="1" dirty="0"/>
              <a:t>，</a:t>
            </a:r>
            <a:r>
              <a:rPr lang="en-US" altLang="zh-TW" sz="4800" b="1" dirty="0"/>
              <a:t>test (0.7)</a:t>
            </a:r>
            <a:r>
              <a:rPr lang="zh-CN" altLang="en-US" sz="4800" b="1" dirty="0"/>
              <a:t>，</a:t>
            </a:r>
            <a:r>
              <a:rPr lang="en-US" altLang="zh-CN" sz="4800" b="1" dirty="0"/>
              <a:t>(0.3)</a:t>
            </a:r>
            <a:endParaRPr lang="en-US" altLang="zh-TW" sz="4800" b="1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33718A3-45B9-4ABA-A458-6129C03F327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查詢：</a:t>
            </a:r>
            <a:r>
              <a:rPr lang="en-US" altLang="zh-CN" dirty="0"/>
              <a:t>split</a:t>
            </a:r>
            <a:r>
              <a:rPr lang="en-US" altLang="zh-CN" dirty="0">
                <a:sym typeface="Wingdings" panose="05000000000000000000" pitchFamily="2" charset="2"/>
              </a:rPr>
              <a:t>  </a:t>
            </a:r>
            <a:r>
              <a:rPr lang="en-US" altLang="zh-CN" dirty="0"/>
              <a:t>split Data</a:t>
            </a:r>
            <a:r>
              <a:rPr lang="en-US" altLang="zh-CN" dirty="0">
                <a:sym typeface="Wingdings" panose="05000000000000000000" pitchFamily="2" charset="2"/>
              </a:rPr>
              <a:t>0.7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8F209CF6-9F4E-4DA6-A604-2888C5DBCC0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63266" y="2067505"/>
            <a:ext cx="8457143" cy="46380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611218"/>
      </p:ext>
    </p:extLst>
  </p:cSld>
  <p:clrMapOvr>
    <a:masterClrMapping/>
  </p:clrMapOvr>
</p:sld>
</file>

<file path=ppt/slides/slide6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使用數學</a:t>
            </a:r>
            <a:r>
              <a:rPr lang="en-US" altLang="zh-CN" sz="6600" b="1" dirty="0"/>
              <a:t>model</a:t>
            </a:r>
          </a:p>
          <a:p>
            <a:r>
              <a:rPr lang="zh-CN" altLang="en-US" sz="5800" b="1" dirty="0"/>
              <a:t>多元分類：決策森林模型</a:t>
            </a:r>
            <a:endParaRPr lang="en-US" altLang="zh-CN" sz="5800" b="1" dirty="0"/>
          </a:p>
          <a:p>
            <a:r>
              <a:rPr lang="en-US" altLang="zh-CN" sz="4300" b="1" dirty="0"/>
              <a:t>multiple class Decision Tree</a:t>
            </a:r>
            <a:endParaRPr lang="en-US" altLang="zh-TW" sz="4300" b="1" dirty="0"/>
          </a:p>
        </p:txBody>
      </p:sp>
    </p:spTree>
    <p:extLst>
      <p:ext uri="{BB962C8B-B14F-4D97-AF65-F5344CB8AC3E}">
        <p14:creationId xmlns:p14="http://schemas.microsoft.com/office/powerpoint/2010/main" val="17873962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F83336F-BCC4-44EA-91FF-BC1D349B4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05400"/>
          </a:xfrm>
        </p:spPr>
        <p:txBody>
          <a:bodyPr>
            <a:normAutofit fontScale="92500" lnSpcReduction="10000"/>
          </a:bodyPr>
          <a:lstStyle/>
          <a:p>
            <a:r>
              <a:rPr lang="en-US" altLang="zh-CN" sz="4800" b="1" dirty="0"/>
              <a:t>1.</a:t>
            </a:r>
            <a:r>
              <a:rPr lang="en-US" altLang="zh-CN" sz="4800" b="1" dirty="0">
                <a:solidFill>
                  <a:srgbClr val="7030A0"/>
                </a:solidFill>
              </a:rPr>
              <a:t>Azure</a:t>
            </a:r>
            <a:r>
              <a:rPr lang="zh-CN" altLang="en-US" sz="4800" b="1" dirty="0">
                <a:solidFill>
                  <a:srgbClr val="7030A0"/>
                </a:solidFill>
              </a:rPr>
              <a:t>：微軟雲端服務</a:t>
            </a:r>
            <a:endParaRPr lang="en-US" altLang="zh-CN" sz="4800" b="1" dirty="0">
              <a:solidFill>
                <a:srgbClr val="7030A0"/>
              </a:solidFill>
            </a:endParaRPr>
          </a:p>
          <a:p>
            <a:pPr lvl="1"/>
            <a:r>
              <a:rPr lang="zh-CN" altLang="en-US" sz="4400" b="1" dirty="0"/>
              <a:t>提供</a:t>
            </a:r>
            <a:r>
              <a:rPr lang="en-US" altLang="zh-CN" sz="4400" b="1" dirty="0"/>
              <a:t>20</a:t>
            </a:r>
            <a:r>
              <a:rPr lang="zh-CN" altLang="en-US" sz="4400" b="1" dirty="0"/>
              <a:t>多種雲端服務</a:t>
            </a:r>
            <a:endParaRPr lang="en-US" altLang="zh-CN" sz="4400" b="1" dirty="0"/>
          </a:p>
          <a:p>
            <a:pPr lvl="1"/>
            <a:r>
              <a:rPr lang="zh-CN" altLang="en-US" sz="4400" b="1" dirty="0"/>
              <a:t>包括：架站，提供</a:t>
            </a:r>
            <a:r>
              <a:rPr lang="en-US" altLang="zh-CN" sz="4400" b="1" dirty="0"/>
              <a:t>SQL</a:t>
            </a:r>
            <a:r>
              <a:rPr lang="zh-CN" altLang="en-US" sz="4400" b="1" dirty="0"/>
              <a:t>資料庫，</a:t>
            </a:r>
            <a:r>
              <a:rPr lang="en-US" altLang="zh-CN" sz="4400" b="1" dirty="0"/>
              <a:t>VM</a:t>
            </a:r>
            <a:r>
              <a:rPr lang="zh-CN" altLang="en-US" sz="4400" b="1" dirty="0"/>
              <a:t>虛擬主機</a:t>
            </a:r>
            <a:r>
              <a:rPr lang="en-US" altLang="zh-CN" sz="4400" b="1" dirty="0"/>
              <a:t>…..</a:t>
            </a:r>
          </a:p>
          <a:p>
            <a:pPr lvl="1"/>
            <a:r>
              <a:rPr lang="zh-CN" altLang="en-US" sz="4400" b="1" dirty="0">
                <a:solidFill>
                  <a:srgbClr val="C00000"/>
                </a:solidFill>
              </a:rPr>
              <a:t>免費試用</a:t>
            </a:r>
            <a:r>
              <a:rPr lang="en-US" altLang="zh-CN" sz="4400" b="1" dirty="0">
                <a:solidFill>
                  <a:srgbClr val="C00000"/>
                </a:solidFill>
              </a:rPr>
              <a:t>1</a:t>
            </a:r>
            <a:r>
              <a:rPr lang="zh-CN" altLang="en-US" sz="4400" b="1" dirty="0">
                <a:solidFill>
                  <a:srgbClr val="C00000"/>
                </a:solidFill>
              </a:rPr>
              <a:t>年</a:t>
            </a:r>
            <a:endParaRPr lang="en-US" altLang="zh-CN" sz="4400" b="1" dirty="0">
              <a:solidFill>
                <a:srgbClr val="C00000"/>
              </a:solidFill>
            </a:endParaRPr>
          </a:p>
          <a:p>
            <a:r>
              <a:rPr lang="en-US" altLang="zh-CN" sz="4800" b="1" dirty="0"/>
              <a:t>2.</a:t>
            </a:r>
            <a:r>
              <a:rPr lang="en-US" altLang="zh-TW" sz="4800" b="1" dirty="0">
                <a:solidFill>
                  <a:srgbClr val="7030A0"/>
                </a:solidFill>
              </a:rPr>
              <a:t>Azure </a:t>
            </a:r>
            <a:r>
              <a:rPr lang="en-US" altLang="zh-CN" sz="4800" b="1" dirty="0">
                <a:solidFill>
                  <a:srgbClr val="7030A0"/>
                </a:solidFill>
              </a:rPr>
              <a:t>ML</a:t>
            </a:r>
            <a:r>
              <a:rPr lang="zh-CN" altLang="en-US" sz="4800" b="1" dirty="0">
                <a:solidFill>
                  <a:srgbClr val="7030A0"/>
                </a:solidFill>
              </a:rPr>
              <a:t>：機器學習平台</a:t>
            </a:r>
            <a:endParaRPr lang="en-US" altLang="zh-CN" sz="4800" b="1" dirty="0">
              <a:solidFill>
                <a:srgbClr val="7030A0"/>
              </a:solidFill>
            </a:endParaRPr>
          </a:p>
          <a:p>
            <a:pPr lvl="1"/>
            <a:r>
              <a:rPr lang="zh-CN" altLang="en-US" sz="4400" b="1" dirty="0">
                <a:solidFill>
                  <a:srgbClr val="C00000"/>
                </a:solidFill>
                <a:latin typeface="微軟正黑體" pitchFamily="34" charset="-120"/>
                <a:ea typeface="微軟正黑體" pitchFamily="34" charset="-120"/>
              </a:rPr>
              <a:t>提供做機器學習的平台</a:t>
            </a:r>
            <a:endParaRPr lang="zh-TW" altLang="en-US" sz="4400" b="1" dirty="0">
              <a:solidFill>
                <a:srgbClr val="C00000"/>
              </a:solidFill>
              <a:latin typeface="微軟正黑體" pitchFamily="34" charset="-120"/>
              <a:ea typeface="微軟正黑體" pitchFamily="34" charset="-120"/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050790E-FD03-48DA-9A27-0F94BB3891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比較：</a:t>
            </a:r>
            <a:r>
              <a:rPr lang="en-US" altLang="zh-CN" sz="5400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Azue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與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Azure ML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86914245"/>
      </p:ext>
    </p:extLst>
  </p:cSld>
  <p:clrMapOvr>
    <a:masterClrMapping/>
  </p:clrMapOvr>
</p:sld>
</file>

<file path=ppt/slides/slide7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1DB5E977-7F84-47C0-92C5-602C8E0BD38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使用數學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model: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多元分類：決策森林模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multiple class Decision Tree</a:t>
            </a:r>
            <a:br>
              <a:rPr lang="en-US" altLang="zh-TW" b="1" dirty="0"/>
            </a:br>
            <a:endParaRPr lang="zh-TW" altLang="en-US" b="1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0D9F7188-0CBB-4554-B5C2-CEB501EEF52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72816"/>
            <a:ext cx="8171428" cy="47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45718722"/>
      </p:ext>
    </p:extLst>
  </p:cSld>
  <p:clrMapOvr>
    <a:masterClrMapping/>
  </p:clrMapOvr>
</p:sld>
</file>

<file path=ppt/slides/slide7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395536" y="1570112"/>
            <a:ext cx="8352927" cy="4091136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訓練</a:t>
            </a:r>
            <a:r>
              <a:rPr lang="en-US" altLang="zh-CN" sz="6600" b="1" dirty="0"/>
              <a:t>model</a:t>
            </a:r>
          </a:p>
          <a:p>
            <a:r>
              <a:rPr lang="en-US" altLang="zh-CN" sz="5800" b="1" dirty="0"/>
              <a:t>Train model</a:t>
            </a:r>
            <a:endParaRPr lang="en-US" altLang="zh-TW" sz="4300" b="1" dirty="0"/>
          </a:p>
        </p:txBody>
      </p:sp>
    </p:spTree>
    <p:extLst>
      <p:ext uri="{BB962C8B-B14F-4D97-AF65-F5344CB8AC3E}">
        <p14:creationId xmlns:p14="http://schemas.microsoft.com/office/powerpoint/2010/main" val="2216541674"/>
      </p:ext>
    </p:extLst>
  </p:cSld>
  <p:clrMapOvr>
    <a:masterClrMapping/>
  </p:clrMapOvr>
</p:sld>
</file>

<file path=ppt/slides/slide7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38709FBE-FF52-4402-8E9A-901042561F0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3705E1D6-5196-47AB-B133-0ACBCA5757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zh-CN" altLang="en-US" sz="4400" b="1" dirty="0"/>
              <a:t>訓練</a:t>
            </a:r>
            <a:r>
              <a:rPr lang="en-US" altLang="zh-CN" sz="4400" b="1" dirty="0"/>
              <a:t>model</a:t>
            </a:r>
            <a:r>
              <a:rPr lang="zh-CN" altLang="en-US" sz="4400" b="1" dirty="0"/>
              <a:t>，</a:t>
            </a:r>
            <a:r>
              <a:rPr lang="en-US" altLang="zh-CN" b="1" dirty="0"/>
              <a:t>Train model</a:t>
            </a:r>
            <a:endParaRPr lang="zh-TW" altLang="en-US" dirty="0"/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A9B9EE23-F028-4B60-9F40-E4EB8A0A5C8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429" y="1600200"/>
            <a:ext cx="9028571" cy="525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9788407"/>
      </p:ext>
    </p:extLst>
  </p:cSld>
  <p:clrMapOvr>
    <a:masterClrMapping/>
  </p:clrMapOvr>
</p:sld>
</file>

<file path=ppt/slides/slide7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299048"/>
          </a:xfrm>
        </p:spPr>
        <p:txBody>
          <a:bodyPr>
            <a:normAutofit/>
          </a:bodyPr>
          <a:lstStyle/>
          <a:p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sz="6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sz="6000" b="1" dirty="0"/>
              <a:t>是哪個欄位？</a:t>
            </a:r>
            <a:endParaRPr lang="en-US" altLang="zh-CN" sz="6000" b="1" dirty="0"/>
          </a:p>
          <a:p>
            <a:r>
              <a:rPr lang="en-US" altLang="zh-CN" sz="4400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launch column selector</a:t>
            </a:r>
            <a:endParaRPr lang="en-US" altLang="zh-TW" sz="4400" b="1" dirty="0"/>
          </a:p>
        </p:txBody>
      </p:sp>
    </p:spTree>
    <p:extLst>
      <p:ext uri="{BB962C8B-B14F-4D97-AF65-F5344CB8AC3E}">
        <p14:creationId xmlns:p14="http://schemas.microsoft.com/office/powerpoint/2010/main" val="4091297544"/>
      </p:ext>
    </p:extLst>
  </p:cSld>
  <p:clrMapOvr>
    <a:masterClrMapping/>
  </p:clrMapOvr>
</p:sld>
</file>

<file path=ppt/slides/slide7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0687852D-E2EF-4FE8-B075-D4C2BDF3DF6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-108520" y="152400"/>
            <a:ext cx="9145016" cy="1265238"/>
          </a:xfrm>
        </p:spPr>
        <p:txBody>
          <a:bodyPr>
            <a:normAutofit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設定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『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目標值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Label』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的</a:t>
            </a:r>
            <a:r>
              <a:rPr lang="zh-CN" altLang="en-US" sz="36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欄位：</a:t>
            </a:r>
            <a:r>
              <a:rPr lang="zh-CN" altLang="en-US" sz="3600" b="1" dirty="0">
                <a:solidFill>
                  <a:srgbClr val="FF0000"/>
                </a:solidFill>
                <a:highlight>
                  <a:srgbClr val="FFFF00"/>
                </a:highlight>
                <a:latin typeface="微軟正黑體" panose="020B0604030504040204" pitchFamily="34" charset="-120"/>
                <a:ea typeface="微軟正黑體" panose="020B0604030504040204" pitchFamily="34" charset="-120"/>
              </a:rPr>
              <a:t>品種</a:t>
            </a:r>
            <a:endParaRPr lang="zh-TW" altLang="en-US" dirty="0">
              <a:solidFill>
                <a:srgbClr val="FF0000"/>
              </a:solidFill>
              <a:highlight>
                <a:srgbClr val="FFFF00"/>
              </a:highlight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A1899784-55C6-40A9-9D0B-30497E051E6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3635896" y="3068960"/>
            <a:ext cx="5400600" cy="4024293"/>
          </a:xfrm>
          <a:prstGeom prst="rect">
            <a:avLst/>
          </a:prstGeom>
        </p:spPr>
      </p:pic>
      <p:pic>
        <p:nvPicPr>
          <p:cNvPr id="4" name="圖片 3">
            <a:extLst>
              <a:ext uri="{FF2B5EF4-FFF2-40B4-BE49-F238E27FC236}">
                <a16:creationId xmlns:a16="http://schemas.microsoft.com/office/drawing/2014/main" id="{22D2A199-A4F5-438C-853A-5FA3D533D8B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15" y="1126918"/>
            <a:ext cx="8632809" cy="23020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40801332"/>
      </p:ext>
    </p:extLst>
  </p:cSld>
  <p:clrMapOvr>
    <a:masterClrMapping/>
  </p:clrMapOvr>
</p:sld>
</file>

<file path=ppt/slides/slide7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4019128"/>
          </a:xfrm>
        </p:spPr>
        <p:txBody>
          <a:bodyPr>
            <a:normAutofit/>
          </a:bodyPr>
          <a:lstStyle/>
          <a:p>
            <a:r>
              <a:rPr lang="zh-CN" altLang="en-US" sz="6600" b="1" dirty="0"/>
              <a:t>讓模型學習，並且計算</a:t>
            </a:r>
            <a:r>
              <a:rPr lang="en-US" altLang="zh-CN" sz="6600" b="1" dirty="0" err="1"/>
              <a:t>loss,accuracy</a:t>
            </a:r>
            <a:r>
              <a:rPr lang="en-US" altLang="zh-CN" sz="6600" b="1" dirty="0"/>
              <a:t>:</a:t>
            </a:r>
          </a:p>
          <a:p>
            <a:r>
              <a:rPr lang="en-US" altLang="zh-CN" sz="4800" b="1" dirty="0"/>
              <a:t>score model</a:t>
            </a:r>
            <a:endParaRPr lang="en-US" altLang="zh-TW" sz="4800" b="1" dirty="0"/>
          </a:p>
        </p:txBody>
      </p:sp>
    </p:spTree>
    <p:extLst>
      <p:ext uri="{BB962C8B-B14F-4D97-AF65-F5344CB8AC3E}">
        <p14:creationId xmlns:p14="http://schemas.microsoft.com/office/powerpoint/2010/main" val="3474783626"/>
      </p:ext>
    </p:extLst>
  </p:cSld>
  <p:clrMapOvr>
    <a:masterClrMapping/>
  </p:clrMapOvr>
</p:sld>
</file>

<file path=ppt/slides/slide7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EAE6AC32-A5A8-4322-86C6-583A30FEA1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1149F5B2-C916-49E0-8D0D-7BA0B7F58D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讓模型學習，並且計算</a:t>
            </a:r>
            <a:r>
              <a:rPr lang="en-US" altLang="zh-CN" b="1" dirty="0" err="1">
                <a:latin typeface="微軟正黑體" panose="020B0604030504040204" pitchFamily="34" charset="-120"/>
                <a:ea typeface="微軟正黑體" panose="020B0604030504040204" pitchFamily="34" charset="-120"/>
              </a:rPr>
              <a:t>loss,accuracy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: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score model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2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  <a:sym typeface="Wingdings" panose="05000000000000000000" pitchFamily="2" charset="2"/>
              </a:rPr>
              <a:t>個連線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2A63BF1C-9BC1-4A10-8E24-3D2AA1E7D9C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4000" y="1633166"/>
            <a:ext cx="9000000" cy="48761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6965668"/>
      </p:ext>
    </p:extLst>
  </p:cSld>
  <p:clrMapOvr>
    <a:masterClrMapping/>
  </p:clrMapOvr>
</p:sld>
</file>

<file path=ppt/slides/slide7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0" y="1570112"/>
            <a:ext cx="8748463" cy="3371056"/>
          </a:xfrm>
        </p:spPr>
        <p:txBody>
          <a:bodyPr>
            <a:normAutofit lnSpcReduction="10000"/>
          </a:bodyPr>
          <a:lstStyle/>
          <a:p>
            <a:r>
              <a:rPr lang="zh-CN" altLang="en-US" sz="6600" b="1" dirty="0"/>
              <a:t>評估模型成效</a:t>
            </a:r>
            <a:endParaRPr lang="en-US" altLang="zh-CN" sz="6600" b="1" dirty="0"/>
          </a:p>
          <a:p>
            <a:r>
              <a:rPr lang="zh-CN" altLang="en-US" sz="6600" b="1" dirty="0"/>
              <a:t>準確率</a:t>
            </a:r>
            <a:endParaRPr lang="en-US" altLang="zh-CN" sz="6600" b="1" dirty="0"/>
          </a:p>
          <a:p>
            <a:r>
              <a:rPr lang="en-US" altLang="zh-CN" sz="5400" b="1" dirty="0"/>
              <a:t>Evaluate model</a:t>
            </a:r>
            <a:endParaRPr lang="en-US" altLang="zh-TW" sz="6600" b="1" dirty="0"/>
          </a:p>
        </p:txBody>
      </p:sp>
    </p:spTree>
    <p:extLst>
      <p:ext uri="{BB962C8B-B14F-4D97-AF65-F5344CB8AC3E}">
        <p14:creationId xmlns:p14="http://schemas.microsoft.com/office/powerpoint/2010/main" val="1410124909"/>
      </p:ext>
    </p:extLst>
  </p:cSld>
  <p:clrMapOvr>
    <a:masterClrMapping/>
  </p:clrMapOvr>
</p:sld>
</file>

<file path=ppt/slides/slide7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9DE8DF72-2BE0-4492-B5E1-380FF58FDB7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6227015-73D8-4D50-9839-9520D5F326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pPr algn="ctr"/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評估模型成效準確率：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evaluate</a:t>
            </a:r>
            <a:endParaRPr lang="zh-TW" altLang="en-US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pic>
        <p:nvPicPr>
          <p:cNvPr id="4" name="圖片 3">
            <a:extLst>
              <a:ext uri="{FF2B5EF4-FFF2-40B4-BE49-F238E27FC236}">
                <a16:creationId xmlns:a16="http://schemas.microsoft.com/office/drawing/2014/main" id="{D3C43F4B-FE62-4F8B-A0E4-23DBA7B4700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719465"/>
            <a:ext cx="8657143" cy="45619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15143361"/>
      </p:ext>
    </p:extLst>
  </p:cSld>
  <p:clrMapOvr>
    <a:masterClrMapping/>
  </p:clrMapOvr>
</p:sld>
</file>

<file path=ppt/slides/slide7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862680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submit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preview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EA8DE0-558D-4E23-A58C-E574F8BCEC5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867" y="979595"/>
            <a:ext cx="8229600" cy="4525963"/>
          </a:xfrm>
        </p:spPr>
        <p:txBody>
          <a:bodyPr/>
          <a:lstStyle/>
          <a:p>
            <a:r>
              <a:rPr lang="en-US" altLang="zh-TW" dirty="0"/>
              <a:t>submit</a:t>
            </a:r>
            <a:r>
              <a:rPr lang="zh-CN" altLang="en-US" dirty="0"/>
              <a:t>：</a:t>
            </a:r>
            <a:r>
              <a:rPr lang="en-US" altLang="zh-CN" dirty="0"/>
              <a:t>job</a:t>
            </a:r>
            <a:r>
              <a:rPr lang="zh-CN" altLang="en-US" dirty="0"/>
              <a:t>（</a:t>
            </a:r>
            <a:r>
              <a:rPr lang="en-US" altLang="zh-CN" dirty="0"/>
              <a:t>job-03-evaluate)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E1733158-52CA-439E-9BCE-C93DB1DCB8E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7721" y="1471147"/>
            <a:ext cx="3066667" cy="3542857"/>
          </a:xfrm>
          <a:prstGeom prst="rect">
            <a:avLst/>
          </a:prstGeom>
        </p:spPr>
      </p:pic>
      <p:pic>
        <p:nvPicPr>
          <p:cNvPr id="7" name="圖片 6">
            <a:extLst>
              <a:ext uri="{FF2B5EF4-FFF2-40B4-BE49-F238E27FC236}">
                <a16:creationId xmlns:a16="http://schemas.microsoft.com/office/drawing/2014/main" id="{B85A4F00-1E9A-4067-B9EF-0980D14ACA2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894240" y="1480273"/>
            <a:ext cx="3057143" cy="1971429"/>
          </a:xfrm>
          <a:prstGeom prst="rect">
            <a:avLst/>
          </a:prstGeom>
        </p:spPr>
      </p:pic>
      <p:pic>
        <p:nvPicPr>
          <p:cNvPr id="8" name="圖片 7">
            <a:extLst>
              <a:ext uri="{FF2B5EF4-FFF2-40B4-BE49-F238E27FC236}">
                <a16:creationId xmlns:a16="http://schemas.microsoft.com/office/drawing/2014/main" id="{2933F14E-3B70-4C89-AFB0-AC9113594E0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694430" y="2876592"/>
            <a:ext cx="5170349" cy="39798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2585960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2F83336F-BCC4-44EA-91FF-BC1D349B45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507288" cy="5105400"/>
          </a:xfrm>
        </p:spPr>
        <p:txBody>
          <a:bodyPr>
            <a:normAutofit lnSpcReduction="10000"/>
          </a:bodyPr>
          <a:lstStyle/>
          <a:p>
            <a:r>
              <a:rPr lang="en-US" altLang="zh-CN" sz="4800" b="1" dirty="0"/>
              <a:t>1.</a:t>
            </a:r>
            <a:r>
              <a:rPr lang="en-US" altLang="zh-CN" sz="4800" b="1" dirty="0">
                <a:solidFill>
                  <a:srgbClr val="7030A0"/>
                </a:solidFill>
              </a:rPr>
              <a:t>Azure</a:t>
            </a:r>
            <a:r>
              <a:rPr lang="zh-CN" altLang="en-US" sz="4800" b="1" dirty="0">
                <a:solidFill>
                  <a:srgbClr val="7030A0"/>
                </a:solidFill>
              </a:rPr>
              <a:t>：微軟雲端服務</a:t>
            </a:r>
            <a:endParaRPr lang="en-US" altLang="zh-CN" sz="4800" b="1" dirty="0">
              <a:solidFill>
                <a:srgbClr val="7030A0"/>
              </a:solidFill>
            </a:endParaRPr>
          </a:p>
          <a:p>
            <a:pPr lvl="1"/>
            <a:r>
              <a:rPr lang="zh-CN" altLang="en-US" sz="4400" b="1" dirty="0"/>
              <a:t>雖然</a:t>
            </a:r>
            <a:r>
              <a:rPr lang="zh-CN" altLang="en-US" sz="4400" b="1" dirty="0">
                <a:solidFill>
                  <a:srgbClr val="C00000"/>
                </a:solidFill>
              </a:rPr>
              <a:t>免費試用</a:t>
            </a:r>
            <a:r>
              <a:rPr lang="en-US" altLang="zh-CN" sz="4400" b="1" dirty="0">
                <a:solidFill>
                  <a:srgbClr val="C00000"/>
                </a:solidFill>
              </a:rPr>
              <a:t>1</a:t>
            </a:r>
            <a:r>
              <a:rPr lang="zh-CN" altLang="en-US" sz="4400" b="1" dirty="0">
                <a:solidFill>
                  <a:srgbClr val="C00000"/>
                </a:solidFill>
              </a:rPr>
              <a:t>年，但註冊時還要輸入信用卡</a:t>
            </a:r>
            <a:r>
              <a:rPr lang="en-US" altLang="zh-CN" sz="4400" b="1" dirty="0">
                <a:solidFill>
                  <a:srgbClr val="C00000"/>
                </a:solidFill>
              </a:rPr>
              <a:t>…</a:t>
            </a:r>
            <a:r>
              <a:rPr lang="zh-CN" altLang="en-US" sz="4400" b="1" dirty="0">
                <a:solidFill>
                  <a:srgbClr val="C00000"/>
                </a:solidFill>
              </a:rPr>
              <a:t>稍微麻煩</a:t>
            </a:r>
            <a:endParaRPr lang="en-US" altLang="zh-CN" sz="44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4400" b="1" dirty="0">
                <a:solidFill>
                  <a:srgbClr val="C00000"/>
                </a:solidFill>
              </a:rPr>
              <a:t>試用的，不會真的扣錢</a:t>
            </a:r>
            <a:endParaRPr lang="en-US" altLang="zh-CN" sz="4400" b="1" dirty="0">
              <a:solidFill>
                <a:srgbClr val="C00000"/>
              </a:solidFill>
            </a:endParaRPr>
          </a:p>
          <a:p>
            <a:pPr lvl="1"/>
            <a:r>
              <a:rPr lang="zh-CN" altLang="en-US" sz="4400" b="1" dirty="0"/>
              <a:t>申請方法與步驟：</a:t>
            </a:r>
            <a:endParaRPr lang="en-US" altLang="zh-CN" sz="4400" b="1" dirty="0"/>
          </a:p>
          <a:p>
            <a:pPr lvl="2"/>
            <a:r>
              <a:rPr lang="en-US" altLang="zh-CN" sz="2800" b="1" dirty="0">
                <a:hlinkClick r:id="rId2"/>
              </a:rPr>
              <a:t>https://drive.google.com/file/d/1-gDEMr4aK90kjlT37YIMFdoDh0BgtP94/view?usp=sharing</a:t>
            </a:r>
            <a:endParaRPr lang="en-US" altLang="zh-CN" sz="2800" b="1" dirty="0"/>
          </a:p>
          <a:p>
            <a:pPr lvl="2"/>
            <a:endParaRPr lang="en-US" altLang="zh-CN" sz="4000" b="1" dirty="0"/>
          </a:p>
          <a:p>
            <a:pPr lvl="1"/>
            <a:endParaRPr lang="en-US" altLang="zh-CN" sz="4400" b="1" dirty="0">
              <a:solidFill>
                <a:srgbClr val="C00000"/>
              </a:solidFill>
            </a:endParaRPr>
          </a:p>
          <a:p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D050790E-FD03-48DA-9A27-0F94BB38919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0" y="152400"/>
            <a:ext cx="8964488" cy="1265238"/>
          </a:xfrm>
        </p:spPr>
        <p:txBody>
          <a:bodyPr>
            <a:normAutofit fontScale="90000"/>
          </a:bodyPr>
          <a:lstStyle/>
          <a:p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不是學生，如何申請</a:t>
            </a:r>
            <a:r>
              <a:rPr lang="en-US" altLang="zh-CN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Azure</a:t>
            </a:r>
            <a:r>
              <a:rPr lang="zh-CN" altLang="en-US" sz="54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帳號</a:t>
            </a:r>
            <a:endParaRPr lang="zh-TW" altLang="en-US" sz="54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1909257505"/>
      </p:ext>
    </p:extLst>
  </p:cSld>
  <p:clrMapOvr>
    <a:masterClrMapping/>
  </p:clrMapOvr>
</p:sld>
</file>

<file path=ppt/slides/slide8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標題 2">
            <a:extLst>
              <a:ext uri="{FF2B5EF4-FFF2-40B4-BE49-F238E27FC236}">
                <a16:creationId xmlns:a16="http://schemas.microsoft.com/office/drawing/2014/main" id="{3A5124A9-24DD-4174-921D-9EB2F16309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52400"/>
            <a:ext cx="7931224" cy="1188368"/>
          </a:xfrm>
        </p:spPr>
        <p:txBody>
          <a:bodyPr>
            <a:noAutofit/>
          </a:bodyPr>
          <a:lstStyle/>
          <a:p>
            <a:pPr algn="ctr"/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submit</a:t>
            </a:r>
            <a:r>
              <a:rPr lang="zh-CN" altLang="en-US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，再</a:t>
            </a:r>
            <a:r>
              <a:rPr lang="en-US" altLang="zh-CN" sz="4800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preview</a:t>
            </a:r>
            <a:endParaRPr lang="zh-TW" altLang="en-US" sz="4800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8EA8DE0-558D-4E23-A58C-E574F8BCEC5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CN" altLang="en-US" dirty="0"/>
              <a:t>準確率</a:t>
            </a:r>
            <a:r>
              <a:rPr lang="en-US" altLang="zh-CN" dirty="0"/>
              <a:t>Accuracy = 0.955555</a:t>
            </a:r>
            <a:endParaRPr lang="zh-TW" altLang="en-US" dirty="0"/>
          </a:p>
        </p:txBody>
      </p:sp>
      <p:pic>
        <p:nvPicPr>
          <p:cNvPr id="2" name="圖片 1">
            <a:extLst>
              <a:ext uri="{FF2B5EF4-FFF2-40B4-BE49-F238E27FC236}">
                <a16:creationId xmlns:a16="http://schemas.microsoft.com/office/drawing/2014/main" id="{71455A87-AD14-4DED-B253-807165E88E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2564904"/>
            <a:ext cx="7434386" cy="31840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55961933"/>
      </p:ext>
    </p:extLst>
  </p:cSld>
  <p:clrMapOvr>
    <a:masterClrMapping/>
  </p:clrMapOvr>
</p:sld>
</file>

<file path=ppt/slides/slide8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內容版面配置區 1">
            <a:extLst>
              <a:ext uri="{FF2B5EF4-FFF2-40B4-BE49-F238E27FC236}">
                <a16:creationId xmlns:a16="http://schemas.microsoft.com/office/drawing/2014/main" id="{F847BF15-33B3-4219-AB4E-1EB3CCB73C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1600200"/>
            <a:ext cx="8435280" cy="5105400"/>
          </a:xfrm>
        </p:spPr>
        <p:txBody>
          <a:bodyPr>
            <a:normAutofit fontScale="92500"/>
          </a:bodyPr>
          <a:lstStyle/>
          <a:p>
            <a:r>
              <a:rPr lang="en-US" altLang="zh-TW" dirty="0">
                <a:hlinkClick r:id="rId2"/>
              </a:rPr>
              <a:t>job-03-evaluate - Azure Machine Learning</a:t>
            </a:r>
            <a:endParaRPr lang="en-US" altLang="zh-TW" dirty="0"/>
          </a:p>
          <a:p>
            <a:pPr lvl="1"/>
            <a:r>
              <a:rPr lang="en-US" altLang="zh-TW" dirty="0"/>
              <a:t>https://ml.azure.com/experiments/id/64d719f3-ca5d-4431-b175-344c0f3bb709/runs/315c84e1-daf8-4db3-89ad-8cf24bde903e?wsid=/subscriptions/48f9500a-ead5-4b75-93b0-40ab42f76209/resourcegroups/teresa33/providers/Microsoft.MachineLearningServices/workspaces/AML02&amp;tid=dfb5e216-2b8a-4b32-b1cb-e786a1095218#/?graphId=badaf78a-69b3-4d04-858c-272863280cae&amp;label=job-03-evaluate&amp;newGraphId=badaf78a-69b3-4d04-858c-272863280cae&amp;path=%2Fexperiments%2Fid%2F64d719f3-ca5d-4431-b175-344c0f3bb709%2Fruns%2F315c84e1-daf8-4db3-89ad-8cf24bde903e&amp;runId=315c84e1-daf8-4db3-89ad-8cf24bde903e</a:t>
            </a:r>
          </a:p>
          <a:p>
            <a:pPr lvl="1"/>
            <a:endParaRPr lang="zh-TW" altLang="en-US" dirty="0"/>
          </a:p>
        </p:txBody>
      </p:sp>
      <p:sp>
        <p:nvSpPr>
          <p:cNvPr id="3" name="標題 2">
            <a:extLst>
              <a:ext uri="{FF2B5EF4-FFF2-40B4-BE49-F238E27FC236}">
                <a16:creationId xmlns:a16="http://schemas.microsoft.com/office/drawing/2014/main" id="{231387F4-7A77-4D8D-A2C2-60AF31EDF2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分享專題的超連結</a:t>
            </a:r>
            <a:b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</a:b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Share</a:t>
            </a:r>
            <a:r>
              <a:rPr lang="zh-CN" altLang="en-US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：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share link </a:t>
            </a:r>
            <a:r>
              <a:rPr lang="en-US" altLang="zh-CN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to</a:t>
            </a:r>
            <a:r>
              <a:rPr lang="en-US" altLang="zh-TW" b="1" dirty="0">
                <a:latin typeface="微軟正黑體" panose="020B0604030504040204" pitchFamily="34" charset="-120"/>
                <a:ea typeface="微軟正黑體" panose="020B0604030504040204" pitchFamily="34" charset="-120"/>
              </a:rPr>
              <a:t> graph</a:t>
            </a:r>
            <a:endParaRPr lang="zh-TW" altLang="en-US" b="1" dirty="0">
              <a:latin typeface="微軟正黑體" panose="020B0604030504040204" pitchFamily="34" charset="-120"/>
              <a:ea typeface="微軟正黑體" panose="020B0604030504040204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40451794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>
            <a:spLocks noGrp="1"/>
          </p:cNvSpPr>
          <p:nvPr>
            <p:ph type="subTitle" idx="1"/>
          </p:nvPr>
        </p:nvSpPr>
        <p:spPr>
          <a:xfrm>
            <a:off x="107504" y="980728"/>
            <a:ext cx="9217024" cy="5256584"/>
          </a:xfrm>
        </p:spPr>
        <p:txBody>
          <a:bodyPr>
            <a:normAutofit fontScale="92500" lnSpcReduction="10000"/>
          </a:bodyPr>
          <a:lstStyle/>
          <a:p>
            <a:r>
              <a:rPr lang="zh-CN" altLang="en-US" sz="5800" b="1" dirty="0">
                <a:solidFill>
                  <a:srgbClr val="7030A0"/>
                </a:solidFill>
              </a:rPr>
              <a:t>比較：</a:t>
            </a:r>
            <a:r>
              <a:rPr lang="en-US" altLang="zh-CN" sz="5800" b="1" dirty="0">
                <a:solidFill>
                  <a:srgbClr val="7030A0"/>
                </a:solidFill>
              </a:rPr>
              <a:t>ML studio </a:t>
            </a:r>
            <a:r>
              <a:rPr lang="zh-CN" altLang="en-US" sz="5800" b="1" dirty="0">
                <a:solidFill>
                  <a:srgbClr val="7030A0"/>
                </a:solidFill>
              </a:rPr>
              <a:t>與</a:t>
            </a:r>
            <a:r>
              <a:rPr lang="en-US" altLang="zh-CN" sz="5800" b="1" dirty="0">
                <a:solidFill>
                  <a:srgbClr val="7030A0"/>
                </a:solidFill>
              </a:rPr>
              <a:t> AML</a:t>
            </a:r>
          </a:p>
          <a:p>
            <a:pPr algn="l"/>
            <a:endParaRPr lang="en-US" altLang="zh-CN" sz="6600" b="1" dirty="0"/>
          </a:p>
          <a:p>
            <a:pPr algn="l"/>
            <a:r>
              <a:rPr lang="en-US" altLang="zh-CN" sz="6600" b="1" dirty="0"/>
              <a:t>1.</a:t>
            </a:r>
            <a:r>
              <a:rPr lang="en-US" altLang="zh-CN" sz="6600" b="1" dirty="0">
                <a:solidFill>
                  <a:srgbClr val="7030A0"/>
                </a:solidFill>
              </a:rPr>
              <a:t> ML studio </a:t>
            </a:r>
            <a:r>
              <a:rPr lang="zh-CN" altLang="en-US" sz="6600" b="1" dirty="0"/>
              <a:t>：舊版機器學習工作室</a:t>
            </a:r>
            <a:endParaRPr lang="en-US" altLang="zh-CN" sz="6600" b="1" dirty="0"/>
          </a:p>
          <a:p>
            <a:pPr algn="l"/>
            <a:r>
              <a:rPr lang="en-US" altLang="zh-CN" sz="6600" b="1" dirty="0"/>
              <a:t>2.</a:t>
            </a:r>
            <a:r>
              <a:rPr lang="en-US" altLang="zh-TW" sz="6600" b="1" dirty="0">
                <a:solidFill>
                  <a:srgbClr val="7030A0"/>
                </a:solidFill>
              </a:rPr>
              <a:t>A</a:t>
            </a:r>
            <a:r>
              <a:rPr lang="en-US" altLang="zh-CN" sz="6600" b="1" dirty="0">
                <a:solidFill>
                  <a:srgbClr val="7030A0"/>
                </a:solidFill>
              </a:rPr>
              <a:t>ML</a:t>
            </a:r>
            <a:r>
              <a:rPr lang="zh-CN" altLang="en-US" sz="6600" b="1" dirty="0"/>
              <a:t>：新版機器學習</a:t>
            </a:r>
            <a:endParaRPr lang="zh-TW" altLang="en-US" sz="6600" b="1" dirty="0">
              <a:latin typeface="微軟正黑體" pitchFamily="34" charset="-120"/>
              <a:ea typeface="微軟正黑體" pitchFamily="34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2747808466"/>
      </p:ext>
    </p:extLst>
  </p:cSld>
  <p:clrMapOvr>
    <a:masterClrMapping/>
  </p:clrMapOvr>
</p:sld>
</file>

<file path=ppt/theme/theme1.xml><?xml version="1.0" encoding="utf-8"?>
<a:theme xmlns:a="http://schemas.openxmlformats.org/drawingml/2006/main" name="EdBackToSchl(2)">
  <a:themeElements>
    <a:clrScheme name="Solstice">
      <a:dk1>
        <a:sysClr val="windowText" lastClr="000000"/>
      </a:dk1>
      <a:lt1>
        <a:sysClr val="window" lastClr="FFFFFF"/>
      </a:lt1>
      <a:dk2>
        <a:srgbClr val="4F271C"/>
      </a:dk2>
      <a:lt2>
        <a:srgbClr val="E7DEC9"/>
      </a:lt2>
      <a:accent1>
        <a:srgbClr val="3891A7"/>
      </a:accent1>
      <a:accent2>
        <a:srgbClr val="FEB80A"/>
      </a:accent2>
      <a:accent3>
        <a:srgbClr val="C32D2E"/>
      </a:accent3>
      <a:accent4>
        <a:srgbClr val="84AA33"/>
      </a:accent4>
      <a:accent5>
        <a:srgbClr val="964305"/>
      </a:accent5>
      <a:accent6>
        <a:srgbClr val="475A8D"/>
      </a:accent6>
      <a:hlink>
        <a:srgbClr val="21873A"/>
      </a:hlink>
      <a:folHlink>
        <a:srgbClr val="717E00"/>
      </a:folHlink>
    </a:clrScheme>
    <a:fontScheme name="School Presentation">
      <a:majorFont>
        <a:latin typeface="Bookman Old Style"/>
        <a:ea typeface=""/>
        <a:cs typeface=""/>
      </a:majorFont>
      <a:minorFont>
        <a:latin typeface="Segoe Condensed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40000"/>
                <a:satMod val="155000"/>
              </a:schemeClr>
            </a:gs>
            <a:gs pos="65000">
              <a:schemeClr val="phClr">
                <a:shade val="85000"/>
                <a:satMod val="155000"/>
              </a:schemeClr>
            </a:gs>
            <a:gs pos="100000">
              <a:schemeClr val="phClr">
                <a:shade val="95000"/>
                <a:satMod val="155000"/>
              </a:schemeClr>
            </a:gs>
          </a:gsLst>
          <a:lin ang="16200000" scaled="0"/>
        </a:gradFill>
      </a:fillStyleLst>
      <a:lnStyleLst>
        <a:ln w="6350" cap="rnd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  <a:ln w="34925" cap="rnd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50800" algn="tl" rotWithShape="0">
              <a:srgbClr val="000000">
                <a:alpha val="64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</a:effectStyle>
        <a:effectStyle>
          <a:effectLst>
            <a:outerShdw blurRad="39000" dist="25400" dir="5400000">
              <a:srgbClr val="000000">
                <a:alpha val="35000"/>
              </a:srgbClr>
            </a:outerShdw>
          </a:effectLst>
          <a:scene3d>
            <a:camera prst="orthographicFront" fov="0">
              <a:rot lat="0" lon="0" rev="0"/>
            </a:camera>
            <a:lightRig rig="threePt" dir="t">
              <a:rot lat="0" lon="0" rev="0"/>
            </a:lightRig>
          </a:scene3d>
          <a:sp3d prstMaterial="matte">
            <a:bevelT h="22225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50000"/>
                <a:satMod val="155000"/>
              </a:schemeClr>
            </a:gs>
            <a:gs pos="35000">
              <a:schemeClr val="phClr">
                <a:shade val="75000"/>
                <a:satMod val="155000"/>
              </a:schemeClr>
            </a:gs>
            <a:gs pos="100000">
              <a:schemeClr val="phClr">
                <a:tint val="80000"/>
                <a:satMod val="255000"/>
              </a:schemeClr>
            </a:gs>
          </a:gsLst>
          <a:lin ang="16200000" scaled="0"/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100000" t="100000" r="100000" b="10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?mso-contentType ?>
<FormTemplates xmlns="http://schemas.microsoft.com/sharepoint/v3/contenttype/forms">
  <Display>DocumentLibraryForm</Display>
  <Edit>AssetEditForm</Edit>
  <New>DocumentLibraryForm</New>
</FormTemplates>
</file>

<file path=customXml/itemProps1.xml><?xml version="1.0" encoding="utf-8"?>
<ds:datastoreItem xmlns:ds="http://schemas.openxmlformats.org/officeDocument/2006/customXml" ds:itemID="{6A7A3A1A-66C2-44A9-B26B-C232E3FA40F9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EdBackToSchl(2)</Template>
  <TotalTime>0</TotalTime>
  <Words>1907</Words>
  <Application>Microsoft Office PowerPoint</Application>
  <PresentationFormat>如螢幕大小 (4:3)</PresentationFormat>
  <Paragraphs>307</Paragraphs>
  <Slides>81</Slides>
  <Notes>22</Notes>
  <HiddenSlides>0</HiddenSlides>
  <MMClips>0</MMClips>
  <ScaleCrop>false</ScaleCrop>
  <HeadingPairs>
    <vt:vector size="6" baseType="variant">
      <vt:variant>
        <vt:lpstr>使用字型</vt:lpstr>
      </vt:variant>
      <vt:variant>
        <vt:i4>5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81</vt:i4>
      </vt:variant>
    </vt:vector>
  </HeadingPairs>
  <TitlesOfParts>
    <vt:vector size="87" baseType="lpstr">
      <vt:lpstr>Segoe Condensed</vt:lpstr>
      <vt:lpstr>微軟正黑體</vt:lpstr>
      <vt:lpstr>Arial</vt:lpstr>
      <vt:lpstr>Bookman Old Style</vt:lpstr>
      <vt:lpstr>Calibri</vt:lpstr>
      <vt:lpstr>EdBackToSchl(2)</vt:lpstr>
      <vt:lpstr>台北科技大學，經管系，陳擎文 </vt:lpstr>
      <vt:lpstr>常見簡寫，代表的意思</vt:lpstr>
      <vt:lpstr>AML提供的雲端服務</vt:lpstr>
      <vt:lpstr>PowerPoint 簡報</vt:lpstr>
      <vt:lpstr>PowerPoint 簡報</vt:lpstr>
      <vt:lpstr>申請Azure雲端服務 可以試用1年</vt:lpstr>
      <vt:lpstr>比較：Azue 與 Azure ML</vt:lpstr>
      <vt:lpstr>不是學生，如何申請Azure帳號</vt:lpstr>
      <vt:lpstr>PowerPoint 簡報</vt:lpstr>
      <vt:lpstr>舊版Azure ML Studio</vt:lpstr>
      <vt:lpstr>PowerPoint 簡報</vt:lpstr>
      <vt:lpstr>申請Azure免費帳號</vt:lpstr>
      <vt:lpstr>回到Azure首頁</vt:lpstr>
      <vt:lpstr>回到Azure首頁</vt:lpstr>
      <vt:lpstr>建立AML參考教學說明網頁</vt:lpstr>
      <vt:lpstr>使用Azurey雲端的其中一項服務： Azure ML</vt:lpstr>
      <vt:lpstr>PowerPoint 簡報</vt:lpstr>
      <vt:lpstr>登入新版Azure ML 平台</vt:lpstr>
      <vt:lpstr>PowerPoint 簡報</vt:lpstr>
      <vt:lpstr>PowerPoint 簡報</vt:lpstr>
      <vt:lpstr>選擇『Azure ML』</vt:lpstr>
      <vt:lpstr>建立Workspace工作區：基本</vt:lpstr>
      <vt:lpstr>PowerPoint 簡報</vt:lpstr>
      <vt:lpstr>建立Workspace工作區：基本</vt:lpstr>
      <vt:lpstr>建立Workspace工作區：基本</vt:lpstr>
      <vt:lpstr>建立Workspace工作區：基本</vt:lpstr>
      <vt:lpstr>建立Workspace工作區：基本</vt:lpstr>
      <vt:lpstr>建立Workspace工作區： Identity tab</vt:lpstr>
      <vt:lpstr>準備建立Workspace工作區： 『檢閱 + 建立』 tab</vt:lpstr>
      <vt:lpstr>前往Workspace工作區：AML02</vt:lpstr>
      <vt:lpstr>進入AML02工作室</vt:lpstr>
      <vt:lpstr>PowerPoint 簡報</vt:lpstr>
      <vt:lpstr>新版AML的架構</vt:lpstr>
      <vt:lpstr>新版AML的架構</vt:lpstr>
      <vt:lpstr>新版AML的架構</vt:lpstr>
      <vt:lpstr>PowerPoint 簡報</vt:lpstr>
      <vt:lpstr>AML的計算流程</vt:lpstr>
      <vt:lpstr>PowerPoint 簡報</vt:lpstr>
      <vt:lpstr>5個AML的專案工作架構名詞</vt:lpstr>
      <vt:lpstr>建立1個資料集的學習步驟</vt:lpstr>
      <vt:lpstr>PowerPoint 簡報</vt:lpstr>
      <vt:lpstr>建立2個資料集的學習步驟</vt:lpstr>
      <vt:lpstr>PowerPoint 簡報</vt:lpstr>
      <vt:lpstr>PowerPoint 簡報</vt:lpstr>
      <vt:lpstr>建立一個流程圖方式(pipeline)的設計草稿 類似舊版的流程圖</vt:lpstr>
      <vt:lpstr>建立pipeline/designer的draft草稿 標題：AML-11-新版測試</vt:lpstr>
      <vt:lpstr>建立pipeline/designer的draft草稿 標題：AML-11-新版測試</vt:lpstr>
      <vt:lpstr>可以查閱： pipeline draft草稿， 或pipeline job執行工作</vt:lpstr>
      <vt:lpstr>PowerPoint 簡報</vt:lpstr>
      <vt:lpstr>讀入一個資料集dataset： 成人收入資料集</vt:lpstr>
      <vt:lpstr>importData外部資料集</vt:lpstr>
      <vt:lpstr>Submit(Run)，瀏覽結果資料集</vt:lpstr>
      <vt:lpstr>PowerPoint 簡報</vt:lpstr>
      <vt:lpstr>Submit(Run)，瀏覽結果資料集，出現錯誤</vt:lpstr>
      <vt:lpstr>PowerPoint 簡報</vt:lpstr>
      <vt:lpstr>設定計算的硬體虛擬主機VM的參數</vt:lpstr>
      <vt:lpstr>設定計算的硬體虛擬主機VM的參數 主要設定主機有GPU/CPU，放置位置，主機名稱</vt:lpstr>
      <vt:lpstr>設定計算的硬體虛擬主機VM的參數 主要設定主機有GPU/CPU，放置位置，主機名稱</vt:lpstr>
      <vt:lpstr>PowerPoint 簡報</vt:lpstr>
      <vt:lpstr>虛擬主機VM顯示creating 就表示已經建立虛擬主機了</vt:lpstr>
      <vt:lpstr>PowerPoint 簡報</vt:lpstr>
      <vt:lpstr> 目前還沒有建立Experiment 所以需要建立experiment名稱</vt:lpstr>
      <vt:lpstr>建立新的experiment名稱</vt:lpstr>
      <vt:lpstr>Submit結果</vt:lpstr>
      <vt:lpstr>若要看原始資料集， 不可以在pipeline/designer(AML-11-新版測試) 必須在jobs（Job-01-看資料集）</vt:lpstr>
      <vt:lpstr>看原始資料集 O滑鼠右鍵preview data</vt:lpstr>
      <vt:lpstr>PowerPoint 簡報</vt:lpstr>
      <vt:lpstr>Split把資料分割成 Train，test (0.7)，(0.3)</vt:lpstr>
      <vt:lpstr>PowerPoint 簡報</vt:lpstr>
      <vt:lpstr>使用數學model:多元分類：決策森林模 multiple class Decision Tree </vt:lpstr>
      <vt:lpstr>PowerPoint 簡報</vt:lpstr>
      <vt:lpstr>訓練model，Train model</vt:lpstr>
      <vt:lpstr>PowerPoint 簡報</vt:lpstr>
      <vt:lpstr>設定『目標值Label』的欄位：品種</vt:lpstr>
      <vt:lpstr>PowerPoint 簡報</vt:lpstr>
      <vt:lpstr>讓模型學習，並且計算loss,accuracy: score model2個連線</vt:lpstr>
      <vt:lpstr>PowerPoint 簡報</vt:lpstr>
      <vt:lpstr>評估模型成效準確率：evaluate</vt:lpstr>
      <vt:lpstr>submit，再preview</vt:lpstr>
      <vt:lpstr>submit，再preview</vt:lpstr>
      <vt:lpstr>分享專題的超連結 Share：share link to graph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/>
  <cp:lastModifiedBy/>
  <cp:revision>1</cp:revision>
  <dcterms:created xsi:type="dcterms:W3CDTF">2012-02-02T03:26:32Z</dcterms:created>
  <dcterms:modified xsi:type="dcterms:W3CDTF">2023-08-11T10:18:51Z</dcterms:modified>
  <cp:version/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_TemplateID">
    <vt:lpwstr>TC101659619990</vt:lpwstr>
  </property>
</Properties>
</file>