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48" r:id="rId2"/>
  </p:sldMasterIdLst>
  <p:notesMasterIdLst>
    <p:notesMasterId r:id="rId49"/>
  </p:notesMasterIdLst>
  <p:handoutMasterIdLst>
    <p:handoutMasterId r:id="rId50"/>
  </p:handoutMasterIdLst>
  <p:sldIdLst>
    <p:sldId id="565" r:id="rId3"/>
    <p:sldId id="571" r:id="rId4"/>
    <p:sldId id="821" r:id="rId5"/>
    <p:sldId id="822" r:id="rId6"/>
    <p:sldId id="823" r:id="rId7"/>
    <p:sldId id="824" r:id="rId8"/>
    <p:sldId id="825" r:id="rId9"/>
    <p:sldId id="826" r:id="rId10"/>
    <p:sldId id="827" r:id="rId11"/>
    <p:sldId id="828" r:id="rId12"/>
    <p:sldId id="829" r:id="rId13"/>
    <p:sldId id="836" r:id="rId14"/>
    <p:sldId id="834" r:id="rId15"/>
    <p:sldId id="835" r:id="rId16"/>
    <p:sldId id="837" r:id="rId17"/>
    <p:sldId id="838" r:id="rId18"/>
    <p:sldId id="830" r:id="rId19"/>
    <p:sldId id="832" r:id="rId20"/>
    <p:sldId id="833" r:id="rId21"/>
    <p:sldId id="607" r:id="rId22"/>
    <p:sldId id="609" r:id="rId23"/>
    <p:sldId id="610" r:id="rId24"/>
    <p:sldId id="611" r:id="rId25"/>
    <p:sldId id="547" r:id="rId26"/>
    <p:sldId id="621" r:id="rId27"/>
    <p:sldId id="839" r:id="rId28"/>
    <p:sldId id="548" r:id="rId29"/>
    <p:sldId id="261" r:id="rId30"/>
    <p:sldId id="619" r:id="rId31"/>
    <p:sldId id="620" r:id="rId32"/>
    <p:sldId id="517" r:id="rId33"/>
    <p:sldId id="841" r:id="rId34"/>
    <p:sldId id="586" r:id="rId35"/>
    <p:sldId id="585" r:id="rId36"/>
    <p:sldId id="840" r:id="rId37"/>
    <p:sldId id="587" r:id="rId38"/>
    <p:sldId id="588" r:id="rId39"/>
    <p:sldId id="583" r:id="rId40"/>
    <p:sldId id="592" r:id="rId41"/>
    <p:sldId id="590" r:id="rId42"/>
    <p:sldId id="594" r:id="rId43"/>
    <p:sldId id="598" r:id="rId44"/>
    <p:sldId id="599" r:id="rId45"/>
    <p:sldId id="600" r:id="rId46"/>
    <p:sldId id="601" r:id="rId47"/>
    <p:sldId id="602" r:id="rId48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5" autoAdjust="0"/>
    <p:restoredTop sz="93977" autoAdjust="0"/>
  </p:normalViewPr>
  <p:slideViewPr>
    <p:cSldViewPr>
      <p:cViewPr varScale="1">
        <p:scale>
          <a:sx n="68" d="100"/>
          <a:sy n="68" d="100"/>
        </p:scale>
        <p:origin x="107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579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3" name="Rectangl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9472DD5C-B6A9-4714-908F-0B8F74738B98}" type="datetimeFigureOut">
              <a:rPr lang="en-US" altLang="zh-TW" smtClean="0"/>
              <a:pPr/>
              <a:t>9/15/2023</a:t>
            </a:fld>
            <a:endParaRPr lang="zh-TW" dirty="0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7C1C90DE-A98B-4173-B17E-434F189FC4DB}" type="slidenum">
              <a:rPr lang="zh-TW" smtClean="0"/>
              <a:pPr/>
              <a:t>‹#›</a:t>
            </a:fld>
            <a:endParaRPr 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193366E8-8A22-4400-BBA2-8D322280A6E8}" type="datetimeFigureOut">
              <a:rPr lang="zh-TW" altLang="en-US"/>
              <a:pPr/>
              <a:t>2023/9/15</a:t>
            </a:fld>
            <a:endParaRPr lang="zh-TW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3792D2CF-A01B-4515-8B40-3DC34258267A}" type="slidenum">
              <a:rPr/>
              <a:pPr/>
              <a:t>‹#›</a:t>
            </a:fld>
            <a:endParaRPr 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283075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517910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10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584054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484421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15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438311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16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651857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495800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1752600"/>
          </a:xfrm>
        </p:spPr>
        <p:txBody>
          <a:bodyPr anchor="b" anchorCtr="0"/>
          <a:lstStyle>
            <a:lvl1pPr marL="0" indent="0" algn="ctr" latinLnBrk="0">
              <a:buNone/>
              <a:defRPr lang="zh-TW">
                <a:solidFill>
                  <a:schemeClr val="bg2"/>
                </a:solidFill>
                <a:effectLst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2023/9/15</a:t>
            </a:fld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 latinLnBrk="0">
              <a:buNone/>
              <a:defRPr lang="zh-TW" sz="2800">
                <a:solidFill>
                  <a:schemeClr val="tx1"/>
                </a:solidFill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lvl6pPr>
              <a:defRPr lang="zh-TW" sz="1800"/>
            </a:lvl6pPr>
            <a:lvl7pPr>
              <a:defRPr lang="zh-TW" sz="1800"/>
            </a:lvl7pPr>
            <a:lvl8pPr>
              <a:defRPr lang="zh-TW" sz="1800"/>
            </a:lvl8pPr>
            <a:lvl9pPr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lvl6pPr>
              <a:defRPr lang="zh-TW" sz="1800"/>
            </a:lvl6pPr>
            <a:lvl7pPr>
              <a:defRPr lang="zh-TW" sz="1800"/>
            </a:lvl7pPr>
            <a:lvl8pPr>
              <a:defRPr lang="zh-TW" sz="1800"/>
            </a:lvl8pPr>
            <a:lvl9pPr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2023/9/15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對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latinLnBrk="0">
              <a:buNone/>
              <a:defRPr lang="zh-TW" sz="2400" b="0">
                <a:solidFill>
                  <a:schemeClr val="tx2"/>
                </a:solidFill>
              </a:defRPr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  <a:lvl6pPr>
              <a:defRPr lang="zh-TW" sz="1600"/>
            </a:lvl6pPr>
            <a:lvl7pPr>
              <a:defRPr lang="zh-TW" sz="1600"/>
            </a:lvl7pPr>
            <a:lvl8pPr>
              <a:defRPr lang="zh-TW" sz="1600"/>
            </a:lvl8pPr>
            <a:lvl9pPr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latinLnBrk="0">
              <a:buNone/>
              <a:defRPr lang="zh-TW" sz="2400" b="0">
                <a:solidFill>
                  <a:schemeClr val="tx2"/>
                </a:solidFill>
              </a:defRPr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  <a:lvl6pPr>
              <a:defRPr lang="zh-TW" sz="1600"/>
            </a:lvl6pPr>
            <a:lvl7pPr>
              <a:defRPr lang="zh-TW" sz="1600"/>
            </a:lvl7pPr>
            <a:lvl8pPr>
              <a:defRPr lang="zh-TW" sz="1600"/>
            </a:lvl8pPr>
            <a:lvl9pPr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2023/9/15</a:t>
            </a:fld>
            <a:endParaRPr lang="zh-TW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2023/9/15</a:t>
            </a:fld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6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2023/9/15</a:t>
            </a:fld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3575050" y="1600201"/>
            <a:ext cx="5111750" cy="4525963"/>
          </a:xfrm>
        </p:spPr>
        <p:txBody>
          <a:bodyPr/>
          <a:lstStyle>
            <a:lvl1pPr latinLnBrk="0">
              <a:defRPr lang="zh-TW" sz="3200">
                <a:solidFill>
                  <a:schemeClr val="tx1"/>
                </a:solidFill>
              </a:defRPr>
            </a:lvl1pPr>
            <a:lvl2pPr>
              <a:defRPr lang="zh-TW" sz="2800"/>
            </a:lvl2pPr>
            <a:lvl3pPr>
              <a:defRPr lang="zh-TW" sz="2400"/>
            </a:lvl3pPr>
            <a:lvl4pPr>
              <a:defRPr lang="zh-TW" sz="2000"/>
            </a:lvl4pPr>
            <a:lvl5pPr>
              <a:defRPr lang="zh-TW" sz="2000"/>
            </a:lvl5pPr>
            <a:lvl6pPr>
              <a:defRPr lang="zh-TW" sz="2000"/>
            </a:lvl6pPr>
            <a:lvl7pPr>
              <a:defRPr lang="zh-TW" sz="2000"/>
            </a:lvl7pPr>
            <a:lvl8pPr>
              <a:defRPr lang="zh-TW" sz="2000"/>
            </a:lvl8pPr>
            <a:lvl9pPr>
              <a:defRPr lang="zh-TW"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457201" y="1600201"/>
            <a:ext cx="3008313" cy="4525963"/>
          </a:xfrm>
        </p:spPr>
        <p:txBody>
          <a:bodyPr/>
          <a:lstStyle>
            <a:lvl1pPr marL="0" indent="0" latinLnBrk="0">
              <a:buNone/>
              <a:defRPr lang="zh-TW" sz="1400"/>
            </a:lvl1pPr>
            <a:lvl2pPr marL="457200" indent="0">
              <a:buNone/>
              <a:defRPr lang="zh-TW" sz="1200"/>
            </a:lvl2pPr>
            <a:lvl3pPr marL="914400" indent="0">
              <a:buNone/>
              <a:defRPr lang="zh-TW" sz="1000"/>
            </a:lvl3pPr>
            <a:lvl4pPr marL="1371600" indent="0">
              <a:buNone/>
              <a:defRPr lang="zh-TW" sz="900"/>
            </a:lvl4pPr>
            <a:lvl5pPr marL="1828800" indent="0">
              <a:buNone/>
              <a:defRPr lang="zh-TW" sz="900"/>
            </a:lvl5pPr>
            <a:lvl6pPr marL="2286000" indent="0">
              <a:buNone/>
              <a:defRPr lang="zh-TW" sz="900"/>
            </a:lvl6pPr>
            <a:lvl7pPr marL="2743200" indent="0">
              <a:buNone/>
              <a:defRPr lang="zh-TW" sz="900"/>
            </a:lvl7pPr>
            <a:lvl8pPr marL="3200400" indent="0">
              <a:buNone/>
              <a:defRPr lang="zh-TW" sz="900"/>
            </a:lvl8pPr>
            <a:lvl9pPr marL="3657600" indent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2023/9/15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 latinLnBrk="0">
              <a:defRPr lang="zh-TW" sz="20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latinLnBrk="0">
              <a:buNone/>
              <a:defRPr lang="zh-TW" sz="3200"/>
            </a:lvl1pPr>
            <a:lvl2pPr marL="457200" indent="0">
              <a:buNone/>
              <a:defRPr lang="zh-TW" sz="2800"/>
            </a:lvl2pPr>
            <a:lvl3pPr marL="914400" indent="0">
              <a:buNone/>
              <a:defRPr lang="zh-TW" sz="2400"/>
            </a:lvl3pPr>
            <a:lvl4pPr marL="1371600" indent="0">
              <a:buNone/>
              <a:defRPr lang="zh-TW" sz="2000"/>
            </a:lvl4pPr>
            <a:lvl5pPr marL="1828800" indent="0">
              <a:buNone/>
              <a:defRPr lang="zh-TW" sz="2000"/>
            </a:lvl5pPr>
            <a:lvl6pPr marL="2286000" indent="0">
              <a:buNone/>
              <a:defRPr lang="zh-TW" sz="2000"/>
            </a:lvl6pPr>
            <a:lvl7pPr marL="2743200" indent="0">
              <a:buNone/>
              <a:defRPr lang="zh-TW" sz="2000"/>
            </a:lvl7pPr>
            <a:lvl8pPr marL="3200400" indent="0">
              <a:buNone/>
              <a:defRPr lang="zh-TW" sz="2000"/>
            </a:lvl8pPr>
            <a:lvl9pPr marL="3657600" indent="0">
              <a:buNone/>
              <a:defRPr lang="zh-TW" sz="2000"/>
            </a:lvl9pPr>
          </a:lstStyle>
          <a:p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latinLnBrk="0">
              <a:buNone/>
              <a:defRPr lang="zh-TW" sz="1400"/>
            </a:lvl1pPr>
            <a:lvl2pPr marL="457200" indent="0">
              <a:buNone/>
              <a:defRPr lang="zh-TW" sz="1200"/>
            </a:lvl2pPr>
            <a:lvl3pPr marL="914400" indent="0">
              <a:buNone/>
              <a:defRPr lang="zh-TW" sz="1000"/>
            </a:lvl3pPr>
            <a:lvl4pPr marL="1371600" indent="0">
              <a:buNone/>
              <a:defRPr lang="zh-TW" sz="900"/>
            </a:lvl4pPr>
            <a:lvl5pPr marL="1828800" indent="0">
              <a:buNone/>
              <a:defRPr lang="zh-TW" sz="900"/>
            </a:lvl5pPr>
            <a:lvl6pPr marL="2286000" indent="0">
              <a:buNone/>
              <a:defRPr lang="zh-TW" sz="900"/>
            </a:lvl6pPr>
            <a:lvl7pPr marL="2743200" indent="0">
              <a:buNone/>
              <a:defRPr lang="zh-TW" sz="900"/>
            </a:lvl7pPr>
            <a:lvl8pPr marL="3200400" indent="0">
              <a:buNone/>
              <a:defRPr lang="zh-TW" sz="900"/>
            </a:lvl8pPr>
            <a:lvl9pPr marL="3657600" indent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2023/9/15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 userDrawn="1"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0D0AA-A564-40E6-BDF9-FE3371FD07B4}" type="datetimeFigureOut">
              <a:rPr lang="zh-TW" altLang="en-US"/>
              <a:pPr/>
              <a:t>2023/9/15</a:t>
            </a:fld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zh-TW" sz="4000" b="0" u="none" strike="noStrike" kern="1200" cap="none" spc="0" normalizeH="0" baseline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lang="zh-TW"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lang="zh-TW"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acupun.site/lecture/AI_Intro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ooks.com.tw/products/0010895294?sloc=main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ooks.com.tw/products/0010826415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acupun.site/lecture/predict/example/resource/IBM_Churn_chi_2.csv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colab.research.google.com/drive/1V3OMPkaccYJqmxXDD5Ys5KKRca4MwbOw?usp=sharing#scrollTo=Sd6DrzE7j05N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acupun.site/lecture/predict/example/resource/boston-chi.csv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colab.research.google.com/drive/1WhvTGxZmIJoMZlZWe1xiAvtX7-CVjbp5?usp=sharing#scrollTo=PBVhChI38SMu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acupun.site/lecture/predict/example/resource/creditcard-chi.csv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colab.research.google.com/drive/1a0ik0XQDONem_kfd_OhMktlXHlIJlZVf?usp=sharing#scrollTo=PBVhChI38SMu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8" y="1570112"/>
            <a:ext cx="8136535" cy="2290936"/>
          </a:xfrm>
        </p:spPr>
        <p:txBody>
          <a:bodyPr>
            <a:normAutofit/>
          </a:bodyPr>
          <a:lstStyle/>
          <a:p>
            <a:r>
              <a:rPr lang="zh-TW" altLang="en-US" sz="6600" b="1" dirty="0">
                <a:latin typeface="微軟正黑體" pitchFamily="34" charset="-120"/>
                <a:ea typeface="微軟正黑體" pitchFamily="34" charset="-120"/>
              </a:rPr>
              <a:t>人工智慧概論</a:t>
            </a:r>
            <a:r>
              <a:rPr lang="en-US" altLang="zh-TW" sz="6600" b="1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6600" b="1" dirty="0">
                <a:latin typeface="微軟正黑體" pitchFamily="34" charset="-120"/>
                <a:ea typeface="微軟正黑體" pitchFamily="34" charset="-120"/>
              </a:rPr>
              <a:t>通識</a:t>
            </a:r>
            <a:r>
              <a:rPr lang="en-US" altLang="zh-TW" sz="6600" b="1" dirty="0"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66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台北科技大學，陳擎文</a:t>
            </a:r>
            <a:br>
              <a:rPr lang="en-US" altLang="zh-CN" b="1" dirty="0">
                <a:latin typeface="微軟正黑體" pitchFamily="34" charset="-120"/>
                <a:ea typeface="微軟正黑體" pitchFamily="34" charset="-120"/>
              </a:rPr>
            </a:b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6298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8" y="1052736"/>
            <a:ext cx="8136535" cy="4176464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23400" b="1" dirty="0">
                <a:solidFill>
                  <a:srgbClr val="7030A0"/>
                </a:solidFill>
              </a:rPr>
              <a:t>對</a:t>
            </a:r>
            <a:endParaRPr lang="en-US" altLang="zh-CN" sz="23400" b="1" dirty="0">
              <a:solidFill>
                <a:srgbClr val="7030A0"/>
              </a:solidFill>
            </a:endParaRPr>
          </a:p>
          <a:p>
            <a:r>
              <a:rPr lang="zh-CN" altLang="en-US" sz="7200" b="1" dirty="0">
                <a:latin typeface="微軟正黑體" pitchFamily="34" charset="-120"/>
                <a:ea typeface="微軟正黑體" pitchFamily="34" charset="-120"/>
              </a:rPr>
              <a:t>少了一些先導課程</a:t>
            </a:r>
            <a:endParaRPr lang="en-US" altLang="zh-CN" sz="72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7200" b="1" dirty="0">
                <a:latin typeface="微軟正黑體" pitchFamily="34" charset="-120"/>
                <a:ea typeface="微軟正黑體" pitchFamily="34" charset="-120"/>
              </a:rPr>
              <a:t>Python</a:t>
            </a:r>
            <a:r>
              <a:rPr lang="zh-CN" altLang="en-US" sz="7200" b="1" dirty="0">
                <a:latin typeface="微軟正黑體" pitchFamily="34" charset="-120"/>
                <a:ea typeface="微軟正黑體" pitchFamily="34" charset="-120"/>
              </a:rPr>
              <a:t>程式設計是不夠的</a:t>
            </a:r>
            <a:endParaRPr lang="zh-TW" altLang="en-US" sz="72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05408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DC79735-EC88-4CE3-A6F9-C71788810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2339752" cy="4925144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的步驟：</a:t>
            </a:r>
            <a:endParaRPr lang="en-US" altLang="zh-CN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CN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資料處理</a:t>
            </a:r>
            <a:br>
              <a:rPr lang="en-US" altLang="zh-CN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初級數據分析</a:t>
            </a:r>
            <a:endParaRPr lang="en-US" altLang="zh-CN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CN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</a:t>
            </a:r>
            <a:endParaRPr lang="en-US" altLang="zh-CN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深度學習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 descr="https://acupun.site/lecture/pandas/pic/scope12.png">
            <a:extLst>
              <a:ext uri="{FF2B5EF4-FFF2-40B4-BE49-F238E27FC236}">
                <a16:creationId xmlns:a16="http://schemas.microsoft.com/office/drawing/2014/main" id="{652F37D9-395D-4790-B535-863F8963D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0"/>
            <a:ext cx="65929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246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8" y="1052736"/>
            <a:ext cx="8136535" cy="4176464"/>
          </a:xfrm>
        </p:spPr>
        <p:txBody>
          <a:bodyPr>
            <a:normAutofit/>
          </a:bodyPr>
          <a:lstStyle/>
          <a:p>
            <a:r>
              <a:rPr lang="zh-CN" altLang="en-US" sz="7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所以，缺少了</a:t>
            </a:r>
            <a:endParaRPr lang="en-US" altLang="zh-CN" sz="7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CN" sz="7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CN" altLang="en-US" sz="7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個先導課程</a:t>
            </a:r>
            <a:endParaRPr lang="zh-TW" altLang="en-US" sz="7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6695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DC79735-EC88-4CE3-A6F9-C71788810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600200"/>
            <a:ext cx="8820472" cy="5105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36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CN" altLang="en-US" sz="36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資料處理：初級數據分析</a:t>
            </a:r>
            <a:endParaRPr lang="en-US" altLang="zh-CN" sz="3600" b="1" dirty="0">
              <a:solidFill>
                <a:srgbClr val="7030A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Pandas</a:t>
            </a:r>
            <a:r>
              <a:rPr lang="zh-CN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模組：數據分析</a:t>
            </a:r>
            <a:endParaRPr lang="en-US" altLang="zh-CN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CN" sz="36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CN" altLang="en-US" sz="36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</a:t>
            </a:r>
            <a:endParaRPr lang="en-US" altLang="zh-CN" sz="3600" b="1" dirty="0">
              <a:solidFill>
                <a:srgbClr val="7030A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b="1" dirty="0" err="1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Numpy</a:t>
            </a:r>
            <a:r>
              <a:rPr lang="zh-CN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模組，</a:t>
            </a:r>
            <a:r>
              <a:rPr lang="en-US" altLang="zh-CN" b="1" dirty="0" err="1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Sklearn</a:t>
            </a:r>
            <a:r>
              <a:rPr lang="zh-CN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模組</a:t>
            </a:r>
            <a:endParaRPr lang="en-US" altLang="zh-CN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各種模型：</a:t>
            </a:r>
            <a:r>
              <a:rPr lang="en-US" altLang="zh-TW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，邏輯迴歸，決策樹，隨機森林法，支持向量機算法</a:t>
            </a:r>
            <a:r>
              <a:rPr lang="en-US" altLang="zh-TW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SVM</a:t>
            </a:r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K-means</a:t>
            </a:r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分群，主成份分析</a:t>
            </a:r>
            <a:r>
              <a:rPr lang="en-US" altLang="zh-TW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PCA</a:t>
            </a:r>
            <a:endParaRPr lang="en-US" altLang="zh-CN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深度學習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8D31B93-51BB-492F-A8E2-28B711801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所以，缺少了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個先導課程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5927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DC79735-EC88-4CE3-A6F9-C71788810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600200"/>
            <a:ext cx="8568952" cy="4925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36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CN" altLang="en-US" sz="36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資料處理：初級數據分析</a:t>
            </a:r>
            <a:endParaRPr lang="en-US" altLang="zh-CN" sz="3600" b="1" dirty="0">
              <a:solidFill>
                <a:srgbClr val="7030A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Pandas</a:t>
            </a:r>
            <a:r>
              <a:rPr lang="zh-CN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模組：數據分析</a:t>
            </a:r>
            <a:endParaRPr lang="en-US" altLang="zh-CN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CN" sz="36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CN" altLang="en-US" sz="36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</a:t>
            </a:r>
            <a:endParaRPr lang="en-US" altLang="zh-CN" sz="3600" b="1" dirty="0">
              <a:solidFill>
                <a:srgbClr val="7030A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b="1" dirty="0" err="1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Numpy</a:t>
            </a:r>
            <a:r>
              <a:rPr lang="zh-CN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模組，</a:t>
            </a:r>
            <a:r>
              <a:rPr lang="en-US" altLang="zh-CN" b="1" dirty="0" err="1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Sklearn</a:t>
            </a:r>
            <a:r>
              <a:rPr lang="zh-CN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模組</a:t>
            </a:r>
            <a:endParaRPr lang="en-US" altLang="zh-CN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各種模型：</a:t>
            </a:r>
            <a:r>
              <a:rPr lang="en-US" altLang="zh-TW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，邏輯迴歸，決策樹，隨機森林法，支持向量機算法</a:t>
            </a:r>
            <a:r>
              <a:rPr lang="en-US" altLang="zh-TW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SVM</a:t>
            </a:r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K-means</a:t>
            </a:r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分群，主成份分析</a:t>
            </a:r>
            <a:r>
              <a:rPr lang="en-US" altLang="zh-TW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PCA</a:t>
            </a:r>
            <a:endParaRPr lang="en-US" altLang="zh-CN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深度學習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8D31B93-51BB-492F-A8E2-28B711801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9026152" cy="1265238"/>
          </a:xfrm>
        </p:spPr>
        <p:txBody>
          <a:bodyPr>
            <a:noAutofit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學了這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個先導課程，就會理解很多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深度學習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程式碼的寫法緣由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77569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8" y="1052736"/>
            <a:ext cx="8136535" cy="4176464"/>
          </a:xfrm>
        </p:spPr>
        <p:txBody>
          <a:bodyPr>
            <a:normAutofit/>
          </a:bodyPr>
          <a:lstStyle/>
          <a:p>
            <a:r>
              <a:rPr lang="zh-CN" altLang="en-US" sz="7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所以，本課程將幫大家稍微補足這</a:t>
            </a:r>
            <a:r>
              <a:rPr lang="en-US" altLang="zh-CN" sz="7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CN" altLang="en-US" sz="7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個先導課程</a:t>
            </a:r>
            <a:endParaRPr lang="zh-TW" altLang="en-US" sz="7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1013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07504" y="1052736"/>
            <a:ext cx="8640959" cy="4752528"/>
          </a:xfrm>
        </p:spPr>
        <p:txBody>
          <a:bodyPr>
            <a:normAutofit fontScale="92500"/>
          </a:bodyPr>
          <a:lstStyle/>
          <a:p>
            <a:r>
              <a:rPr lang="zh-CN" altLang="en-US" sz="7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但要教導的東西太多</a:t>
            </a:r>
            <a:endParaRPr lang="en-US" altLang="zh-CN" sz="7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CN" sz="7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CN" altLang="en-US" sz="7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所以不會全部時間拿來補充這</a:t>
            </a:r>
            <a:r>
              <a:rPr lang="en-US" altLang="zh-CN" sz="7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CN" altLang="en-US" sz="7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個先導課程</a:t>
            </a:r>
            <a:endParaRPr lang="zh-TW" altLang="en-US" sz="7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4024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484784"/>
            <a:ext cx="9144000" cy="3240360"/>
          </a:xfrm>
        </p:spPr>
        <p:txBody>
          <a:bodyPr vert="horz" rtlCol="0">
            <a:normAutofit/>
          </a:bodyPr>
          <a:lstStyle/>
          <a:p>
            <a:r>
              <a:rPr lang="zh-CN" altLang="en-US" sz="7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正確學習人工智慧的步驟</a:t>
            </a:r>
            <a:endParaRPr lang="en-US" altLang="zh-CN" sz="5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31123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A58D250-C1FB-4A5B-BD1C-2FCA52471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28800"/>
            <a:ext cx="8964488" cy="5076800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sz="4000" b="1" dirty="0"/>
              <a:t>1.</a:t>
            </a:r>
            <a:r>
              <a:rPr lang="zh-CN" altLang="en-US" sz="4000" b="1" dirty="0"/>
              <a:t> 很多人工智慧的教學，是直接教</a:t>
            </a:r>
            <a:r>
              <a:rPr lang="en-US" altLang="zh-CN" sz="4000" b="1" dirty="0"/>
              <a:t>『</a:t>
            </a:r>
            <a:r>
              <a:rPr lang="zh-CN" altLang="en-US" sz="4000" b="1" dirty="0"/>
              <a:t>深度學習，類神經網絡，影像辨識</a:t>
            </a:r>
            <a:r>
              <a:rPr lang="en-US" altLang="zh-CN" sz="4000" b="1" dirty="0"/>
              <a:t>』</a:t>
            </a:r>
          </a:p>
          <a:p>
            <a:r>
              <a:rPr lang="en-US" altLang="zh-CN" sz="4000" b="1" dirty="0"/>
              <a:t>2</a:t>
            </a:r>
            <a:r>
              <a:rPr lang="zh-CN" altLang="en-US" sz="4000" b="1" dirty="0"/>
              <a:t>但是沒有學過</a:t>
            </a:r>
            <a:r>
              <a:rPr lang="en-US" altLang="zh-CN" sz="4000" b="1" dirty="0"/>
              <a:t>『</a:t>
            </a:r>
            <a:r>
              <a:rPr lang="en-US" altLang="zh-CN" sz="4000" b="1" dirty="0">
                <a:solidFill>
                  <a:srgbClr val="C00000"/>
                </a:solidFill>
                <a:highlight>
                  <a:srgbClr val="FFFF00"/>
                </a:highlight>
              </a:rPr>
              <a:t>python</a:t>
            </a:r>
            <a:r>
              <a:rPr lang="zh-CN" altLang="en-US" sz="4000" b="1" dirty="0">
                <a:solidFill>
                  <a:srgbClr val="C00000"/>
                </a:solidFill>
                <a:highlight>
                  <a:srgbClr val="FFFF00"/>
                </a:highlight>
              </a:rPr>
              <a:t>的</a:t>
            </a:r>
            <a:r>
              <a:rPr lang="en-US" altLang="zh-CN" sz="4000" b="1" dirty="0">
                <a:solidFill>
                  <a:srgbClr val="C00000"/>
                </a:solidFill>
                <a:highlight>
                  <a:srgbClr val="FFFF00"/>
                </a:highlight>
              </a:rPr>
              <a:t>AI</a:t>
            </a:r>
            <a:r>
              <a:rPr lang="zh-CN" altLang="en-US" sz="4000" b="1" dirty="0">
                <a:solidFill>
                  <a:srgbClr val="C00000"/>
                </a:solidFill>
                <a:highlight>
                  <a:srgbClr val="FFFF00"/>
                </a:highlight>
              </a:rPr>
              <a:t>基礎班</a:t>
            </a:r>
            <a:r>
              <a:rPr lang="en-US" altLang="zh-CN" sz="4000" b="1" dirty="0"/>
              <a:t>』</a:t>
            </a:r>
            <a:r>
              <a:rPr lang="zh-CN" altLang="en-US" sz="4000" b="1" dirty="0"/>
              <a:t>：</a:t>
            </a:r>
            <a:endParaRPr lang="en-US" altLang="zh-CN" sz="4000" b="1" dirty="0"/>
          </a:p>
          <a:p>
            <a:pPr lvl="1"/>
            <a:r>
              <a:rPr lang="en-US" altLang="zh-CN" sz="3600" b="1" dirty="0">
                <a:solidFill>
                  <a:srgbClr val="7030A0"/>
                </a:solidFill>
              </a:rPr>
              <a:t>pandas</a:t>
            </a:r>
            <a:r>
              <a:rPr lang="zh-CN" altLang="en-US" sz="3600" b="1" dirty="0">
                <a:solidFill>
                  <a:srgbClr val="7030A0"/>
                </a:solidFill>
              </a:rPr>
              <a:t>模組做基礎數據讀取分析，</a:t>
            </a:r>
            <a:endParaRPr lang="en-US" altLang="zh-CN" sz="3600" b="1" dirty="0">
              <a:solidFill>
                <a:srgbClr val="7030A0"/>
              </a:solidFill>
            </a:endParaRPr>
          </a:p>
          <a:p>
            <a:pPr lvl="1"/>
            <a:r>
              <a:rPr lang="en-US" altLang="zh-CN" sz="3600" b="1" dirty="0" err="1">
                <a:solidFill>
                  <a:srgbClr val="7030A0"/>
                </a:solidFill>
              </a:rPr>
              <a:t>numpy</a:t>
            </a:r>
            <a:r>
              <a:rPr lang="zh-CN" altLang="en-US" sz="3600" b="1" dirty="0">
                <a:solidFill>
                  <a:srgbClr val="7030A0"/>
                </a:solidFill>
              </a:rPr>
              <a:t>數值矩陣處理，</a:t>
            </a:r>
            <a:endParaRPr lang="en-US" altLang="zh-CN" sz="3600" b="1" dirty="0">
              <a:solidFill>
                <a:srgbClr val="7030A0"/>
              </a:solidFill>
            </a:endParaRPr>
          </a:p>
          <a:p>
            <a:pPr lvl="1"/>
            <a:r>
              <a:rPr lang="en-US" altLang="zh-CN" sz="3600" b="1" dirty="0">
                <a:solidFill>
                  <a:srgbClr val="7030A0"/>
                </a:solidFill>
              </a:rPr>
              <a:t>matplotlib</a:t>
            </a:r>
            <a:r>
              <a:rPr lang="zh-CN" altLang="en-US" sz="3600" b="1" dirty="0">
                <a:solidFill>
                  <a:srgbClr val="7030A0"/>
                </a:solidFill>
              </a:rPr>
              <a:t>繪圖模組，</a:t>
            </a:r>
            <a:endParaRPr lang="en-US" altLang="zh-CN" sz="3600" b="1" dirty="0">
              <a:solidFill>
                <a:srgbClr val="7030A0"/>
              </a:solidFill>
            </a:endParaRPr>
          </a:p>
          <a:p>
            <a:pPr lvl="1"/>
            <a:r>
              <a:rPr lang="zh-CN" altLang="en-US" sz="3600" b="1" dirty="0">
                <a:solidFill>
                  <a:srgbClr val="7030A0"/>
                </a:solidFill>
              </a:rPr>
              <a:t>機器學習</a:t>
            </a:r>
            <a:r>
              <a:rPr lang="en-US" altLang="zh-CN" sz="3600" b="1" dirty="0" err="1">
                <a:solidFill>
                  <a:srgbClr val="7030A0"/>
                </a:solidFill>
              </a:rPr>
              <a:t>sklearn</a:t>
            </a:r>
            <a:r>
              <a:rPr lang="zh-CN" altLang="en-US" sz="3600" b="1" dirty="0">
                <a:solidFill>
                  <a:srgbClr val="7030A0"/>
                </a:solidFill>
              </a:rPr>
              <a:t>模組</a:t>
            </a:r>
            <a:endParaRPr lang="en-US" altLang="zh-CN" sz="3600" b="1" dirty="0">
              <a:solidFill>
                <a:srgbClr val="7030A0"/>
              </a:solidFill>
            </a:endParaRPr>
          </a:p>
          <a:p>
            <a:r>
              <a:rPr lang="en-US" altLang="zh-CN" sz="4000" b="1" dirty="0"/>
              <a:t>3.</a:t>
            </a:r>
            <a:r>
              <a:rPr lang="zh-CN" altLang="en-US" sz="4000" b="1" dirty="0"/>
              <a:t>所以</a:t>
            </a:r>
            <a:r>
              <a:rPr lang="en-US" altLang="zh-CN" sz="4000" b="1" dirty="0"/>
              <a:t>『</a:t>
            </a:r>
            <a:r>
              <a:rPr lang="zh-CN" altLang="en-US" sz="4000" b="1" dirty="0"/>
              <a:t>很多不懂</a:t>
            </a:r>
            <a:r>
              <a:rPr lang="en-US" altLang="zh-CN" sz="4000" b="1" dirty="0"/>
              <a:t>AI</a:t>
            </a:r>
            <a:r>
              <a:rPr lang="zh-CN" altLang="en-US" sz="4000" b="1" dirty="0"/>
              <a:t>的</a:t>
            </a:r>
            <a:r>
              <a:rPr lang="zh-CN" altLang="en-US" sz="4000" b="1" dirty="0">
                <a:solidFill>
                  <a:srgbClr val="C00000"/>
                </a:solidFill>
                <a:highlight>
                  <a:srgbClr val="FFFF00"/>
                </a:highlight>
              </a:rPr>
              <a:t>慣例</a:t>
            </a:r>
            <a:r>
              <a:rPr lang="zh-CN" altLang="en-US" sz="4000" b="1" dirty="0"/>
              <a:t>寫法</a:t>
            </a:r>
            <a:r>
              <a:rPr lang="en-US" altLang="zh-CN" sz="4000" b="1" dirty="0"/>
              <a:t>』</a:t>
            </a:r>
          </a:p>
          <a:p>
            <a:pPr lvl="1"/>
            <a:r>
              <a:rPr lang="zh-CN" altLang="en-US" sz="4600" b="1" dirty="0">
                <a:highlight>
                  <a:srgbClr val="FFFF00"/>
                </a:highlight>
              </a:rPr>
              <a:t>其實有些</a:t>
            </a:r>
            <a:r>
              <a:rPr lang="en-US" altLang="zh-CN" sz="4600" b="1" dirty="0">
                <a:highlight>
                  <a:srgbClr val="FFFF00"/>
                </a:highlight>
              </a:rPr>
              <a:t>AI</a:t>
            </a:r>
            <a:r>
              <a:rPr lang="zh-CN" altLang="en-US" sz="4600" b="1" dirty="0">
                <a:highlight>
                  <a:srgbClr val="FFFF00"/>
                </a:highlight>
              </a:rPr>
              <a:t>寫法來來自於</a:t>
            </a:r>
            <a:r>
              <a:rPr lang="en-US" altLang="zh-CN" sz="4600" b="1" dirty="0">
                <a:highlight>
                  <a:srgbClr val="FFFF00"/>
                </a:highlight>
              </a:rPr>
              <a:t>『pandas</a:t>
            </a:r>
            <a:r>
              <a:rPr lang="zh-CN" altLang="en-US" sz="4600" b="1" dirty="0">
                <a:highlight>
                  <a:srgbClr val="FFFF00"/>
                </a:highlight>
              </a:rPr>
              <a:t>，</a:t>
            </a:r>
            <a:r>
              <a:rPr lang="en-US" altLang="zh-CN" sz="4600" b="1" dirty="0" err="1">
                <a:highlight>
                  <a:srgbClr val="FFFF00"/>
                </a:highlight>
              </a:rPr>
              <a:t>numpy</a:t>
            </a:r>
            <a:r>
              <a:rPr lang="zh-CN" altLang="en-US" sz="4600" b="1" dirty="0">
                <a:highlight>
                  <a:srgbClr val="FFFF00"/>
                </a:highlight>
              </a:rPr>
              <a:t>，</a:t>
            </a:r>
            <a:r>
              <a:rPr lang="en-US" altLang="zh-CN" sz="4600" b="1" dirty="0">
                <a:highlight>
                  <a:srgbClr val="FFFF00"/>
                </a:highlight>
              </a:rPr>
              <a:t>matplotlib</a:t>
            </a:r>
            <a:r>
              <a:rPr lang="zh-CN" altLang="en-US" sz="4600" b="1" dirty="0">
                <a:highlight>
                  <a:srgbClr val="FFFF00"/>
                </a:highlight>
              </a:rPr>
              <a:t>，</a:t>
            </a:r>
            <a:r>
              <a:rPr lang="en-US" altLang="zh-CN" sz="4600" b="1" dirty="0" err="1">
                <a:highlight>
                  <a:srgbClr val="FFFF00"/>
                </a:highlight>
              </a:rPr>
              <a:t>sklearn</a:t>
            </a:r>
            <a:r>
              <a:rPr lang="en-US" altLang="zh-CN" sz="4600" b="1" dirty="0">
                <a:highlight>
                  <a:srgbClr val="FFFF00"/>
                </a:highlight>
              </a:rPr>
              <a:t>』</a:t>
            </a:r>
          </a:p>
          <a:p>
            <a:pPr lvl="1"/>
            <a:r>
              <a:rPr lang="zh-CN" altLang="en-US" sz="3400" b="1" dirty="0">
                <a:solidFill>
                  <a:srgbClr val="C00000"/>
                </a:solidFill>
              </a:rPr>
              <a:t>這些基礎不懂，就直接學高階班，是容易根基不穩的</a:t>
            </a:r>
            <a:endParaRPr lang="en-US" altLang="zh-TW" sz="3400" b="1" dirty="0">
              <a:solidFill>
                <a:srgbClr val="C00000"/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B0C77A1-4805-41EE-A19C-53B5F1AA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正確學習人工智慧的步驟</a:t>
            </a:r>
            <a:endParaRPr lang="en-US" altLang="zh-CN" sz="4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64460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A58D250-C1FB-4A5B-BD1C-2FCA52471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28800"/>
            <a:ext cx="8964488" cy="5076800"/>
          </a:xfrm>
        </p:spPr>
        <p:txBody>
          <a:bodyPr>
            <a:normAutofit lnSpcReduction="10000"/>
          </a:bodyPr>
          <a:lstStyle/>
          <a:p>
            <a:r>
              <a:rPr lang="en-US" altLang="zh-TW" sz="4000" b="1" dirty="0"/>
              <a:t>1.</a:t>
            </a:r>
            <a:r>
              <a:rPr lang="zh-CN" altLang="en-US" sz="4000" b="1" dirty="0"/>
              <a:t> 穩當的學習人工智慧步驟：</a:t>
            </a:r>
            <a:endParaRPr lang="en-US" altLang="zh-CN" sz="4000" b="1" dirty="0"/>
          </a:p>
          <a:p>
            <a:pPr lvl="1"/>
            <a:r>
              <a:rPr lang="zh-CN" altLang="en-US" sz="3600" b="1" dirty="0">
                <a:solidFill>
                  <a:srgbClr val="7030A0"/>
                </a:solidFill>
              </a:rPr>
              <a:t>先學</a:t>
            </a:r>
            <a:r>
              <a:rPr lang="en-US" altLang="zh-CN" sz="3600" b="1" dirty="0">
                <a:solidFill>
                  <a:srgbClr val="7030A0"/>
                </a:solidFill>
              </a:rPr>
              <a:t>pandas</a:t>
            </a:r>
            <a:r>
              <a:rPr lang="zh-CN" altLang="en-US" sz="3600" b="1" dirty="0">
                <a:solidFill>
                  <a:srgbClr val="7030A0"/>
                </a:solidFill>
              </a:rPr>
              <a:t>模組做基礎數據讀取分析，</a:t>
            </a:r>
            <a:endParaRPr lang="en-US" altLang="zh-CN" sz="3600" b="1" dirty="0">
              <a:solidFill>
                <a:srgbClr val="7030A0"/>
              </a:solidFill>
            </a:endParaRPr>
          </a:p>
          <a:p>
            <a:pPr lvl="1"/>
            <a:r>
              <a:rPr lang="en-US" altLang="zh-CN" sz="3600" b="1" dirty="0">
                <a:solidFill>
                  <a:srgbClr val="7030A0"/>
                </a:solidFill>
              </a:rPr>
              <a:t>matplotlib</a:t>
            </a:r>
            <a:r>
              <a:rPr lang="zh-CN" altLang="en-US" sz="3600" b="1" dirty="0">
                <a:solidFill>
                  <a:srgbClr val="7030A0"/>
                </a:solidFill>
              </a:rPr>
              <a:t>繪圖模組，</a:t>
            </a:r>
            <a:endParaRPr lang="en-US" altLang="zh-CN" sz="3600" b="1" dirty="0">
              <a:solidFill>
                <a:srgbClr val="7030A0"/>
              </a:solidFill>
            </a:endParaRPr>
          </a:p>
          <a:p>
            <a:pPr lvl="1"/>
            <a:r>
              <a:rPr lang="en-US" altLang="zh-CN" sz="3600" b="1" dirty="0" err="1">
                <a:solidFill>
                  <a:srgbClr val="7030A0"/>
                </a:solidFill>
              </a:rPr>
              <a:t>numpy</a:t>
            </a:r>
            <a:r>
              <a:rPr lang="zh-CN" altLang="en-US" sz="3600" b="1" dirty="0">
                <a:solidFill>
                  <a:srgbClr val="7030A0"/>
                </a:solidFill>
              </a:rPr>
              <a:t>數值矩陣處理，</a:t>
            </a:r>
            <a:endParaRPr lang="en-US" altLang="zh-CN" sz="3600" b="1" dirty="0">
              <a:solidFill>
                <a:srgbClr val="7030A0"/>
              </a:solidFill>
            </a:endParaRPr>
          </a:p>
          <a:p>
            <a:pPr lvl="1"/>
            <a:r>
              <a:rPr lang="zh-CN" altLang="en-US" sz="3600" b="1" dirty="0">
                <a:solidFill>
                  <a:srgbClr val="7030A0"/>
                </a:solidFill>
              </a:rPr>
              <a:t>再學機器學習</a:t>
            </a:r>
            <a:r>
              <a:rPr lang="en-US" altLang="zh-CN" sz="3600" b="1" dirty="0" err="1">
                <a:solidFill>
                  <a:srgbClr val="7030A0"/>
                </a:solidFill>
              </a:rPr>
              <a:t>sklearn</a:t>
            </a:r>
            <a:r>
              <a:rPr lang="zh-CN" altLang="en-US" sz="3600" b="1" dirty="0">
                <a:solidFill>
                  <a:srgbClr val="7030A0"/>
                </a:solidFill>
              </a:rPr>
              <a:t>模組</a:t>
            </a:r>
            <a:endParaRPr lang="en-US" altLang="zh-CN" sz="3600" b="1" dirty="0">
              <a:solidFill>
                <a:srgbClr val="7030A0"/>
              </a:solidFill>
            </a:endParaRPr>
          </a:p>
          <a:p>
            <a:pPr lvl="1"/>
            <a:endParaRPr lang="en-US" altLang="zh-CN" sz="3600" b="1" dirty="0">
              <a:solidFill>
                <a:srgbClr val="7030A0"/>
              </a:solidFill>
            </a:endParaRPr>
          </a:p>
          <a:p>
            <a:pPr lvl="1"/>
            <a:r>
              <a:rPr lang="zh-CN" altLang="en-US" sz="3600" b="1" dirty="0">
                <a:solidFill>
                  <a:srgbClr val="7030A0"/>
                </a:solidFill>
              </a:rPr>
              <a:t>再學習</a:t>
            </a:r>
            <a:r>
              <a:rPr lang="en-US" altLang="zh-CN" sz="3600" b="1" dirty="0">
                <a:solidFill>
                  <a:srgbClr val="7030A0"/>
                </a:solidFill>
              </a:rPr>
              <a:t>『</a:t>
            </a:r>
            <a:r>
              <a:rPr lang="zh-CN" altLang="en-US" sz="3600" b="1" dirty="0">
                <a:solidFill>
                  <a:srgbClr val="7030A0"/>
                </a:solidFill>
              </a:rPr>
              <a:t>深度學習</a:t>
            </a:r>
            <a:r>
              <a:rPr lang="en-US" altLang="zh-CN" sz="3600" b="1" dirty="0">
                <a:solidFill>
                  <a:srgbClr val="7030A0"/>
                </a:solidFill>
              </a:rPr>
              <a:t>』</a:t>
            </a:r>
            <a:r>
              <a:rPr lang="zh-CN" altLang="en-US" sz="3600" b="1" dirty="0">
                <a:solidFill>
                  <a:srgbClr val="7030A0"/>
                </a:solidFill>
              </a:rPr>
              <a:t>類神經網絡，與進階應用</a:t>
            </a:r>
            <a:endParaRPr lang="en-US" altLang="zh-CN" sz="3600" b="1" dirty="0">
              <a:solidFill>
                <a:srgbClr val="7030A0"/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B0C77A1-4805-41EE-A19C-53B5F1AA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正確學習人工智慧的步驟</a:t>
            </a:r>
            <a:endParaRPr lang="en-US" altLang="zh-CN" sz="4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96998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79512" y="1570112"/>
            <a:ext cx="8568951" cy="3659088"/>
          </a:xfrm>
        </p:spPr>
        <p:txBody>
          <a:bodyPr>
            <a:normAutofit/>
          </a:bodyPr>
          <a:lstStyle/>
          <a:p>
            <a:r>
              <a:rPr lang="zh-CN" altLang="en-US" sz="7200" b="1" dirty="0"/>
              <a:t>同學們學習人工智慧</a:t>
            </a:r>
            <a:endParaRPr lang="en-US" altLang="zh-CN" sz="7200" b="1" dirty="0"/>
          </a:p>
          <a:p>
            <a:r>
              <a:rPr lang="zh-CN" altLang="en-US" sz="7200" b="1" dirty="0">
                <a:latin typeface="微軟正黑體" pitchFamily="34" charset="-120"/>
                <a:ea typeface="微軟正黑體" pitchFamily="34" charset="-120"/>
              </a:rPr>
              <a:t>常常會遇到的問題</a:t>
            </a:r>
            <a:endParaRPr lang="zh-TW" altLang="en-US" sz="72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41044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268760"/>
            <a:ext cx="9144000" cy="4176464"/>
          </a:xfrm>
        </p:spPr>
        <p:txBody>
          <a:bodyPr vert="horz" rtlCol="0">
            <a:normAutofit fontScale="92500"/>
          </a:bodyPr>
          <a:lstStyle/>
          <a:p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商管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的人工智慧在應用課程</a:t>
            </a:r>
            <a:endParaRPr lang="en-US" altLang="zh-CN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endParaRPr lang="en-US" altLang="zh-CN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理工科系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的人工智慧的差別</a:t>
            </a:r>
            <a:endParaRPr lang="en-US" altLang="zh-CN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3025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A58D250-C1FB-4A5B-BD1C-2FCA52471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00200"/>
            <a:ext cx="8964488" cy="5105400"/>
          </a:xfrm>
        </p:spPr>
        <p:txBody>
          <a:bodyPr>
            <a:normAutofit/>
          </a:bodyPr>
          <a:lstStyle/>
          <a:p>
            <a:r>
              <a:rPr lang="en-US" altLang="zh-TW" sz="4000" b="1" dirty="0"/>
              <a:t>1.</a:t>
            </a:r>
            <a:r>
              <a:rPr lang="zh-CN" altLang="en-US" sz="4000" b="1" dirty="0">
                <a:highlight>
                  <a:srgbClr val="FFFF00"/>
                </a:highlight>
              </a:rPr>
              <a:t>偏重</a:t>
            </a:r>
            <a:r>
              <a:rPr lang="en-US" altLang="zh-CN" sz="4000" b="1" dirty="0">
                <a:highlight>
                  <a:srgbClr val="FFFF00"/>
                </a:highlight>
              </a:rPr>
              <a:t>『</a:t>
            </a:r>
            <a:r>
              <a:rPr lang="zh-CN" altLang="en-US" sz="4000" b="1" dirty="0">
                <a:highlight>
                  <a:srgbClr val="FFFF00"/>
                </a:highlight>
              </a:rPr>
              <a:t>深度學習</a:t>
            </a:r>
            <a:r>
              <a:rPr lang="en-US" altLang="zh-CN" sz="4000" b="1" dirty="0">
                <a:highlight>
                  <a:srgbClr val="FFFF00"/>
                </a:highlight>
              </a:rPr>
              <a:t>』</a:t>
            </a:r>
            <a:r>
              <a:rPr lang="zh-CN" altLang="en-US" sz="4000" b="1" dirty="0"/>
              <a:t>，輕</a:t>
            </a:r>
            <a:r>
              <a:rPr lang="en-US" altLang="zh-CN" sz="4000" b="1" dirty="0"/>
              <a:t>『</a:t>
            </a:r>
            <a:r>
              <a:rPr lang="zh-CN" altLang="en-US" sz="4000" b="1" dirty="0"/>
              <a:t>機器學習</a:t>
            </a:r>
            <a:r>
              <a:rPr lang="en-US" altLang="zh-CN" sz="4000" b="1" dirty="0"/>
              <a:t>』</a:t>
            </a:r>
            <a:endParaRPr lang="en-US" altLang="zh-TW" sz="4000" b="1" dirty="0"/>
          </a:p>
          <a:p>
            <a:r>
              <a:rPr lang="en-US" altLang="zh-CN" sz="4000" b="1" dirty="0"/>
              <a:t>2.</a:t>
            </a:r>
            <a:r>
              <a:rPr lang="zh-CN" altLang="en-US" sz="4000" b="1" dirty="0"/>
              <a:t>範例多是</a:t>
            </a:r>
            <a:r>
              <a:rPr lang="en-US" altLang="zh-CN" sz="4000" b="1" dirty="0"/>
              <a:t>『</a:t>
            </a:r>
            <a:r>
              <a:rPr lang="zh-CN" altLang="en-US" sz="4000" b="1" dirty="0">
                <a:solidFill>
                  <a:srgbClr val="7030A0"/>
                </a:solidFill>
              </a:rPr>
              <a:t>影像辨識，語音辨識，生成對抗網絡，生成</a:t>
            </a:r>
            <a:r>
              <a:rPr lang="en-US" altLang="zh-CN" sz="4000" b="1" dirty="0">
                <a:solidFill>
                  <a:srgbClr val="7030A0"/>
                </a:solidFill>
              </a:rPr>
              <a:t>AI</a:t>
            </a:r>
            <a:r>
              <a:rPr lang="en-US" altLang="zh-CN" sz="4000" b="1" dirty="0"/>
              <a:t>』</a:t>
            </a:r>
          </a:p>
          <a:p>
            <a:r>
              <a:rPr lang="en-US" altLang="zh-CN" sz="4000" b="1" dirty="0"/>
              <a:t>3.</a:t>
            </a:r>
            <a:r>
              <a:rPr lang="zh-CN" altLang="en-US" sz="4000" b="1" dirty="0"/>
              <a:t>偏重數學公式</a:t>
            </a:r>
            <a:endParaRPr lang="en-US" altLang="zh-TW" sz="4000" b="1" dirty="0"/>
          </a:p>
          <a:p>
            <a:pPr lvl="1"/>
            <a:endParaRPr lang="zh-TW" altLang="en-US" sz="3600" b="1" dirty="0"/>
          </a:p>
          <a:p>
            <a:pPr lvl="1"/>
            <a:endParaRPr lang="en-US" altLang="zh-TW" sz="3600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B0C77A1-4805-41EE-A19C-53B5F1AA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理工科系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的人工智慧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D08FCFD-585A-4353-A2ED-1053D3DCB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3573016"/>
            <a:ext cx="4907846" cy="292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98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A58D250-C1FB-4A5B-BD1C-2FCA52471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5105400"/>
          </a:xfrm>
        </p:spPr>
        <p:txBody>
          <a:bodyPr>
            <a:normAutofit/>
          </a:bodyPr>
          <a:lstStyle/>
          <a:p>
            <a:pPr lvl="1"/>
            <a:endParaRPr lang="zh-TW" altLang="en-US" sz="3600" b="1" dirty="0"/>
          </a:p>
          <a:p>
            <a:pPr lvl="1"/>
            <a:endParaRPr lang="en-US" altLang="zh-TW" sz="3600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B0C77A1-4805-41EE-A19C-53B5F1AA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理工科系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的人工智慧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CE8CAA0-8553-4BA5-ADA3-518B08E12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8" y="2334171"/>
            <a:ext cx="7638095" cy="4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609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A58D250-C1FB-4A5B-BD1C-2FCA52471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5105400"/>
          </a:xfrm>
        </p:spPr>
        <p:txBody>
          <a:bodyPr>
            <a:normAutofit/>
          </a:bodyPr>
          <a:lstStyle/>
          <a:p>
            <a:r>
              <a:rPr lang="en-US" altLang="zh-TW" sz="4000" b="1" dirty="0"/>
              <a:t>1.</a:t>
            </a:r>
            <a:r>
              <a:rPr lang="zh-CN" altLang="en-US" sz="4000" b="1" dirty="0">
                <a:highlight>
                  <a:srgbClr val="FFFF00"/>
                </a:highlight>
              </a:rPr>
              <a:t>偏重</a:t>
            </a:r>
            <a:r>
              <a:rPr lang="en-US" altLang="zh-CN" sz="4000" b="1" dirty="0">
                <a:highlight>
                  <a:srgbClr val="FFFF00"/>
                </a:highlight>
              </a:rPr>
              <a:t>『</a:t>
            </a:r>
            <a:r>
              <a:rPr lang="zh-CN" altLang="en-US" sz="4000" b="1" dirty="0">
                <a:highlight>
                  <a:srgbClr val="FFFF00"/>
                </a:highlight>
              </a:rPr>
              <a:t>機器學習</a:t>
            </a:r>
            <a:r>
              <a:rPr lang="en-US" altLang="zh-CN" sz="4000" b="1" dirty="0">
                <a:highlight>
                  <a:srgbClr val="FFFF00"/>
                </a:highlight>
              </a:rPr>
              <a:t>』</a:t>
            </a:r>
            <a:r>
              <a:rPr lang="zh-CN" altLang="en-US" sz="4000" b="1" dirty="0"/>
              <a:t>，輕</a:t>
            </a:r>
            <a:r>
              <a:rPr lang="en-US" altLang="zh-CN" sz="4000" b="1" dirty="0"/>
              <a:t>『</a:t>
            </a:r>
            <a:r>
              <a:rPr lang="zh-CN" altLang="en-US" sz="4000" b="1" dirty="0"/>
              <a:t>深度學習</a:t>
            </a:r>
            <a:r>
              <a:rPr lang="en-US" altLang="zh-CN" sz="4000" b="1" dirty="0"/>
              <a:t>』</a:t>
            </a:r>
            <a:endParaRPr lang="en-US" altLang="zh-TW" sz="4000" b="1" dirty="0"/>
          </a:p>
          <a:p>
            <a:r>
              <a:rPr lang="en-US" altLang="zh-CN" sz="4000" b="1" dirty="0"/>
              <a:t>2.</a:t>
            </a:r>
            <a:r>
              <a:rPr lang="zh-CN" altLang="en-US" sz="4000" b="1" dirty="0"/>
              <a:t>範例多是</a:t>
            </a:r>
            <a:r>
              <a:rPr lang="en-US" altLang="zh-CN" sz="4000" b="1" dirty="0"/>
              <a:t>『</a:t>
            </a:r>
            <a:r>
              <a:rPr lang="zh-CN" altLang="en-US" sz="4000" b="1" dirty="0"/>
              <a:t>商管相關的資料集</a:t>
            </a:r>
            <a:r>
              <a:rPr lang="en-US" altLang="zh-CN" sz="4000" b="1" dirty="0"/>
              <a:t>』</a:t>
            </a:r>
          </a:p>
          <a:p>
            <a:r>
              <a:rPr lang="en-US" altLang="zh-CN" sz="4000" b="1" dirty="0"/>
              <a:t>3.</a:t>
            </a:r>
            <a:r>
              <a:rPr lang="zh-CN" altLang="en-US" sz="4000" b="1" dirty="0"/>
              <a:t>偏重</a:t>
            </a:r>
            <a:r>
              <a:rPr lang="en-US" altLang="zh-CN" sz="4000" b="1" dirty="0"/>
              <a:t>『</a:t>
            </a:r>
            <a:r>
              <a:rPr lang="zh-CN" altLang="en-US" sz="4000" b="1" dirty="0">
                <a:solidFill>
                  <a:srgbClr val="7030A0"/>
                </a:solidFill>
              </a:rPr>
              <a:t>迴歸分析預測，分類分析預測</a:t>
            </a:r>
            <a:r>
              <a:rPr lang="en-US" altLang="zh-CN" sz="4000" b="1" dirty="0"/>
              <a:t>』</a:t>
            </a:r>
            <a:endParaRPr lang="en-US" altLang="zh-TW" sz="4000" b="1" dirty="0"/>
          </a:p>
          <a:p>
            <a:pPr lvl="1"/>
            <a:endParaRPr lang="zh-TW" altLang="en-US" sz="3600" b="1" dirty="0"/>
          </a:p>
          <a:p>
            <a:pPr lvl="1"/>
            <a:endParaRPr lang="en-US" altLang="zh-TW" sz="3600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B0C77A1-4805-41EE-A19C-53B5F1AA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商管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的人工智慧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5512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528" y="2069604"/>
            <a:ext cx="8456984" cy="2718792"/>
          </a:xfrm>
        </p:spPr>
        <p:txBody>
          <a:bodyPr vert="horz" rtlCol="0">
            <a:normAutofit/>
          </a:bodyPr>
          <a:lstStyle/>
          <a:p>
            <a:r>
              <a:rPr lang="zh-CN" altLang="en-US" sz="8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本</a:t>
            </a:r>
            <a:r>
              <a:rPr lang="zh-TW" altLang="en-US" sz="8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課程分成三部分</a:t>
            </a:r>
            <a:endParaRPr lang="en-US" altLang="zh-CN" sz="8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1262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B5D545D-BBF4-40B7-823D-D338D7B4F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05400"/>
          </a:xfrm>
        </p:spPr>
        <p:txBody>
          <a:bodyPr>
            <a:normAutofit fontScale="92500"/>
          </a:bodyPr>
          <a:lstStyle/>
          <a:p>
            <a:r>
              <a:rPr lang="en-US" altLang="zh-TW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(1).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人工智慧的歷史與現況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6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400" b="1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(2).</a:t>
            </a:r>
            <a:r>
              <a:rPr lang="zh-TW" altLang="en-US" sz="4400" b="1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實作人工智慧的三種研究工具</a:t>
            </a:r>
            <a:r>
              <a:rPr lang="en-US" altLang="zh-TW" sz="4400" b="1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***</a:t>
            </a:r>
          </a:p>
          <a:p>
            <a:pPr lvl="1"/>
            <a:r>
              <a:rPr lang="en-US" altLang="zh-TW" sz="4000" b="1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4000" b="1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4000" b="1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Azure ML</a:t>
            </a:r>
            <a:r>
              <a:rPr lang="zh-TW" altLang="en-US" sz="4000" b="1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4000" b="1" dirty="0" err="1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Vislab</a:t>
            </a:r>
            <a:endParaRPr lang="en-US" altLang="zh-TW" sz="4000" b="1" dirty="0">
              <a:solidFill>
                <a:srgbClr val="7030A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6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(3).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人工智慧的最新熱門應用：生成式</a:t>
            </a:r>
            <a:r>
              <a:rPr lang="en-US" altLang="zh-TW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應用</a:t>
            </a:r>
            <a:endParaRPr lang="en-US" altLang="zh-TW" sz="36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200" b="1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Bard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Bing Cha</a:t>
            </a:r>
            <a:r>
              <a:rPr lang="en-US" altLang="zh-CN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zh-CN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，文心一言，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5ACE28C-323E-4729-8447-4D90DB42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本</a:t>
            </a:r>
            <a:r>
              <a:rPr lang="zh-TW" altLang="en-US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課程分成三部分</a:t>
            </a:r>
          </a:p>
        </p:txBody>
      </p:sp>
    </p:spTree>
    <p:extLst>
      <p:ext uri="{BB962C8B-B14F-4D97-AF65-F5344CB8AC3E}">
        <p14:creationId xmlns:p14="http://schemas.microsoft.com/office/powerpoint/2010/main" val="755760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B5D545D-BBF4-40B7-823D-D338D7B4F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054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(1).</a:t>
            </a: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先學基礎數據截取，數據分析，數據視覺化的技術（</a:t>
            </a:r>
            <a:r>
              <a:rPr lang="en-US" altLang="zh-TW" sz="4000" b="1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pandas</a:t>
            </a:r>
            <a:r>
              <a:rPr lang="zh-TW" altLang="en-US" sz="4000" b="1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模組</a:t>
            </a: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(2).</a:t>
            </a: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再學迴歸</a:t>
            </a:r>
            <a:r>
              <a:rPr lang="en-US" altLang="zh-TW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分類分析的技術：機器學習（</a:t>
            </a:r>
            <a:r>
              <a:rPr lang="en-US" altLang="zh-TW" sz="4000" b="1" dirty="0" err="1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numpy</a:t>
            </a:r>
            <a:r>
              <a:rPr lang="zh-TW" altLang="en-US" sz="4000" b="1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4000" b="1" dirty="0" err="1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sklearn</a:t>
            </a:r>
            <a:r>
              <a:rPr lang="zh-TW" altLang="en-US" sz="4000" b="1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模組</a:t>
            </a: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(3).</a:t>
            </a: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再學人工智慧的技術：深度學習（</a:t>
            </a:r>
            <a:r>
              <a:rPr lang="en-US" altLang="zh-TW" sz="4000" b="1" dirty="0" err="1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tensorflow-keras</a:t>
            </a:r>
            <a:r>
              <a:rPr lang="zh-TW" altLang="en-US" sz="4000" b="1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模組</a:t>
            </a: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5ACE28C-323E-4729-8447-4D90DB42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學習</a:t>
            </a:r>
            <a:r>
              <a:rPr lang="en-US" altLang="zh-TW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python AI</a:t>
            </a:r>
            <a:r>
              <a:rPr lang="zh-TW" altLang="en-US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程式的次第</a:t>
            </a:r>
          </a:p>
        </p:txBody>
      </p:sp>
    </p:spTree>
    <p:extLst>
      <p:ext uri="{BB962C8B-B14F-4D97-AF65-F5344CB8AC3E}">
        <p14:creationId xmlns:p14="http://schemas.microsoft.com/office/powerpoint/2010/main" val="27776447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592" y="1916832"/>
            <a:ext cx="7416824" cy="2592288"/>
          </a:xfrm>
        </p:spPr>
        <p:txBody>
          <a:bodyPr vert="horz" rtlCol="0">
            <a:normAutofit/>
          </a:bodyPr>
          <a:lstStyle/>
          <a:p>
            <a:pPr marL="0" indent="0" algn="ctr">
              <a:buNone/>
            </a:pPr>
            <a:r>
              <a:rPr lang="zh-CN" altLang="en-US" sz="8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評分方式</a:t>
            </a:r>
            <a:endParaRPr lang="en-US" altLang="zh-CN" sz="8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4575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本學期的評分方式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4400" b="1" dirty="0"/>
              <a:t>1.</a:t>
            </a:r>
            <a:r>
              <a:rPr lang="zh-CN" altLang="en-US" sz="4400" b="1" dirty="0"/>
              <a:t>上課分數：</a:t>
            </a:r>
            <a:r>
              <a:rPr lang="en-US" altLang="zh-CN" sz="4400" b="1" dirty="0">
                <a:solidFill>
                  <a:srgbClr val="C00000"/>
                </a:solidFill>
              </a:rPr>
              <a:t>40%</a:t>
            </a:r>
          </a:p>
          <a:p>
            <a:pPr lvl="1"/>
            <a:r>
              <a:rPr lang="zh-CN" altLang="en-US" sz="3600" b="1" dirty="0"/>
              <a:t>上課加分（使用</a:t>
            </a:r>
            <a:r>
              <a:rPr lang="en-US" altLang="zh-CN" sz="3600" b="1" dirty="0" err="1">
                <a:highlight>
                  <a:srgbClr val="FFFF00"/>
                </a:highlight>
              </a:rPr>
              <a:t>Zuvio</a:t>
            </a:r>
            <a:r>
              <a:rPr lang="zh-CN" altLang="en-US" sz="3600" b="1" dirty="0"/>
              <a:t>來加分）</a:t>
            </a:r>
            <a:endParaRPr lang="en-US" altLang="zh-CN" sz="3600" b="1" dirty="0"/>
          </a:p>
          <a:p>
            <a:pPr lvl="1"/>
            <a:r>
              <a:rPr lang="zh-CN" altLang="en-US" sz="3600" b="1" dirty="0"/>
              <a:t>點名加分，問卷分數，問答分數</a:t>
            </a:r>
            <a:endParaRPr lang="en-US" altLang="zh-CN" sz="3600" b="1" dirty="0"/>
          </a:p>
          <a:p>
            <a:r>
              <a:rPr lang="en-US" altLang="zh-CN" sz="4400" b="1" dirty="0"/>
              <a:t>2.</a:t>
            </a:r>
            <a:r>
              <a:rPr lang="zh-CN" altLang="en-US" sz="4400" b="1" dirty="0"/>
              <a:t>期中考分數：</a:t>
            </a:r>
            <a:r>
              <a:rPr lang="en-US" altLang="zh-CN" sz="4400" b="1" dirty="0">
                <a:solidFill>
                  <a:srgbClr val="C00000"/>
                </a:solidFill>
              </a:rPr>
              <a:t>30%</a:t>
            </a:r>
          </a:p>
          <a:p>
            <a:pPr lvl="1"/>
            <a:r>
              <a:rPr lang="zh-CN" altLang="en-US" sz="4000" b="1" dirty="0">
                <a:solidFill>
                  <a:srgbClr val="7030A0"/>
                </a:solidFill>
              </a:rPr>
              <a:t>考課程第</a:t>
            </a:r>
            <a:r>
              <a:rPr lang="en-US" altLang="zh-CN" sz="4000" b="1" dirty="0">
                <a:solidFill>
                  <a:srgbClr val="7030A0"/>
                </a:solidFill>
              </a:rPr>
              <a:t>2</a:t>
            </a:r>
            <a:r>
              <a:rPr lang="zh-CN" altLang="en-US" sz="4000" b="1" dirty="0">
                <a:solidFill>
                  <a:srgbClr val="7030A0"/>
                </a:solidFill>
              </a:rPr>
              <a:t>部分</a:t>
            </a:r>
            <a:r>
              <a:rPr lang="en-US" altLang="zh-CN" sz="4000" b="1" dirty="0">
                <a:solidFill>
                  <a:srgbClr val="7030A0"/>
                </a:solidFill>
              </a:rPr>
              <a:t>『python</a:t>
            </a:r>
            <a:r>
              <a:rPr lang="zh-CN" altLang="en-US" sz="4000" b="1" dirty="0">
                <a:solidFill>
                  <a:srgbClr val="7030A0"/>
                </a:solidFill>
              </a:rPr>
              <a:t>基礎數據分析，機器學習，</a:t>
            </a:r>
            <a:r>
              <a:rPr lang="en-US" altLang="zh-CN" sz="4000" b="1" dirty="0">
                <a:solidFill>
                  <a:srgbClr val="7030A0"/>
                </a:solidFill>
              </a:rPr>
              <a:t>Azure ML』</a:t>
            </a:r>
          </a:p>
          <a:p>
            <a:r>
              <a:rPr lang="en-US" altLang="zh-CN" sz="4400" b="1" dirty="0"/>
              <a:t>3</a:t>
            </a:r>
            <a:r>
              <a:rPr lang="en-US" altLang="zh-TW" sz="4400" b="1" dirty="0"/>
              <a:t>.</a:t>
            </a:r>
            <a:r>
              <a:rPr lang="zh-CN" altLang="en-US" sz="4400" b="1" dirty="0"/>
              <a:t>期末考分數：</a:t>
            </a:r>
            <a:r>
              <a:rPr lang="en-US" altLang="zh-CN" sz="4400" b="1" dirty="0">
                <a:solidFill>
                  <a:srgbClr val="C00000"/>
                </a:solidFill>
              </a:rPr>
              <a:t>30%</a:t>
            </a:r>
          </a:p>
          <a:p>
            <a:pPr lvl="1"/>
            <a:r>
              <a:rPr lang="zh-CN" altLang="en-US" sz="4000" b="1" dirty="0">
                <a:solidFill>
                  <a:srgbClr val="7030A0"/>
                </a:solidFill>
              </a:rPr>
              <a:t>考課程第</a:t>
            </a:r>
            <a:r>
              <a:rPr lang="en-US" altLang="zh-CN" sz="4000" b="1" dirty="0">
                <a:solidFill>
                  <a:srgbClr val="7030A0"/>
                </a:solidFill>
              </a:rPr>
              <a:t>1</a:t>
            </a:r>
            <a:r>
              <a:rPr lang="zh-CN" altLang="en-US" sz="4000" b="1" dirty="0">
                <a:solidFill>
                  <a:srgbClr val="7030A0"/>
                </a:solidFill>
              </a:rPr>
              <a:t>部分</a:t>
            </a:r>
            <a:r>
              <a:rPr lang="en-US" altLang="zh-CN" sz="4000" b="1" dirty="0">
                <a:solidFill>
                  <a:srgbClr val="7030A0"/>
                </a:solidFill>
              </a:rPr>
              <a:t>『</a:t>
            </a:r>
            <a:r>
              <a:rPr lang="zh-CN" altLang="en-US" sz="4000" b="1" dirty="0">
                <a:solidFill>
                  <a:srgbClr val="7030A0"/>
                </a:solidFill>
              </a:rPr>
              <a:t>人工智慧歷史相關知識</a:t>
            </a:r>
            <a:r>
              <a:rPr lang="en-US" altLang="zh-CN" sz="4000" b="1" dirty="0">
                <a:solidFill>
                  <a:srgbClr val="7030A0"/>
                </a:solidFill>
              </a:rPr>
              <a:t>』</a:t>
            </a:r>
            <a:endParaRPr lang="en-US" altLang="zh-CN" sz="4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2409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544" y="1916832"/>
            <a:ext cx="8208912" cy="2880320"/>
          </a:xfrm>
        </p:spPr>
        <p:txBody>
          <a:bodyPr vert="horz" rtlCol="0">
            <a:normAutofit/>
          </a:bodyPr>
          <a:lstStyle/>
          <a:p>
            <a:pPr marL="0" indent="0" algn="ctr">
              <a:buNone/>
            </a:pPr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教科書，參考書</a:t>
            </a:r>
            <a:endParaRPr lang="en-US" altLang="zh-CN" sz="7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教材網站</a:t>
            </a:r>
            <a:endParaRPr lang="en-US" altLang="zh-CN" sz="7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4404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A58D250-C1FB-4A5B-BD1C-2FCA52471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105400"/>
          </a:xfrm>
        </p:spPr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7030A0"/>
                </a:solidFill>
              </a:rPr>
              <a:t>1.</a:t>
            </a:r>
            <a:r>
              <a:rPr lang="zh-CN" altLang="en-US" sz="4800" b="1" dirty="0">
                <a:solidFill>
                  <a:srgbClr val="7030A0"/>
                </a:solidFill>
              </a:rPr>
              <a:t>人工智慧概論</a:t>
            </a:r>
            <a:endParaRPr lang="en-US" altLang="zh-CN" sz="4800" b="1" dirty="0">
              <a:solidFill>
                <a:srgbClr val="7030A0"/>
              </a:solidFill>
            </a:endParaRPr>
          </a:p>
          <a:p>
            <a:r>
              <a:rPr lang="en-US" altLang="zh-CN" sz="4800" b="1" dirty="0">
                <a:solidFill>
                  <a:srgbClr val="7030A0"/>
                </a:solidFill>
              </a:rPr>
              <a:t>2.python</a:t>
            </a:r>
            <a:r>
              <a:rPr lang="zh-CN" altLang="en-US" sz="4800" b="1" dirty="0">
                <a:solidFill>
                  <a:srgbClr val="7030A0"/>
                </a:solidFill>
              </a:rPr>
              <a:t>程式設計</a:t>
            </a:r>
            <a:endParaRPr lang="en-US" altLang="zh-CN" sz="4800" b="1" dirty="0">
              <a:solidFill>
                <a:srgbClr val="7030A0"/>
              </a:solidFill>
            </a:endParaRPr>
          </a:p>
          <a:p>
            <a:r>
              <a:rPr lang="en-US" altLang="zh-CN" sz="4800" b="1" dirty="0">
                <a:solidFill>
                  <a:srgbClr val="7030A0"/>
                </a:solidFill>
              </a:rPr>
              <a:t>3.</a:t>
            </a:r>
            <a:r>
              <a:rPr lang="zh-CN" altLang="en-US" sz="4800" b="1" dirty="0">
                <a:solidFill>
                  <a:srgbClr val="7030A0"/>
                </a:solidFill>
              </a:rPr>
              <a:t>人工智慧與深度學習</a:t>
            </a:r>
            <a:endParaRPr lang="en-US" altLang="zh-TW" sz="4400" b="1" dirty="0">
              <a:solidFill>
                <a:srgbClr val="7030A0"/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B0C77A1-4805-41EE-A19C-53B5F1AA4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52400"/>
            <a:ext cx="8568952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同學們大概會學到以下</a:t>
            </a:r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相關課程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96451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A58D250-C1FB-4A5B-BD1C-2FCA52471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700808"/>
            <a:ext cx="8446473" cy="5157192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沒有指定教科書</a:t>
            </a:r>
            <a:endParaRPr lang="en-US" altLang="zh-CN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課程使用老師的教材網站：</a:t>
            </a:r>
            <a:endParaRPr lang="en-US" altLang="zh-CN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人工智慧概論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通識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600" b="1" dirty="0">
                <a:hlinkClick r:id="rId2"/>
              </a:rPr>
              <a:t>https://acupun.site/lecture/AI_Intro/</a:t>
            </a:r>
            <a:endParaRPr lang="en-US" altLang="zh-TW" sz="3600" b="1" dirty="0"/>
          </a:p>
          <a:p>
            <a:pPr lvl="1"/>
            <a:endParaRPr lang="zh-TW" altLang="en-US" sz="3600" b="1" dirty="0"/>
          </a:p>
          <a:p>
            <a:pPr lvl="1"/>
            <a:endParaRPr lang="en-US" altLang="zh-TW" sz="3600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B0C77A1-4805-41EE-A19C-53B5F1AA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ctr"/>
            <a:r>
              <a:rPr lang="zh-CN" altLang="en-US" sz="4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教科書，教材網站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26546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A58D250-C1FB-4A5B-BD1C-2FCA52471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5301208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參考書</a:t>
            </a:r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1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：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人工智慧：素養及未來趨勢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作者： 張志勇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廖文華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石貴平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王勝石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游國忠 </a:t>
            </a:r>
          </a:p>
          <a:p>
            <a:pPr lvl="1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出版社：全華圖書</a:t>
            </a:r>
            <a:endParaRPr lang="en-US" altLang="zh-CN" sz="3600" b="1" dirty="0"/>
          </a:p>
          <a:p>
            <a:pPr lvl="1"/>
            <a:endParaRPr lang="zh-TW" altLang="en-US" sz="3600" b="1" dirty="0"/>
          </a:p>
          <a:p>
            <a:pPr lvl="1"/>
            <a:endParaRPr lang="en-US" altLang="zh-TW" sz="3600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B0C77A1-4805-41EE-A19C-53B5F1AA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ctr"/>
            <a:r>
              <a:rPr lang="zh-CN" altLang="en-US" sz="4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參考書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03211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A58D250-C1FB-4A5B-BD1C-2FCA52471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5301208"/>
          </a:xfrm>
        </p:spPr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參考書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2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：人工智慧導論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作者： 鴻海教育基金會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，郭台銘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出版社：全華圖書</a:t>
            </a:r>
            <a:endParaRPr lang="en-US" altLang="zh-CN" sz="3600" b="1" dirty="0"/>
          </a:p>
          <a:p>
            <a:pPr lvl="1"/>
            <a:endParaRPr lang="zh-TW" altLang="en-US" sz="3600" b="1" dirty="0"/>
          </a:p>
          <a:p>
            <a:pPr lvl="1"/>
            <a:endParaRPr lang="en-US" altLang="zh-TW" sz="3600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B0C77A1-4805-41EE-A19C-53B5F1AA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ctr"/>
            <a:r>
              <a:rPr lang="zh-CN" altLang="en-US" sz="4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參考書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29812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552" y="1268760"/>
            <a:ext cx="8136904" cy="3600400"/>
          </a:xfrm>
        </p:spPr>
        <p:txBody>
          <a:bodyPr vert="horz" rtlCol="0">
            <a:normAutofit/>
          </a:bodyPr>
          <a:lstStyle/>
          <a:p>
            <a:pPr marL="0" indent="0" algn="ctr">
              <a:buNone/>
            </a:pPr>
            <a:r>
              <a:rPr lang="zh-TW" altLang="en-US" sz="8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資料分析</a:t>
            </a:r>
            <a:r>
              <a:rPr lang="zh-CN" altLang="en-US" sz="8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流程</a:t>
            </a:r>
            <a:endParaRPr lang="zh-TW" altLang="en-US" sz="8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58356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1B001FC-0A5C-400F-957D-B7FC3FEA2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63E32A2-C46F-4D4C-B30B-175EF62B6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52400"/>
            <a:ext cx="8507288" cy="1265238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數據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  <a:r>
              <a:rPr lang="zh-CN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流程</a:t>
            </a:r>
            <a:b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700" b="1" dirty="0">
                <a:effectLst/>
              </a:rPr>
              <a:t>1.</a:t>
            </a:r>
            <a:r>
              <a:rPr lang="zh-TW" altLang="en-US" sz="2700" b="1" dirty="0">
                <a:effectLst/>
              </a:rPr>
              <a:t>資料處理</a:t>
            </a:r>
            <a:r>
              <a:rPr lang="zh-CN" altLang="en-US" sz="2700" b="1" dirty="0">
                <a:effectLst/>
              </a:rPr>
              <a:t>，</a:t>
            </a:r>
            <a:r>
              <a:rPr lang="en-US" altLang="zh-TW" sz="2700" b="1" dirty="0">
                <a:effectLst/>
              </a:rPr>
              <a:t>2.</a:t>
            </a:r>
            <a:r>
              <a:rPr lang="zh-TW" altLang="en-US" sz="2700" b="1" dirty="0">
                <a:effectLst/>
              </a:rPr>
              <a:t>資料分析</a:t>
            </a:r>
            <a:r>
              <a:rPr lang="zh-CN" altLang="en-US" sz="2700" b="1" dirty="0">
                <a:effectLst/>
              </a:rPr>
              <a:t>，</a:t>
            </a:r>
            <a:r>
              <a:rPr lang="en-US" altLang="zh-TW" sz="2700" b="1" dirty="0">
                <a:effectLst/>
              </a:rPr>
              <a:t>3.</a:t>
            </a:r>
            <a:r>
              <a:rPr lang="zh-TW" altLang="en-US" sz="2700" b="1" dirty="0">
                <a:effectLst/>
              </a:rPr>
              <a:t>資料視覺化</a:t>
            </a:r>
            <a:r>
              <a:rPr lang="zh-CN" altLang="en-US" sz="2700" b="1" dirty="0">
                <a:effectLst/>
              </a:rPr>
              <a:t>，</a:t>
            </a:r>
            <a:r>
              <a:rPr lang="en-US" altLang="zh-TW" sz="2700" b="1" dirty="0">
                <a:effectLst/>
              </a:rPr>
              <a:t>4.</a:t>
            </a:r>
            <a:r>
              <a:rPr lang="zh-TW" altLang="en-US" sz="2700" b="1" dirty="0">
                <a:effectLst/>
              </a:rPr>
              <a:t>分析決策</a:t>
            </a:r>
            <a:endParaRPr lang="zh-TW" altLang="en-US" dirty="0"/>
          </a:p>
        </p:txBody>
      </p:sp>
      <p:pic>
        <p:nvPicPr>
          <p:cNvPr id="3074" name="Picture 2" descr="https://acupun.site/lecture/pandas/pic/scope2.png">
            <a:extLst>
              <a:ext uri="{FF2B5EF4-FFF2-40B4-BE49-F238E27FC236}">
                <a16:creationId xmlns:a16="http://schemas.microsoft.com/office/drawing/2014/main" id="{6DC1F26C-07E4-4E28-84D3-8AC9E3AA3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0751"/>
            <a:ext cx="9144000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2588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1268760"/>
            <a:ext cx="8424936" cy="3600400"/>
          </a:xfrm>
        </p:spPr>
        <p:txBody>
          <a:bodyPr vert="horz" rtlCol="0">
            <a:normAutofit/>
          </a:bodyPr>
          <a:lstStyle/>
          <a:p>
            <a:pPr marL="0" indent="0" algn="ctr">
              <a:buNone/>
            </a:pPr>
            <a:r>
              <a:rPr lang="zh-TW" altLang="en-US" sz="8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資料分析常用工具</a:t>
            </a:r>
          </a:p>
        </p:txBody>
      </p:sp>
    </p:spTree>
    <p:extLst>
      <p:ext uri="{BB962C8B-B14F-4D97-AF65-F5344CB8AC3E}">
        <p14:creationId xmlns:p14="http://schemas.microsoft.com/office/powerpoint/2010/main" val="39530118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E1B049-F49C-449F-A0B1-43546B992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414D325-A351-4ED0-BD22-9D576959A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6" y="196850"/>
            <a:ext cx="8964488" cy="1265238"/>
          </a:xfrm>
        </p:spPr>
        <p:txBody>
          <a:bodyPr>
            <a:normAutofit fontScale="90000"/>
          </a:bodyPr>
          <a:lstStyle/>
          <a:p>
            <a:r>
              <a:rPr lang="zh-TW" altLang="en-US" sz="49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資料分析常用工具：</a:t>
            </a:r>
            <a:br>
              <a:rPr lang="zh-TW" altLang="en-US" sz="4900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700" b="1" dirty="0">
                <a:effectLst/>
              </a:rPr>
              <a:t>1.python/pandas</a:t>
            </a:r>
            <a:r>
              <a:rPr lang="zh-CN" altLang="en-US" sz="2700" b="1" dirty="0">
                <a:effectLst/>
              </a:rPr>
              <a:t>，</a:t>
            </a:r>
            <a:r>
              <a:rPr lang="en-US" altLang="zh-TW" sz="2700" b="1" dirty="0">
                <a:effectLst/>
              </a:rPr>
              <a:t>2.SQL</a:t>
            </a:r>
            <a:r>
              <a:rPr lang="zh-CN" altLang="en-US" sz="2700" b="1" dirty="0">
                <a:effectLst/>
              </a:rPr>
              <a:t>，</a:t>
            </a:r>
            <a:r>
              <a:rPr lang="en-US" altLang="zh-TW" sz="2700" b="1" dirty="0">
                <a:effectLst/>
              </a:rPr>
              <a:t>3.power BI</a:t>
            </a:r>
            <a:r>
              <a:rPr lang="zh-TW" altLang="en-US" sz="2700" b="1" dirty="0">
                <a:effectLst/>
              </a:rPr>
              <a:t>，</a:t>
            </a:r>
            <a:r>
              <a:rPr lang="en-US" altLang="zh-TW" sz="2700" b="1" dirty="0">
                <a:effectLst/>
              </a:rPr>
              <a:t>tableau</a:t>
            </a:r>
            <a:r>
              <a:rPr lang="zh-CN" altLang="en-US" sz="2700" b="1" dirty="0">
                <a:effectLst/>
              </a:rPr>
              <a:t>，</a:t>
            </a:r>
            <a:r>
              <a:rPr lang="en-US" altLang="zh-TW" sz="2700" b="1" dirty="0">
                <a:effectLst/>
              </a:rPr>
              <a:t>4.</a:t>
            </a:r>
            <a:r>
              <a:rPr lang="en-US" altLang="zh-CN" sz="2700" b="1" dirty="0">
                <a:effectLst/>
              </a:rPr>
              <a:t>AI</a:t>
            </a:r>
            <a:endParaRPr lang="zh-TW" altLang="en-US" dirty="0"/>
          </a:p>
        </p:txBody>
      </p:sp>
      <p:pic>
        <p:nvPicPr>
          <p:cNvPr id="5122" name="Picture 2" descr="https://acupun.site/lecture/pandas/pic/scope6.png">
            <a:extLst>
              <a:ext uri="{FF2B5EF4-FFF2-40B4-BE49-F238E27FC236}">
                <a16:creationId xmlns:a16="http://schemas.microsoft.com/office/drawing/2014/main" id="{FEEA9FCB-20C2-474F-9C49-4AB31D229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1462088"/>
            <a:ext cx="8003232" cy="539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3117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E1B049-F49C-449F-A0B1-43546B992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414D325-A351-4ED0-BD22-9D576959A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6" y="196850"/>
            <a:ext cx="8964488" cy="1265238"/>
          </a:xfrm>
        </p:spPr>
        <p:txBody>
          <a:bodyPr>
            <a:normAutofit fontScale="90000"/>
          </a:bodyPr>
          <a:lstStyle/>
          <a:p>
            <a:r>
              <a:rPr lang="zh-TW" altLang="en-US" sz="49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資料分析常用工具：</a:t>
            </a:r>
            <a:br>
              <a:rPr lang="zh-TW" altLang="en-US" sz="4900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700" b="1" dirty="0">
                <a:effectLst/>
              </a:rPr>
              <a:t>1.python/pandas</a:t>
            </a:r>
            <a:r>
              <a:rPr lang="zh-CN" altLang="en-US" sz="2700" b="1" dirty="0">
                <a:effectLst/>
              </a:rPr>
              <a:t>，</a:t>
            </a:r>
            <a:r>
              <a:rPr lang="en-US" altLang="zh-TW" sz="2700" b="1" dirty="0">
                <a:effectLst/>
              </a:rPr>
              <a:t>2.SQL</a:t>
            </a:r>
            <a:r>
              <a:rPr lang="zh-CN" altLang="en-US" sz="2700" b="1" dirty="0">
                <a:effectLst/>
              </a:rPr>
              <a:t>，</a:t>
            </a:r>
            <a:r>
              <a:rPr lang="en-US" altLang="zh-TW" sz="2700" b="1" dirty="0">
                <a:effectLst/>
              </a:rPr>
              <a:t>3.power BI</a:t>
            </a:r>
            <a:r>
              <a:rPr lang="zh-TW" altLang="en-US" sz="2700" b="1" dirty="0">
                <a:effectLst/>
              </a:rPr>
              <a:t>，</a:t>
            </a:r>
            <a:r>
              <a:rPr lang="en-US" altLang="zh-TW" sz="2700" b="1" dirty="0">
                <a:effectLst/>
              </a:rPr>
              <a:t>tableau</a:t>
            </a:r>
            <a:r>
              <a:rPr lang="zh-CN" altLang="en-US" sz="2700" b="1" dirty="0">
                <a:effectLst/>
              </a:rPr>
              <a:t>，</a:t>
            </a:r>
            <a:r>
              <a:rPr lang="en-US" altLang="zh-TW" sz="2700" b="1" dirty="0">
                <a:effectLst/>
              </a:rPr>
              <a:t>4.</a:t>
            </a:r>
            <a:r>
              <a:rPr lang="en-US" altLang="zh-CN" sz="2700" b="1" dirty="0">
                <a:effectLst/>
              </a:rPr>
              <a:t>AI</a:t>
            </a:r>
            <a:endParaRPr lang="zh-TW" altLang="en-US" dirty="0"/>
          </a:p>
        </p:txBody>
      </p:sp>
      <p:pic>
        <p:nvPicPr>
          <p:cNvPr id="6146" name="Picture 2" descr="https://acupun.site/lecture/pandas/pic/scope4.png">
            <a:extLst>
              <a:ext uri="{FF2B5EF4-FFF2-40B4-BE49-F238E27FC236}">
                <a16:creationId xmlns:a16="http://schemas.microsoft.com/office/drawing/2014/main" id="{13775DDE-ADC7-4E83-A565-2528B914C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91930"/>
            <a:ext cx="8229600" cy="548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0888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628800"/>
            <a:ext cx="8496944" cy="2952328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資料分析</a:t>
            </a:r>
            <a:endParaRPr lang="en-US" altLang="zh-CN" sz="6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CN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到底是要分析什麼？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6018200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844824"/>
            <a:ext cx="8867328" cy="5013175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effectLst/>
              </a:rPr>
              <a:t>課程練習範例：</a:t>
            </a:r>
            <a:r>
              <a:rPr lang="en-US" altLang="zh-CN" sz="4400" b="1" dirty="0">
                <a:effectLst/>
              </a:rPr>
              <a:t>400</a:t>
            </a:r>
            <a:r>
              <a:rPr lang="zh-CN" altLang="en-US" sz="4400" b="1" dirty="0">
                <a:effectLst/>
              </a:rPr>
              <a:t>題</a:t>
            </a:r>
            <a:endParaRPr lang="en-US" altLang="zh-CN" sz="4400" b="1" dirty="0">
              <a:effectLst/>
            </a:endParaRPr>
          </a:p>
          <a:p>
            <a:r>
              <a:rPr lang="en-US" altLang="zh-CN" sz="4000" b="1" dirty="0">
                <a:effectLst/>
              </a:rPr>
              <a:t>Side project 1:</a:t>
            </a:r>
          </a:p>
          <a:p>
            <a:pPr lvl="1"/>
            <a:r>
              <a:rPr lang="en-US" altLang="zh-CN" sz="2800" dirty="0">
                <a:solidFill>
                  <a:srgbClr val="7030A0"/>
                </a:solidFill>
                <a:effectLst/>
              </a:rPr>
              <a:t>https://colab.research.google.com/drive/1P2xPp88pMrEBoqZK8EMLyW-62t1WeQTp?usp=sharing</a:t>
            </a:r>
            <a:endParaRPr lang="en-US" altLang="zh-TW" sz="2800" dirty="0">
              <a:solidFill>
                <a:srgbClr val="7030A0"/>
              </a:solidFill>
              <a:effectLst/>
              <a:highlight>
                <a:srgbClr val="FFFF00"/>
              </a:highlight>
            </a:endParaRPr>
          </a:p>
          <a:p>
            <a:r>
              <a:rPr lang="en-US" altLang="zh-CN" sz="4000" b="1" dirty="0">
                <a:effectLst/>
              </a:rPr>
              <a:t>Side project 2:</a:t>
            </a:r>
          </a:p>
          <a:p>
            <a:pPr lvl="1"/>
            <a:r>
              <a:rPr lang="en-US" altLang="zh-TW" sz="2800" dirty="0">
                <a:solidFill>
                  <a:srgbClr val="7030A0"/>
                </a:solidFill>
                <a:effectLst/>
              </a:rPr>
              <a:t>https://colab.research.google.com/drive/1UA-ztAg9e0AMOik3n6jDsW-9D-9Ff8qC?usp=sharing</a:t>
            </a:r>
            <a:endParaRPr lang="en-US" altLang="zh-TW" sz="2800" dirty="0">
              <a:solidFill>
                <a:srgbClr val="7030A0"/>
              </a:solidFill>
              <a:effectLst/>
              <a:highlight>
                <a:srgbClr val="FFFF00"/>
              </a:highlight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+mn-lt"/>
                <a:ea typeface="+mn-ea"/>
                <a:cs typeface="+mn-cs"/>
              </a:rPr>
              <a:t>基礎資料分析</a:t>
            </a:r>
            <a:endParaRPr lang="zh-TW" altLang="en-US" sz="5400" b="1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492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A58D250-C1FB-4A5B-BD1C-2FCA52471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105400"/>
          </a:xfrm>
        </p:spPr>
        <p:txBody>
          <a:bodyPr>
            <a:normAutofit/>
          </a:bodyPr>
          <a:lstStyle/>
          <a:p>
            <a:r>
              <a:rPr lang="en-US" altLang="zh-CN" sz="4400" b="1" dirty="0"/>
              <a:t>1.</a:t>
            </a:r>
            <a:r>
              <a:rPr lang="zh-CN" altLang="en-US" sz="4400" b="1" dirty="0"/>
              <a:t>在</a:t>
            </a:r>
            <a:r>
              <a:rPr lang="en-US" altLang="zh-CN" sz="4400" b="1" dirty="0"/>
              <a:t>『</a:t>
            </a:r>
            <a:r>
              <a:rPr lang="zh-CN" altLang="en-US" sz="4400" b="1" dirty="0">
                <a:solidFill>
                  <a:srgbClr val="C00000"/>
                </a:solidFill>
              </a:rPr>
              <a:t>人工智慧概論</a:t>
            </a:r>
            <a:r>
              <a:rPr lang="en-US" altLang="zh-CN" sz="4400" b="1" dirty="0"/>
              <a:t>』</a:t>
            </a:r>
            <a:r>
              <a:rPr lang="zh-CN" altLang="en-US" sz="4400" b="1" dirty="0"/>
              <a:t>課程裡面，大概會學到：</a:t>
            </a:r>
            <a:endParaRPr lang="en-US" altLang="zh-TW" sz="4400" b="1" dirty="0"/>
          </a:p>
          <a:p>
            <a:pPr lvl="1"/>
            <a:r>
              <a:rPr lang="zh-CN" altLang="en-US" sz="4000" b="1" dirty="0"/>
              <a:t>人工智慧的</a:t>
            </a:r>
            <a:r>
              <a:rPr lang="zh-CN" altLang="en-US" sz="4000" b="1" dirty="0">
                <a:solidFill>
                  <a:srgbClr val="7030A0"/>
                </a:solidFill>
              </a:rPr>
              <a:t>歷史</a:t>
            </a:r>
            <a:r>
              <a:rPr lang="zh-CN" altLang="en-US" sz="4000" b="1" dirty="0"/>
              <a:t>（</a:t>
            </a:r>
            <a:r>
              <a:rPr lang="en-US" altLang="zh-CN" sz="4000" b="1" dirty="0"/>
              <a:t>ppt/</a:t>
            </a:r>
            <a:r>
              <a:rPr lang="zh-CN" altLang="en-US" sz="4000" b="1" dirty="0"/>
              <a:t>影片）</a:t>
            </a:r>
            <a:endParaRPr lang="en-US" altLang="zh-CN" sz="4000" b="1" dirty="0"/>
          </a:p>
          <a:p>
            <a:pPr lvl="1"/>
            <a:r>
              <a:rPr lang="zh-CN" altLang="en-US" sz="4000" b="1" dirty="0"/>
              <a:t>人工智慧的</a:t>
            </a:r>
            <a:r>
              <a:rPr lang="zh-CN" altLang="en-US" sz="4000" b="1" dirty="0">
                <a:solidFill>
                  <a:srgbClr val="7030A0"/>
                </a:solidFill>
              </a:rPr>
              <a:t>應用現況</a:t>
            </a:r>
            <a:r>
              <a:rPr lang="zh-CN" altLang="en-US" sz="4000" b="1" dirty="0"/>
              <a:t>（</a:t>
            </a:r>
            <a:r>
              <a:rPr lang="en-US" altLang="zh-CN" sz="4000" b="1" dirty="0"/>
              <a:t>ppt/</a:t>
            </a:r>
            <a:r>
              <a:rPr lang="zh-CN" altLang="en-US" sz="4000" b="1" dirty="0"/>
              <a:t>影片）</a:t>
            </a:r>
            <a:endParaRPr lang="en-US" altLang="zh-CN" sz="4000" b="1" dirty="0"/>
          </a:p>
          <a:p>
            <a:pPr lvl="1"/>
            <a:r>
              <a:rPr lang="zh-CN" altLang="en-US" sz="4000" b="1" dirty="0"/>
              <a:t>人工智慧的</a:t>
            </a:r>
            <a:r>
              <a:rPr lang="zh-CN" altLang="en-US" sz="4000" b="1" dirty="0">
                <a:solidFill>
                  <a:srgbClr val="7030A0"/>
                </a:solidFill>
              </a:rPr>
              <a:t>各種技術</a:t>
            </a:r>
            <a:r>
              <a:rPr lang="zh-CN" altLang="en-US" sz="4000" b="1" dirty="0"/>
              <a:t>（理論）</a:t>
            </a:r>
            <a:endParaRPr lang="en-US" altLang="zh-CN" sz="4000" b="1" dirty="0"/>
          </a:p>
          <a:p>
            <a:pPr lvl="1"/>
            <a:r>
              <a:rPr lang="zh-CN" altLang="en-US" sz="4000" b="1" dirty="0"/>
              <a:t>人工智慧的</a:t>
            </a:r>
            <a:r>
              <a:rPr lang="zh-CN" altLang="en-US" sz="4000" b="1" dirty="0">
                <a:solidFill>
                  <a:srgbClr val="7030A0"/>
                </a:solidFill>
              </a:rPr>
              <a:t>各種應用軟體</a:t>
            </a:r>
            <a:r>
              <a:rPr lang="en-US" altLang="zh-CN" sz="4000" b="1" dirty="0">
                <a:solidFill>
                  <a:srgbClr val="7030A0"/>
                </a:solidFill>
              </a:rPr>
              <a:t>/</a:t>
            </a:r>
            <a:r>
              <a:rPr lang="zh-CN" altLang="en-US" sz="4000" b="1" dirty="0">
                <a:solidFill>
                  <a:srgbClr val="7030A0"/>
                </a:solidFill>
              </a:rPr>
              <a:t>網站</a:t>
            </a:r>
            <a:r>
              <a:rPr lang="en-US" altLang="zh-CN" sz="4000" b="1" dirty="0">
                <a:solidFill>
                  <a:srgbClr val="7030A0"/>
                </a:solidFill>
              </a:rPr>
              <a:t>/APP</a:t>
            </a:r>
          </a:p>
          <a:p>
            <a:pPr lvl="1"/>
            <a:endParaRPr lang="en-US" altLang="zh-CN" sz="4400" b="1" dirty="0"/>
          </a:p>
          <a:p>
            <a:pPr lvl="1"/>
            <a:endParaRPr lang="en-US" altLang="zh-CN" sz="4400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B0C77A1-4805-41EE-A19C-53B5F1AA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300" b="1" dirty="0">
                <a:latin typeface="微軟正黑體" pitchFamily="34" charset="-120"/>
                <a:ea typeface="微軟正黑體" pitchFamily="34" charset="-120"/>
              </a:rPr>
              <a:t>『</a:t>
            </a:r>
            <a:r>
              <a:rPr lang="zh-CN" altLang="en-US" sz="4300" b="1" dirty="0">
                <a:latin typeface="微軟正黑體" pitchFamily="34" charset="-120"/>
                <a:ea typeface="微軟正黑體" pitchFamily="34" charset="-120"/>
              </a:rPr>
              <a:t>人工智慧概論</a:t>
            </a:r>
            <a:r>
              <a:rPr lang="en-US" altLang="zh-CN" sz="4300" b="1" dirty="0">
                <a:latin typeface="微軟正黑體" pitchFamily="34" charset="-120"/>
                <a:ea typeface="微軟正黑體" pitchFamily="34" charset="-120"/>
              </a:rPr>
              <a:t>』</a:t>
            </a:r>
            <a:r>
              <a:rPr lang="zh-CN" altLang="en-US" sz="4300" b="1" dirty="0">
                <a:latin typeface="微軟正黑體" pitchFamily="34" charset="-120"/>
                <a:ea typeface="微軟正黑體" pitchFamily="34" charset="-120"/>
              </a:rPr>
              <a:t>課程</a:t>
            </a:r>
            <a:endParaRPr lang="zh-TW" altLang="en-US" sz="43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41514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844824"/>
            <a:ext cx="8867328" cy="5013175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effectLst/>
              </a:rPr>
              <a:t>範例</a:t>
            </a:r>
            <a:r>
              <a:rPr lang="en-US" altLang="zh-CN" sz="3600" b="1" dirty="0">
                <a:effectLst/>
              </a:rPr>
              <a:t>1</a:t>
            </a:r>
            <a:r>
              <a:rPr lang="zh-CN" altLang="en-US" sz="3600" b="1" dirty="0">
                <a:effectLst/>
              </a:rPr>
              <a:t>：</a:t>
            </a:r>
            <a:r>
              <a:rPr lang="zh-CN" altLang="en-US" sz="3600" b="1" dirty="0">
                <a:solidFill>
                  <a:srgbClr val="7030A0"/>
                </a:solidFill>
                <a:effectLst/>
              </a:rPr>
              <a:t>客戶流失率預測分析</a:t>
            </a:r>
            <a:endParaRPr lang="en-US" altLang="zh-CN" sz="3600" b="1" dirty="0">
              <a:solidFill>
                <a:srgbClr val="7030A0"/>
              </a:solidFill>
              <a:effectLst/>
            </a:endParaRPr>
          </a:p>
          <a:p>
            <a:pPr lvl="1"/>
            <a:r>
              <a:rPr lang="zh-CN" altLang="en-US" sz="3200" b="1" dirty="0">
                <a:effectLst/>
              </a:rPr>
              <a:t>讀取業主：</a:t>
            </a:r>
            <a:r>
              <a:rPr lang="en-US" altLang="zh-CN" sz="3200" b="1" dirty="0">
                <a:effectLst/>
              </a:rPr>
              <a:t>IBM</a:t>
            </a:r>
            <a:r>
              <a:rPr lang="zh-CN" altLang="en-US" sz="3200" b="1" dirty="0">
                <a:effectLst/>
              </a:rPr>
              <a:t>電信公司的客戶資料表</a:t>
            </a:r>
            <a:endParaRPr lang="en-US" altLang="zh-CN" sz="3200" b="1" dirty="0">
              <a:effectLst/>
            </a:endParaRPr>
          </a:p>
          <a:p>
            <a:pPr lvl="1"/>
            <a:r>
              <a:rPr lang="en-US" altLang="zh-TW" dirty="0">
                <a:effectLst/>
                <a:hlinkClick r:id="rId2"/>
              </a:rPr>
              <a:t>https://acupun.site/lecture/predict/example/resource/IBM_Churn_chi_2.csv</a:t>
            </a:r>
            <a:endParaRPr lang="en-US" altLang="zh-TW" dirty="0">
              <a:effectLst/>
            </a:endParaRPr>
          </a:p>
          <a:p>
            <a:pPr lvl="1"/>
            <a:r>
              <a:rPr lang="zh-TW" altLang="en-US" b="1" dirty="0">
                <a:effectLst/>
              </a:rPr>
              <a:t>請做預測，</a:t>
            </a:r>
            <a:r>
              <a:rPr lang="en-US" altLang="zh-TW" b="1" dirty="0">
                <a:effectLst/>
              </a:rPr>
              <a:t>IBM</a:t>
            </a:r>
            <a:r>
              <a:rPr lang="zh-TW" altLang="en-US" b="1" dirty="0">
                <a:effectLst/>
              </a:rPr>
              <a:t>電信公司，當</a:t>
            </a:r>
            <a:r>
              <a:rPr lang="en-US" altLang="zh-TW" b="1" dirty="0">
                <a:effectLst/>
              </a:rPr>
              <a:t>A</a:t>
            </a:r>
            <a:r>
              <a:rPr lang="zh-TW" altLang="en-US" b="1" dirty="0">
                <a:effectLst/>
              </a:rPr>
              <a:t>客戶的</a:t>
            </a:r>
            <a:r>
              <a:rPr lang="en-US" altLang="zh-TW" b="1" dirty="0">
                <a:effectLst/>
              </a:rPr>
              <a:t>20</a:t>
            </a:r>
            <a:r>
              <a:rPr lang="zh-TW" altLang="en-US" b="1" dirty="0">
                <a:effectLst/>
              </a:rPr>
              <a:t>個特徵值是：</a:t>
            </a:r>
            <a:r>
              <a:rPr lang="en-US" altLang="zh-TW" b="1" dirty="0">
                <a:effectLst/>
              </a:rPr>
              <a:t>【</a:t>
            </a:r>
            <a:r>
              <a:rPr lang="zh-TW" altLang="en-US" b="1" dirty="0">
                <a:effectLst/>
              </a:rPr>
              <a:t>性別，是否為老人，是否有夥伴，是否依靠別人付費，已經使用幾個月</a:t>
            </a:r>
            <a:r>
              <a:rPr lang="en-US" altLang="zh-TW" b="1" dirty="0">
                <a:effectLst/>
              </a:rPr>
              <a:t>.....】=【 Female</a:t>
            </a:r>
            <a:r>
              <a:rPr lang="zh-TW" altLang="en-US" b="1" dirty="0">
                <a:effectLst/>
              </a:rPr>
              <a:t>，</a:t>
            </a:r>
            <a:r>
              <a:rPr lang="en-US" altLang="zh-TW" b="1" dirty="0">
                <a:effectLst/>
              </a:rPr>
              <a:t>0</a:t>
            </a:r>
            <a:r>
              <a:rPr lang="zh-TW" altLang="en-US" b="1" dirty="0">
                <a:effectLst/>
              </a:rPr>
              <a:t>，</a:t>
            </a:r>
            <a:r>
              <a:rPr lang="en-US" altLang="zh-TW" b="1" dirty="0">
                <a:effectLst/>
              </a:rPr>
              <a:t>Yes</a:t>
            </a:r>
            <a:r>
              <a:rPr lang="zh-TW" altLang="en-US" b="1" dirty="0">
                <a:effectLst/>
              </a:rPr>
              <a:t>，</a:t>
            </a:r>
            <a:r>
              <a:rPr lang="en-US" altLang="zh-TW" b="1" dirty="0">
                <a:effectLst/>
              </a:rPr>
              <a:t>No</a:t>
            </a:r>
            <a:r>
              <a:rPr lang="zh-TW" altLang="en-US" b="1" dirty="0">
                <a:effectLst/>
              </a:rPr>
              <a:t>，</a:t>
            </a:r>
            <a:r>
              <a:rPr lang="en-US" altLang="zh-TW" b="1" dirty="0">
                <a:effectLst/>
              </a:rPr>
              <a:t>1</a:t>
            </a:r>
            <a:r>
              <a:rPr lang="zh-TW" altLang="en-US" b="1" dirty="0">
                <a:effectLst/>
              </a:rPr>
              <a:t>， </a:t>
            </a:r>
            <a:r>
              <a:rPr lang="en-US" altLang="zh-TW" b="1" dirty="0">
                <a:effectLst/>
              </a:rPr>
              <a:t>No.....】</a:t>
            </a:r>
            <a:r>
              <a:rPr lang="zh-TW" altLang="en-US" b="1" dirty="0">
                <a:effectLst/>
              </a:rPr>
              <a:t>，</a:t>
            </a:r>
            <a:endParaRPr lang="en-US" altLang="zh-TW" b="1" dirty="0">
              <a:effectLst/>
            </a:endParaRPr>
          </a:p>
          <a:p>
            <a:pPr lvl="1"/>
            <a:r>
              <a:rPr lang="zh-TW" altLang="en-US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請問</a:t>
            </a:r>
            <a:r>
              <a:rPr lang="en-US" altLang="zh-TW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A</a:t>
            </a:r>
            <a:r>
              <a:rPr lang="zh-TW" altLang="en-US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客戶是否會流失？</a:t>
            </a:r>
          </a:p>
          <a:p>
            <a:pPr lvl="1"/>
            <a:endParaRPr lang="en-US" altLang="zh-CN" sz="32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+mn-lt"/>
                <a:ea typeface="+mn-ea"/>
                <a:cs typeface="+mn-cs"/>
              </a:rPr>
              <a:t>資料分析</a:t>
            </a:r>
            <a:endParaRPr lang="zh-TW" altLang="en-US" sz="5400" b="1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95298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700808"/>
            <a:ext cx="8867328" cy="5157191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effectLst/>
              </a:rPr>
              <a:t>範例</a:t>
            </a:r>
            <a:r>
              <a:rPr lang="en-US" altLang="zh-CN" sz="3600" b="1" dirty="0">
                <a:effectLst/>
              </a:rPr>
              <a:t>1</a:t>
            </a:r>
            <a:r>
              <a:rPr lang="zh-CN" altLang="en-US" sz="3600" b="1" dirty="0">
                <a:effectLst/>
              </a:rPr>
              <a:t>：</a:t>
            </a:r>
            <a:r>
              <a:rPr lang="zh-CN" altLang="en-US" sz="3600" b="1" dirty="0">
                <a:solidFill>
                  <a:srgbClr val="7030A0"/>
                </a:solidFill>
                <a:effectLst/>
              </a:rPr>
              <a:t>客戶流失率預測分析</a:t>
            </a:r>
            <a:endParaRPr lang="en-US" altLang="zh-CN" sz="3600" b="1" dirty="0">
              <a:effectLst/>
            </a:endParaRPr>
          </a:p>
          <a:p>
            <a:pPr lvl="1"/>
            <a:r>
              <a:rPr lang="zh-CN" altLang="en-US" sz="3200" b="1" dirty="0">
                <a:effectLst/>
              </a:rPr>
              <a:t>分析報告：</a:t>
            </a:r>
            <a:endParaRPr lang="en-US" altLang="zh-CN" sz="3200" b="1" dirty="0">
              <a:effectLst/>
            </a:endParaRPr>
          </a:p>
          <a:p>
            <a:pPr lvl="1"/>
            <a:r>
              <a:rPr lang="en-US" altLang="zh-CN" sz="2000" b="1" dirty="0">
                <a:effectLst/>
                <a:hlinkClick r:id="rId2"/>
              </a:rPr>
              <a:t>https://colab.research.google.com/drive/1V3OMPkaccYJqmxXDD5Ys5KKRca4MwbOw?usp=sharing#scrollTo=Sd6DrzE7j05N</a:t>
            </a:r>
            <a:endParaRPr lang="en-US" altLang="zh-CN" sz="2000" b="1" dirty="0">
              <a:effectLst/>
            </a:endParaRPr>
          </a:p>
          <a:p>
            <a:pPr lvl="1"/>
            <a:r>
              <a:rPr lang="zh-CN" altLang="en-US" sz="3200" b="1" dirty="0">
                <a:effectLst/>
              </a:rPr>
              <a:t>預測結果：</a:t>
            </a:r>
            <a:endParaRPr lang="zh-TW" altLang="en-US" sz="3200" b="1" dirty="0">
              <a:effectLst/>
            </a:endParaRPr>
          </a:p>
          <a:p>
            <a:pPr lvl="1"/>
            <a:endParaRPr lang="en-US" altLang="zh-CN" sz="32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+mn-lt"/>
                <a:ea typeface="+mn-ea"/>
                <a:cs typeface="+mn-cs"/>
              </a:rPr>
              <a:t>資料分析</a:t>
            </a:r>
            <a:endParaRPr lang="zh-TW" altLang="en-US" sz="54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FFC14CB-1F39-4827-B106-D5BDC3FF0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4653136"/>
            <a:ext cx="4228571" cy="1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6161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844824"/>
            <a:ext cx="8867328" cy="5013175"/>
          </a:xfrm>
        </p:spPr>
        <p:txBody>
          <a:bodyPr>
            <a:normAutofit lnSpcReduction="10000"/>
          </a:bodyPr>
          <a:lstStyle/>
          <a:p>
            <a:r>
              <a:rPr lang="zh-CN" altLang="en-US" sz="3600" b="1" dirty="0">
                <a:effectLst/>
              </a:rPr>
              <a:t>範例</a:t>
            </a:r>
            <a:r>
              <a:rPr lang="en-US" altLang="zh-CN" sz="3600" b="1" dirty="0">
                <a:effectLst/>
              </a:rPr>
              <a:t>3</a:t>
            </a:r>
            <a:r>
              <a:rPr lang="zh-CN" altLang="en-US" sz="3600" b="1" dirty="0">
                <a:effectLst/>
              </a:rPr>
              <a:t>：</a:t>
            </a:r>
            <a:r>
              <a:rPr lang="zh-CN" altLang="en-US" sz="3600" b="1" dirty="0">
                <a:solidFill>
                  <a:srgbClr val="7030A0"/>
                </a:solidFill>
                <a:effectLst/>
              </a:rPr>
              <a:t>房價預測分析</a:t>
            </a:r>
            <a:endParaRPr lang="en-US" altLang="zh-CN" sz="3600" b="1" dirty="0">
              <a:solidFill>
                <a:srgbClr val="7030A0"/>
              </a:solidFill>
              <a:effectLst/>
            </a:endParaRPr>
          </a:p>
          <a:p>
            <a:pPr lvl="1"/>
            <a:r>
              <a:rPr lang="zh-CN" altLang="en-US" sz="3200" b="1" dirty="0">
                <a:effectLst/>
              </a:rPr>
              <a:t>讀取業主：影響房價的</a:t>
            </a:r>
            <a:r>
              <a:rPr lang="en-US" altLang="zh-CN" sz="3200" b="1" dirty="0">
                <a:effectLst/>
              </a:rPr>
              <a:t>13</a:t>
            </a:r>
            <a:r>
              <a:rPr lang="zh-CN" altLang="en-US" sz="3200" b="1" dirty="0">
                <a:effectLst/>
              </a:rPr>
              <a:t>個特徵參數</a:t>
            </a:r>
            <a:r>
              <a:rPr lang="zh-TW" altLang="en-US" sz="3200" b="1" dirty="0">
                <a:effectLst/>
              </a:rPr>
              <a:t>資料表</a:t>
            </a:r>
          </a:p>
          <a:p>
            <a:pPr lvl="1"/>
            <a:r>
              <a:rPr lang="en-US" altLang="zh-TW" dirty="0">
                <a:effectLst/>
                <a:hlinkClick r:id="rId2"/>
              </a:rPr>
              <a:t>https://acupun.site/lecture/predict/example/resource/boston-chi.csv</a:t>
            </a:r>
            <a:endParaRPr lang="en-US" altLang="zh-TW" dirty="0">
              <a:effectLst/>
            </a:endParaRPr>
          </a:p>
          <a:p>
            <a:pPr lvl="1"/>
            <a:r>
              <a:rPr lang="zh-TW" altLang="en-US" b="1" dirty="0">
                <a:effectLst/>
                <a:highlight>
                  <a:srgbClr val="FFFF00"/>
                </a:highlight>
              </a:rPr>
              <a:t>請預測</a:t>
            </a:r>
            <a:r>
              <a:rPr lang="zh-TW" altLang="en-US" b="1" dirty="0">
                <a:effectLst/>
              </a:rPr>
              <a:t>：當特徵變數</a:t>
            </a:r>
            <a:r>
              <a:rPr lang="en-US" altLang="zh-TW" b="1" dirty="0">
                <a:effectLst/>
              </a:rPr>
              <a:t>【</a:t>
            </a:r>
            <a:r>
              <a:rPr lang="zh-TW" altLang="en-US" b="1" dirty="0">
                <a:effectLst/>
              </a:rPr>
              <a:t>犯罪率，當地</a:t>
            </a:r>
            <a:r>
              <a:rPr lang="en-US" altLang="zh-TW" b="1" dirty="0">
                <a:effectLst/>
              </a:rPr>
              <a:t>2.5</a:t>
            </a:r>
            <a:r>
              <a:rPr lang="zh-TW" altLang="en-US" b="1" dirty="0">
                <a:effectLst/>
              </a:rPr>
              <a:t>萬平方英尺以上房子比例，非零售業的營業面積比例，是否靠近河邊，一氧化氮濃度，平均房間數，當地</a:t>
            </a:r>
            <a:r>
              <a:rPr lang="en-US" altLang="zh-TW" b="1" dirty="0">
                <a:effectLst/>
              </a:rPr>
              <a:t>1940</a:t>
            </a:r>
            <a:r>
              <a:rPr lang="zh-TW" altLang="en-US" b="1" dirty="0">
                <a:effectLst/>
              </a:rPr>
              <a:t>年前老房子比率，與波士頓工業區的距離，徑向公路的通達指數，每</a:t>
            </a:r>
            <a:r>
              <a:rPr lang="en-US" altLang="zh-TW" b="1" dirty="0">
                <a:effectLst/>
              </a:rPr>
              <a:t>1</a:t>
            </a:r>
            <a:r>
              <a:rPr lang="zh-TW" altLang="en-US" b="1" dirty="0">
                <a:effectLst/>
              </a:rPr>
              <a:t>萬美元的所需繳的財產稅，當地的老師比例，當地黑人比例，中下階級的比率，房價</a:t>
            </a:r>
            <a:r>
              <a:rPr lang="en-US" altLang="zh-TW" b="1" dirty="0">
                <a:effectLst/>
              </a:rPr>
              <a:t>】</a:t>
            </a:r>
          </a:p>
          <a:p>
            <a:pPr lvl="1"/>
            <a:r>
              <a:rPr lang="en-US" altLang="zh-TW" b="1" dirty="0">
                <a:effectLst/>
              </a:rPr>
              <a:t>=[[0.00632, 18.0, 2.31, 0, 0.538, 6.575, 65.2, 4.0900, 1, 296, 15.3, 396.90, 4.98]]</a:t>
            </a:r>
            <a:r>
              <a:rPr lang="zh-TW" altLang="en-US" b="1" dirty="0">
                <a:effectLst/>
              </a:rPr>
              <a:t>時，</a:t>
            </a:r>
            <a:r>
              <a:rPr lang="zh-TW" altLang="en-US" b="1" dirty="0">
                <a:effectLst/>
                <a:highlight>
                  <a:srgbClr val="FFFF00"/>
                </a:highlight>
              </a:rPr>
              <a:t>房價</a:t>
            </a:r>
            <a:r>
              <a:rPr lang="en-US" altLang="zh-TW" b="1" dirty="0">
                <a:effectLst/>
                <a:highlight>
                  <a:srgbClr val="FFFF00"/>
                </a:highlight>
              </a:rPr>
              <a:t>=?</a:t>
            </a:r>
          </a:p>
          <a:p>
            <a:pPr lvl="1"/>
            <a:endParaRPr lang="en-US" altLang="zh-CN" sz="32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+mn-lt"/>
                <a:ea typeface="+mn-ea"/>
                <a:cs typeface="+mn-cs"/>
              </a:rPr>
              <a:t>資料分析</a:t>
            </a:r>
            <a:endParaRPr lang="zh-TW" altLang="en-US" sz="5400" b="1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593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412776"/>
            <a:ext cx="8867328" cy="5301207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effectLst/>
              </a:rPr>
              <a:t>範例</a:t>
            </a:r>
            <a:r>
              <a:rPr lang="en-US" altLang="zh-CN" sz="3600" b="1" dirty="0">
                <a:effectLst/>
              </a:rPr>
              <a:t>3</a:t>
            </a:r>
            <a:r>
              <a:rPr lang="zh-CN" altLang="en-US" sz="3600" b="1" dirty="0">
                <a:effectLst/>
              </a:rPr>
              <a:t>：</a:t>
            </a:r>
            <a:r>
              <a:rPr lang="zh-CN" altLang="en-US" sz="3600" b="1" dirty="0">
                <a:solidFill>
                  <a:srgbClr val="7030A0"/>
                </a:solidFill>
                <a:effectLst/>
              </a:rPr>
              <a:t>房價預測分析</a:t>
            </a:r>
            <a:endParaRPr lang="en-US" altLang="zh-CN" sz="3600" b="1" dirty="0">
              <a:solidFill>
                <a:srgbClr val="7030A0"/>
              </a:solidFill>
              <a:effectLst/>
            </a:endParaRPr>
          </a:p>
          <a:p>
            <a:pPr lvl="1"/>
            <a:r>
              <a:rPr lang="zh-CN" altLang="en-US" sz="4000" b="1" dirty="0">
                <a:effectLst/>
              </a:rPr>
              <a:t>分析報告：</a:t>
            </a:r>
            <a:endParaRPr lang="en-US" altLang="zh-CN" sz="4000" b="1" dirty="0">
              <a:effectLst/>
            </a:endParaRPr>
          </a:p>
          <a:p>
            <a:pPr lvl="1"/>
            <a:r>
              <a:rPr lang="en-US" altLang="zh-CN" sz="1800" b="1" dirty="0">
                <a:effectLst/>
                <a:hlinkClick r:id="rId2"/>
              </a:rPr>
              <a:t>https://colab.research.google.com/drive/1WhvTGxZmIJoMZlZWe1xiAvtX7-CVjbp5?usp=sharing#scrollTo=PBVhChI38SMu</a:t>
            </a:r>
            <a:endParaRPr lang="en-US" altLang="zh-CN" sz="1800" b="1" dirty="0">
              <a:effectLst/>
            </a:endParaRPr>
          </a:p>
          <a:p>
            <a:pPr lvl="1"/>
            <a:r>
              <a:rPr lang="zh-CN" altLang="en-US" sz="4000" b="1" dirty="0">
                <a:effectLst/>
              </a:rPr>
              <a:t>預測結果：</a:t>
            </a:r>
            <a:endParaRPr lang="zh-TW" altLang="en-US" sz="4000" b="1" dirty="0">
              <a:effectLst/>
            </a:endParaRPr>
          </a:p>
          <a:p>
            <a:pPr lvl="1"/>
            <a:endParaRPr lang="en-US" altLang="zh-CN" sz="32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+mn-lt"/>
                <a:ea typeface="+mn-ea"/>
                <a:cs typeface="+mn-cs"/>
              </a:rPr>
              <a:t>資料分析</a:t>
            </a:r>
            <a:endParaRPr lang="zh-TW" altLang="en-US" sz="54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D0F564D-A30C-45AA-9D5A-B3EA0D1A6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71" y="4191727"/>
            <a:ext cx="8542857" cy="2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8096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772816"/>
            <a:ext cx="8867328" cy="5085183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effectLst/>
              </a:rPr>
              <a:t>範例</a:t>
            </a:r>
            <a:r>
              <a:rPr lang="en-US" altLang="zh-CN" sz="3600" b="1" dirty="0">
                <a:effectLst/>
              </a:rPr>
              <a:t>4</a:t>
            </a:r>
            <a:r>
              <a:rPr lang="zh-CN" altLang="en-US" sz="3600" b="1" dirty="0">
                <a:effectLst/>
              </a:rPr>
              <a:t>：</a:t>
            </a:r>
            <a:r>
              <a:rPr lang="zh-CN" altLang="en-US" sz="3600" b="1" dirty="0">
                <a:solidFill>
                  <a:srgbClr val="7030A0"/>
                </a:solidFill>
                <a:effectLst/>
              </a:rPr>
              <a:t>信用卡盜刷詐欺預測分析</a:t>
            </a:r>
            <a:endParaRPr lang="en-US" altLang="zh-CN" sz="3600" b="1" dirty="0">
              <a:solidFill>
                <a:srgbClr val="7030A0"/>
              </a:solidFill>
              <a:effectLst/>
            </a:endParaRPr>
          </a:p>
          <a:p>
            <a:pPr lvl="1"/>
            <a:r>
              <a:rPr lang="zh-CN" altLang="en-US" sz="3200" b="1" dirty="0">
                <a:effectLst/>
              </a:rPr>
              <a:t>讀取業主：歐盟某公司</a:t>
            </a:r>
            <a:r>
              <a:rPr lang="en-US" altLang="zh-CN" sz="3200" b="1" dirty="0">
                <a:effectLst/>
              </a:rPr>
              <a:t>28</a:t>
            </a:r>
            <a:r>
              <a:rPr lang="zh-CN" altLang="en-US" sz="3200" b="1" dirty="0">
                <a:effectLst/>
              </a:rPr>
              <a:t>萬筆信用卡</a:t>
            </a:r>
            <a:r>
              <a:rPr lang="zh-TW" altLang="en-US" sz="3200" b="1" dirty="0">
                <a:effectLst/>
              </a:rPr>
              <a:t>資料表</a:t>
            </a:r>
          </a:p>
          <a:p>
            <a:pPr lvl="1"/>
            <a:r>
              <a:rPr lang="en-US" altLang="zh-TW" dirty="0">
                <a:effectLst/>
                <a:hlinkClick r:id="rId2"/>
              </a:rPr>
              <a:t>https://acupun.site/lecture/predict/example/resource/creditcard-chi.csv</a:t>
            </a:r>
            <a:endParaRPr lang="en-US" altLang="zh-TW" b="1" dirty="0">
              <a:effectLst/>
            </a:endParaRPr>
          </a:p>
          <a:p>
            <a:pPr lvl="1"/>
            <a:r>
              <a:rPr lang="zh-TW" altLang="en-US" b="1" dirty="0">
                <a:effectLst/>
                <a:highlight>
                  <a:srgbClr val="FFFF00"/>
                </a:highlight>
              </a:rPr>
              <a:t>請做預測</a:t>
            </a:r>
            <a:r>
              <a:rPr lang="zh-TW" altLang="en-US" b="1" dirty="0">
                <a:effectLst/>
              </a:rPr>
              <a:t>，歐洲信用卡公司，當</a:t>
            </a:r>
            <a:r>
              <a:rPr lang="en-US" altLang="zh-TW" b="1" dirty="0">
                <a:effectLst/>
              </a:rPr>
              <a:t>A</a:t>
            </a:r>
            <a:r>
              <a:rPr lang="zh-TW" altLang="en-US" b="1" dirty="0">
                <a:effectLst/>
              </a:rPr>
              <a:t>客戶的</a:t>
            </a:r>
            <a:r>
              <a:rPr lang="en-US" altLang="zh-TW" b="1" dirty="0">
                <a:effectLst/>
              </a:rPr>
              <a:t>29</a:t>
            </a:r>
            <a:r>
              <a:rPr lang="zh-TW" altLang="en-US" b="1" dirty="0">
                <a:effectLst/>
              </a:rPr>
              <a:t>個特徵值是：</a:t>
            </a:r>
            <a:r>
              <a:rPr lang="en-US" altLang="zh-TW" b="1" dirty="0">
                <a:effectLst/>
              </a:rPr>
              <a:t>【v1,v2,v3,v4,v5.....】=【 Female</a:t>
            </a:r>
            <a:r>
              <a:rPr lang="zh-TW" altLang="en-US" b="1" dirty="0">
                <a:effectLst/>
              </a:rPr>
              <a:t>，</a:t>
            </a:r>
            <a:r>
              <a:rPr lang="en-US" altLang="zh-TW" b="1" dirty="0">
                <a:effectLst/>
              </a:rPr>
              <a:t>0</a:t>
            </a:r>
            <a:r>
              <a:rPr lang="zh-TW" altLang="en-US" b="1" dirty="0">
                <a:effectLst/>
              </a:rPr>
              <a:t>，</a:t>
            </a:r>
            <a:r>
              <a:rPr lang="en-US" altLang="zh-TW" b="1" dirty="0">
                <a:effectLst/>
              </a:rPr>
              <a:t>Yes</a:t>
            </a:r>
            <a:r>
              <a:rPr lang="zh-TW" altLang="en-US" b="1" dirty="0">
                <a:effectLst/>
              </a:rPr>
              <a:t>，</a:t>
            </a:r>
            <a:r>
              <a:rPr lang="en-US" altLang="zh-TW" b="1" dirty="0">
                <a:effectLst/>
              </a:rPr>
              <a:t>No</a:t>
            </a:r>
            <a:r>
              <a:rPr lang="zh-TW" altLang="en-US" b="1" dirty="0">
                <a:effectLst/>
              </a:rPr>
              <a:t>，</a:t>
            </a:r>
            <a:r>
              <a:rPr lang="en-US" altLang="zh-TW" b="1" dirty="0">
                <a:effectLst/>
              </a:rPr>
              <a:t>1</a:t>
            </a:r>
            <a:r>
              <a:rPr lang="zh-TW" altLang="en-US" b="1" dirty="0">
                <a:effectLst/>
              </a:rPr>
              <a:t>， </a:t>
            </a:r>
            <a:r>
              <a:rPr lang="en-US" altLang="zh-TW" b="1" dirty="0">
                <a:effectLst/>
              </a:rPr>
              <a:t>No.....】</a:t>
            </a:r>
            <a:r>
              <a:rPr lang="zh-TW" altLang="en-US" b="1" dirty="0">
                <a:effectLst/>
              </a:rPr>
              <a:t>，</a:t>
            </a:r>
          </a:p>
          <a:p>
            <a:pPr lvl="1"/>
            <a:r>
              <a:rPr lang="zh-TW" altLang="en-US" b="1" dirty="0">
                <a:effectLst/>
                <a:highlight>
                  <a:srgbClr val="FFFF00"/>
                </a:highlight>
              </a:rPr>
              <a:t>請問</a:t>
            </a:r>
            <a:r>
              <a:rPr lang="en-US" altLang="zh-TW" b="1" dirty="0">
                <a:effectLst/>
                <a:highlight>
                  <a:srgbClr val="FFFF00"/>
                </a:highlight>
              </a:rPr>
              <a:t>A</a:t>
            </a:r>
            <a:r>
              <a:rPr lang="zh-TW" altLang="en-US" b="1" dirty="0">
                <a:effectLst/>
                <a:highlight>
                  <a:srgbClr val="FFFF00"/>
                </a:highlight>
              </a:rPr>
              <a:t>客戶是否會盜刷詐欺信用卡？</a:t>
            </a:r>
          </a:p>
          <a:p>
            <a:pPr lvl="1"/>
            <a:endParaRPr lang="en-US" altLang="zh-CN" sz="32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+mn-lt"/>
                <a:ea typeface="+mn-ea"/>
                <a:cs typeface="+mn-cs"/>
              </a:rPr>
              <a:t>資料分析</a:t>
            </a:r>
            <a:endParaRPr lang="zh-TW" altLang="en-US" sz="5400" b="1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50371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556792"/>
            <a:ext cx="8867328" cy="5301207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effectLst/>
              </a:rPr>
              <a:t>範例</a:t>
            </a:r>
            <a:r>
              <a:rPr lang="en-US" altLang="zh-CN" sz="3600" b="1" dirty="0">
                <a:effectLst/>
              </a:rPr>
              <a:t>4</a:t>
            </a:r>
            <a:r>
              <a:rPr lang="zh-CN" altLang="en-US" sz="3600" b="1" dirty="0">
                <a:effectLst/>
              </a:rPr>
              <a:t>：</a:t>
            </a:r>
            <a:r>
              <a:rPr lang="zh-CN" altLang="en-US" sz="3600" b="1" dirty="0">
                <a:solidFill>
                  <a:srgbClr val="7030A0"/>
                </a:solidFill>
                <a:effectLst/>
              </a:rPr>
              <a:t>信用卡盜刷詐欺預測分析</a:t>
            </a:r>
            <a:endParaRPr lang="en-US" altLang="zh-CN" sz="3600" b="1" dirty="0">
              <a:solidFill>
                <a:srgbClr val="7030A0"/>
              </a:solidFill>
              <a:effectLst/>
            </a:endParaRPr>
          </a:p>
          <a:p>
            <a:pPr lvl="1"/>
            <a:r>
              <a:rPr lang="zh-CN" altLang="en-US" sz="3600" b="1" dirty="0">
                <a:effectLst/>
              </a:rPr>
              <a:t>分析報告：</a:t>
            </a:r>
            <a:endParaRPr lang="en-US" altLang="zh-CN" sz="3600" b="1" dirty="0">
              <a:effectLst/>
            </a:endParaRPr>
          </a:p>
          <a:p>
            <a:pPr lvl="1"/>
            <a:r>
              <a:rPr lang="en-US" altLang="zh-CN" sz="2000" b="1" dirty="0">
                <a:effectLst/>
                <a:hlinkClick r:id="rId2"/>
              </a:rPr>
              <a:t>https://colab.research.google.com/drive/1a0ik0XQDONem_kfd_OhMktlXHlIJlZVf?usp=sharing#scrollTo=PBVhChI38SMu</a:t>
            </a:r>
            <a:endParaRPr lang="en-US" altLang="zh-CN" sz="2000" b="1" dirty="0">
              <a:effectLst/>
            </a:endParaRPr>
          </a:p>
          <a:p>
            <a:pPr lvl="1"/>
            <a:r>
              <a:rPr lang="zh-CN" altLang="en-US" sz="3600" b="1" dirty="0">
                <a:effectLst/>
              </a:rPr>
              <a:t>預測結果：</a:t>
            </a:r>
            <a:endParaRPr lang="zh-TW" altLang="en-US" sz="3600" b="1" dirty="0">
              <a:effectLst/>
            </a:endParaRPr>
          </a:p>
          <a:p>
            <a:pPr lvl="1"/>
            <a:endParaRPr lang="en-US" altLang="zh-CN" sz="32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+mn-lt"/>
                <a:ea typeface="+mn-ea"/>
                <a:cs typeface="+mn-cs"/>
              </a:rPr>
              <a:t>資料分析</a:t>
            </a:r>
            <a:endParaRPr lang="zh-TW" altLang="en-US" sz="54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6F49B75-6741-44AE-917A-35AB38F63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2915124"/>
            <a:ext cx="4114286" cy="3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987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556792"/>
            <a:ext cx="8867328" cy="5301207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effectLst/>
              </a:rPr>
              <a:t>範例</a:t>
            </a:r>
            <a:r>
              <a:rPr lang="en-US" altLang="zh-CN" sz="3600" b="1" dirty="0">
                <a:effectLst/>
              </a:rPr>
              <a:t>4</a:t>
            </a:r>
            <a:r>
              <a:rPr lang="zh-CN" altLang="en-US" sz="3600" b="1" dirty="0">
                <a:effectLst/>
              </a:rPr>
              <a:t>：</a:t>
            </a:r>
            <a:r>
              <a:rPr lang="zh-CN" altLang="en-US" sz="3600" b="1" dirty="0">
                <a:solidFill>
                  <a:srgbClr val="7030A0"/>
                </a:solidFill>
                <a:effectLst/>
              </a:rPr>
              <a:t>信用卡盜刷詐欺預測分析</a:t>
            </a:r>
            <a:endParaRPr lang="en-US" altLang="zh-CN" sz="3600" b="1" dirty="0">
              <a:solidFill>
                <a:srgbClr val="7030A0"/>
              </a:solidFill>
              <a:effectLst/>
            </a:endParaRPr>
          </a:p>
          <a:p>
            <a:pPr lvl="1"/>
            <a:r>
              <a:rPr lang="zh-CN" altLang="en-US" sz="3600" b="1" dirty="0">
                <a:effectLst/>
                <a:highlight>
                  <a:srgbClr val="FFFF00"/>
                </a:highlight>
              </a:rPr>
              <a:t>你預測的準不準確呢？</a:t>
            </a:r>
            <a:endParaRPr lang="en-US" altLang="zh-CN" sz="3600" b="1" dirty="0">
              <a:effectLst/>
              <a:highlight>
                <a:srgbClr val="FFFF00"/>
              </a:highlight>
            </a:endParaRPr>
          </a:p>
          <a:p>
            <a:pPr lvl="1"/>
            <a:r>
              <a:rPr lang="zh-CN" altLang="en-US" sz="3600" b="1" dirty="0">
                <a:effectLst/>
              </a:rPr>
              <a:t>計算所建立的</a:t>
            </a:r>
            <a:r>
              <a:rPr lang="en-US" altLang="zh-CN" sz="3600" b="1" dirty="0">
                <a:effectLst/>
              </a:rPr>
              <a:t>AI</a:t>
            </a:r>
            <a:r>
              <a:rPr lang="zh-CN" altLang="en-US" sz="3600" b="1" dirty="0">
                <a:effectLst/>
              </a:rPr>
              <a:t>模型整體準確率：</a:t>
            </a:r>
            <a:endParaRPr lang="zh-TW" altLang="en-US" sz="3600" b="1" dirty="0">
              <a:effectLst/>
            </a:endParaRPr>
          </a:p>
          <a:p>
            <a:pPr lvl="1"/>
            <a:endParaRPr lang="en-US" altLang="zh-CN" sz="32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+mn-lt"/>
                <a:ea typeface="+mn-ea"/>
                <a:cs typeface="+mn-cs"/>
              </a:rPr>
              <a:t>資料分析</a:t>
            </a:r>
            <a:endParaRPr lang="zh-TW" altLang="en-US" sz="54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B3CEFF5-896F-43C7-891A-7B764E6A8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86" y="4005064"/>
            <a:ext cx="8238095" cy="2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959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A58D250-C1FB-4A5B-BD1C-2FCA52471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10540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4400" b="1" dirty="0"/>
              <a:t>3.</a:t>
            </a:r>
            <a:r>
              <a:rPr lang="zh-CN" altLang="en-US" sz="4400" b="1" dirty="0"/>
              <a:t>在</a:t>
            </a:r>
            <a:r>
              <a:rPr lang="en-US" altLang="zh-CN" sz="4400" b="1" dirty="0"/>
              <a:t>『</a:t>
            </a:r>
            <a:r>
              <a:rPr lang="zh-CN" altLang="en-US" sz="4400" b="1" dirty="0">
                <a:solidFill>
                  <a:srgbClr val="C00000"/>
                </a:solidFill>
              </a:rPr>
              <a:t>人工智慧與深度學習</a:t>
            </a:r>
            <a:r>
              <a:rPr lang="en-US" altLang="zh-CN" sz="4400" b="1" dirty="0"/>
              <a:t>』</a:t>
            </a:r>
            <a:r>
              <a:rPr lang="zh-CN" altLang="en-US" sz="4400" b="1" dirty="0"/>
              <a:t>課程裡面，大概會學到：</a:t>
            </a:r>
            <a:endParaRPr lang="en-US" altLang="zh-TW" sz="4400" b="1" dirty="0"/>
          </a:p>
          <a:p>
            <a:pPr lvl="1"/>
            <a:r>
              <a:rPr lang="en-US" altLang="zh-TW" sz="4000" b="1" dirty="0"/>
              <a:t>chp1. </a:t>
            </a:r>
            <a:r>
              <a:rPr lang="en-US" altLang="zh-TW" sz="4000" b="1" dirty="0" err="1"/>
              <a:t>keras</a:t>
            </a:r>
            <a:r>
              <a:rPr lang="zh-TW" altLang="en-US" sz="4000" b="1" dirty="0"/>
              <a:t>多層感知器</a:t>
            </a:r>
            <a:r>
              <a:rPr lang="en-US" altLang="zh-TW" sz="4000" b="1" dirty="0"/>
              <a:t>(MLP)</a:t>
            </a:r>
          </a:p>
          <a:p>
            <a:pPr lvl="1"/>
            <a:r>
              <a:rPr lang="en-US" altLang="zh-TW" sz="4000" b="1" dirty="0"/>
              <a:t>chp2. </a:t>
            </a:r>
            <a:r>
              <a:rPr lang="en-US" altLang="zh-TW" sz="4000" b="1" dirty="0" err="1"/>
              <a:t>keras</a:t>
            </a:r>
            <a:r>
              <a:rPr lang="zh-TW" altLang="en-US" sz="4000" b="1" dirty="0"/>
              <a:t>多層感知器</a:t>
            </a:r>
            <a:r>
              <a:rPr lang="en-US" altLang="zh-TW" sz="4000" b="1" dirty="0"/>
              <a:t>(MLP)</a:t>
            </a:r>
            <a:r>
              <a:rPr lang="zh-TW" altLang="en-US" sz="4000" b="1" dirty="0"/>
              <a:t>的各種範例</a:t>
            </a:r>
          </a:p>
          <a:p>
            <a:pPr lvl="1"/>
            <a:r>
              <a:rPr lang="en-US" altLang="zh-TW" sz="4000" b="1" dirty="0"/>
              <a:t>chp3. </a:t>
            </a:r>
            <a:r>
              <a:rPr lang="en-US" altLang="zh-TW" sz="4000" b="1" dirty="0" err="1"/>
              <a:t>keras</a:t>
            </a:r>
            <a:r>
              <a:rPr lang="zh-TW" altLang="en-US" sz="4000" b="1" dirty="0"/>
              <a:t>卷積神經網絡</a:t>
            </a:r>
            <a:r>
              <a:rPr lang="en-US" altLang="zh-TW" sz="4000" b="1" dirty="0"/>
              <a:t>(CNN)</a:t>
            </a:r>
          </a:p>
          <a:p>
            <a:pPr lvl="1"/>
            <a:r>
              <a:rPr lang="en-US" altLang="zh-TW" sz="4000" b="1" dirty="0"/>
              <a:t>chp4. </a:t>
            </a:r>
            <a:r>
              <a:rPr lang="en-US" altLang="zh-TW" sz="4000" b="1" dirty="0" err="1"/>
              <a:t>keras</a:t>
            </a:r>
            <a:r>
              <a:rPr lang="zh-TW" altLang="en-US" sz="4000" b="1" dirty="0"/>
              <a:t>卷積神經網絡</a:t>
            </a:r>
            <a:r>
              <a:rPr lang="en-US" altLang="zh-TW" sz="4000" b="1" dirty="0"/>
              <a:t>(CNN)</a:t>
            </a:r>
            <a:r>
              <a:rPr lang="zh-TW" altLang="en-US" sz="4000" b="1" dirty="0"/>
              <a:t>的各種範例</a:t>
            </a:r>
          </a:p>
          <a:p>
            <a:pPr lvl="1"/>
            <a:r>
              <a:rPr lang="en-US" altLang="zh-TW" sz="4000" b="1" dirty="0"/>
              <a:t>chp5. </a:t>
            </a:r>
            <a:r>
              <a:rPr lang="en-US" altLang="zh-TW" sz="4000" b="1" dirty="0" err="1"/>
              <a:t>keras</a:t>
            </a:r>
            <a:r>
              <a:rPr lang="zh-TW" altLang="en-US" sz="4000" b="1" dirty="0"/>
              <a:t>循環神經網絡</a:t>
            </a:r>
            <a:r>
              <a:rPr lang="en-US" altLang="zh-TW" sz="4000" b="1" dirty="0"/>
              <a:t>(RNN)</a:t>
            </a:r>
            <a:r>
              <a:rPr lang="zh-TW" altLang="en-US" sz="4000" b="1" dirty="0"/>
              <a:t>，長短期記憶神經網絡</a:t>
            </a:r>
            <a:r>
              <a:rPr lang="en-US" altLang="zh-TW" sz="4000" b="1" dirty="0"/>
              <a:t>(LSTM)</a:t>
            </a:r>
          </a:p>
          <a:p>
            <a:pPr lvl="1"/>
            <a:r>
              <a:rPr lang="en-US" altLang="zh-TW" sz="4000" b="1" dirty="0"/>
              <a:t>chp6. </a:t>
            </a:r>
            <a:r>
              <a:rPr lang="zh-TW" altLang="en-US" sz="4000" b="1" dirty="0"/>
              <a:t>生成對抗網路</a:t>
            </a:r>
            <a:r>
              <a:rPr lang="en-US" altLang="zh-TW" sz="4000" b="1" dirty="0"/>
              <a:t>(GAN)</a:t>
            </a:r>
          </a:p>
          <a:p>
            <a:pPr lvl="1"/>
            <a:r>
              <a:rPr lang="en-US" altLang="zh-TW" sz="4000" b="1" dirty="0"/>
              <a:t>chp7. </a:t>
            </a:r>
            <a:r>
              <a:rPr lang="zh-TW" altLang="en-US" sz="4000" b="1" dirty="0"/>
              <a:t>生成式</a:t>
            </a:r>
            <a:r>
              <a:rPr lang="en-US" altLang="zh-TW" sz="4000" b="1" dirty="0"/>
              <a:t>AI</a:t>
            </a:r>
            <a:r>
              <a:rPr lang="zh-TW" altLang="en-US" sz="4000" b="1" dirty="0"/>
              <a:t>，</a:t>
            </a:r>
            <a:r>
              <a:rPr lang="en-US" altLang="zh-TW" sz="4000" b="1" dirty="0"/>
              <a:t>Generative AI</a:t>
            </a:r>
            <a:endParaRPr lang="en-US" altLang="zh-CN" sz="4400" b="1" dirty="0"/>
          </a:p>
          <a:p>
            <a:pPr lvl="1"/>
            <a:endParaRPr lang="en-US" altLang="zh-CN" sz="4400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B0C77A1-4805-41EE-A19C-53B5F1AA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人工智慧與深度學習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課程</a:t>
            </a:r>
            <a:endParaRPr lang="zh-TW" altLang="en-US" sz="43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2928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A58D250-C1FB-4A5B-BD1C-2FCA52471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105400"/>
          </a:xfrm>
        </p:spPr>
        <p:txBody>
          <a:bodyPr>
            <a:normAutofit/>
          </a:bodyPr>
          <a:lstStyle/>
          <a:p>
            <a:pPr lvl="1"/>
            <a:endParaRPr lang="en-US" altLang="zh-CN" sz="4400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B0C77A1-4805-41EE-A19C-53B5F1AA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人工智慧與深度學習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課程，上課馬上就會遇到的程式如下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994A061-BAA0-4C51-8DDD-1C3163877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34734"/>
            <a:ext cx="8180952" cy="5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99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09A98BF-220C-49D2-BD84-6244ABBD08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10921"/>
            <a:ext cx="9144000" cy="5083957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7B0C77A1-4805-41EE-A19C-53B5F1AA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人工智慧與深度學習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課程，上課馬上就會遇到的程式如下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3548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F3227F0-2351-48AC-961D-C46871022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05400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這些程式碼都是沒有學過的指令</a:t>
            </a:r>
            <a:endParaRPr lang="en-US" altLang="zh-CN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跟大一學的</a:t>
            </a:r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『python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程式設計</a:t>
            </a:r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，關聯度不大</a:t>
            </a:r>
            <a:endParaRPr lang="en-US" altLang="zh-CN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程式碼隨著每一題，越來越難</a:t>
            </a:r>
            <a:endParaRPr lang="en-US" altLang="zh-CN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所以有些同學，就慢慢地，聽不懂了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3925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A58D250-C1FB-4A5B-BD1C-2FCA52471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105400"/>
          </a:xfrm>
        </p:spPr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rgbClr val="C00000"/>
                </a:solidFill>
                <a:highlight>
                  <a:srgbClr val="FFFF00"/>
                </a:highlight>
              </a:rPr>
              <a:t>所以，是不是少學了什麼先導課程？</a:t>
            </a:r>
            <a:endParaRPr lang="en-US" altLang="zh-TW" sz="4800" b="1" dirty="0">
              <a:solidFill>
                <a:srgbClr val="C00000"/>
              </a:solidFill>
              <a:highlight>
                <a:srgbClr val="FFFF00"/>
              </a:highlight>
            </a:endParaRPr>
          </a:p>
          <a:p>
            <a:pPr lvl="1"/>
            <a:r>
              <a:rPr lang="en-US" altLang="zh-CN" sz="4400" b="1" dirty="0"/>
              <a:t>1.</a:t>
            </a:r>
            <a:r>
              <a:rPr lang="zh-CN" altLang="en-US" sz="4400" b="1" dirty="0"/>
              <a:t>人工智慧概論</a:t>
            </a:r>
            <a:endParaRPr lang="en-US" altLang="zh-CN" sz="4400" b="1" dirty="0"/>
          </a:p>
          <a:p>
            <a:pPr lvl="1"/>
            <a:r>
              <a:rPr lang="en-US" altLang="zh-CN" sz="4400" b="1" dirty="0"/>
              <a:t>2.python</a:t>
            </a:r>
            <a:r>
              <a:rPr lang="zh-CN" altLang="en-US" sz="4400" b="1" dirty="0"/>
              <a:t>程式設計</a:t>
            </a:r>
            <a:endParaRPr lang="en-US" altLang="zh-CN" sz="4400" b="1" dirty="0"/>
          </a:p>
          <a:p>
            <a:pPr lvl="1"/>
            <a:r>
              <a:rPr lang="zh-CN" altLang="en-US" sz="4400" b="1" dirty="0">
                <a:solidFill>
                  <a:srgbClr val="C00000"/>
                </a:solidFill>
              </a:rPr>
              <a:t>？？？</a:t>
            </a:r>
            <a:endParaRPr lang="en-US" altLang="zh-CN" sz="4400" b="1" dirty="0">
              <a:solidFill>
                <a:srgbClr val="C00000"/>
              </a:solidFill>
            </a:endParaRPr>
          </a:p>
          <a:p>
            <a:pPr lvl="1"/>
            <a:r>
              <a:rPr lang="en-US" altLang="zh-CN" sz="4400" b="1" dirty="0"/>
              <a:t>3.</a:t>
            </a:r>
            <a:r>
              <a:rPr lang="zh-CN" altLang="en-US" sz="4400" b="1" dirty="0"/>
              <a:t>人工智慧與深度學習</a:t>
            </a:r>
            <a:endParaRPr lang="en-US" altLang="zh-TW" sz="4000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B0C77A1-4805-41EE-A19C-53B5F1AA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300" b="1" dirty="0">
                <a:latin typeface="微軟正黑體" pitchFamily="34" charset="-120"/>
                <a:ea typeface="微軟正黑體" pitchFamily="34" charset="-120"/>
              </a:rPr>
              <a:t>學習人工智慧常常會遇到的問題</a:t>
            </a:r>
            <a:endParaRPr lang="zh-TW" altLang="en-US" sz="43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349895"/>
      </p:ext>
    </p:extLst>
  </p:cSld>
  <p:clrMapOvr>
    <a:masterClrMapping/>
  </p:clrMapOvr>
</p:sld>
</file>

<file path=ppt/theme/theme1.xml><?xml version="1.0" encoding="utf-8"?>
<a:theme xmlns:a="http://schemas.openxmlformats.org/drawingml/2006/main" name="EdBackToSchl(2)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A7A3A1A-66C2-44A9-B26B-C232E3FA40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EdBackToSchl(2)</Template>
  <TotalTime>0</TotalTime>
  <Words>1619</Words>
  <Application>Microsoft Office PowerPoint</Application>
  <PresentationFormat>如螢幕大小 (4:3)</PresentationFormat>
  <Paragraphs>195</Paragraphs>
  <Slides>46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46</vt:i4>
      </vt:variant>
    </vt:vector>
  </HeadingPairs>
  <TitlesOfParts>
    <vt:vector size="53" baseType="lpstr">
      <vt:lpstr>Segoe Condensed</vt:lpstr>
      <vt:lpstr>微軟正黑體</vt:lpstr>
      <vt:lpstr>標楷體</vt:lpstr>
      <vt:lpstr>Arial</vt:lpstr>
      <vt:lpstr>Bookman Old Style</vt:lpstr>
      <vt:lpstr>Calibri</vt:lpstr>
      <vt:lpstr>EdBackToSchl(2)</vt:lpstr>
      <vt:lpstr>台北科技大學，陳擎文 </vt:lpstr>
      <vt:lpstr>PowerPoint 簡報</vt:lpstr>
      <vt:lpstr>同學們大概會學到以下AI相關課程</vt:lpstr>
      <vt:lpstr>『人工智慧概論』課程</vt:lpstr>
      <vt:lpstr>『人工智慧與深度學習』課程</vt:lpstr>
      <vt:lpstr>3.在『人工智慧與深度學習』課程，上課馬上就會遇到的程式如下</vt:lpstr>
      <vt:lpstr>3.在『人工智慧與深度學習』課程，上課馬上就會遇到的程式如下</vt:lpstr>
      <vt:lpstr>PowerPoint 簡報</vt:lpstr>
      <vt:lpstr>學習人工智慧常常會遇到的問題</vt:lpstr>
      <vt:lpstr>PowerPoint 簡報</vt:lpstr>
      <vt:lpstr>PowerPoint 簡報</vt:lpstr>
      <vt:lpstr>PowerPoint 簡報</vt:lpstr>
      <vt:lpstr>所以，缺少了2個先導課程</vt:lpstr>
      <vt:lpstr>學了這2個先導課程，就會理解很多『深度學習』程式碼的寫法緣由</vt:lpstr>
      <vt:lpstr>PowerPoint 簡報</vt:lpstr>
      <vt:lpstr>PowerPoint 簡報</vt:lpstr>
      <vt:lpstr>PowerPoint 簡報</vt:lpstr>
      <vt:lpstr>正確學習人工智慧的步驟</vt:lpstr>
      <vt:lpstr>正確學習人工智慧的步驟</vt:lpstr>
      <vt:lpstr>PowerPoint 簡報</vt:lpstr>
      <vt:lpstr>『理工科系』的人工智慧</vt:lpstr>
      <vt:lpstr>『理工科系』的人工智慧</vt:lpstr>
      <vt:lpstr>『商管』的人工智慧</vt:lpstr>
      <vt:lpstr>PowerPoint 簡報</vt:lpstr>
      <vt:lpstr>本課程分成三部分</vt:lpstr>
      <vt:lpstr>學習python AI程式的次第</vt:lpstr>
      <vt:lpstr>PowerPoint 簡報</vt:lpstr>
      <vt:lpstr>本學期的評分方式</vt:lpstr>
      <vt:lpstr>PowerPoint 簡報</vt:lpstr>
      <vt:lpstr>教科書，教材網站</vt:lpstr>
      <vt:lpstr>參考書</vt:lpstr>
      <vt:lpstr>參考書</vt:lpstr>
      <vt:lpstr>PowerPoint 簡報</vt:lpstr>
      <vt:lpstr>數據分析流程 1.資料處理，2.資料分析，3.資料視覺化，4.分析決策</vt:lpstr>
      <vt:lpstr>PowerPoint 簡報</vt:lpstr>
      <vt:lpstr>資料分析常用工具： 1.python/pandas，2.SQL，3.power BI，tableau，4.AI</vt:lpstr>
      <vt:lpstr>資料分析常用工具： 1.python/pandas，2.SQL，3.power BI，tableau，4.AI</vt:lpstr>
      <vt:lpstr>PowerPoint 簡報</vt:lpstr>
      <vt:lpstr>基礎資料分析</vt:lpstr>
      <vt:lpstr>資料分析</vt:lpstr>
      <vt:lpstr>資料分析</vt:lpstr>
      <vt:lpstr>資料分析</vt:lpstr>
      <vt:lpstr>資料分析</vt:lpstr>
      <vt:lpstr>資料分析</vt:lpstr>
      <vt:lpstr>資料分析</vt:lpstr>
      <vt:lpstr>資料分析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2012-02-02T03:26:32Z</dcterms:created>
  <dcterms:modified xsi:type="dcterms:W3CDTF">2023-09-14T16:15:42Z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TC101659619990</vt:lpwstr>
  </property>
</Properties>
</file>