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109"/>
  </p:notesMasterIdLst>
  <p:handoutMasterIdLst>
    <p:handoutMasterId r:id="rId110"/>
  </p:handoutMasterIdLst>
  <p:sldIdLst>
    <p:sldId id="565" r:id="rId3"/>
    <p:sldId id="953" r:id="rId4"/>
    <p:sldId id="954" r:id="rId5"/>
    <p:sldId id="865" r:id="rId6"/>
    <p:sldId id="641" r:id="rId7"/>
    <p:sldId id="899" r:id="rId8"/>
    <p:sldId id="933" r:id="rId9"/>
    <p:sldId id="866" r:id="rId10"/>
    <p:sldId id="952" r:id="rId11"/>
    <p:sldId id="951" r:id="rId12"/>
    <p:sldId id="900" r:id="rId13"/>
    <p:sldId id="945" r:id="rId14"/>
    <p:sldId id="804" r:id="rId15"/>
    <p:sldId id="935" r:id="rId16"/>
    <p:sldId id="936" r:id="rId17"/>
    <p:sldId id="937" r:id="rId18"/>
    <p:sldId id="938" r:id="rId19"/>
    <p:sldId id="939" r:id="rId20"/>
    <p:sldId id="940" r:id="rId21"/>
    <p:sldId id="941" r:id="rId22"/>
    <p:sldId id="942" r:id="rId23"/>
    <p:sldId id="944" r:id="rId24"/>
    <p:sldId id="943" r:id="rId25"/>
    <p:sldId id="948" r:id="rId26"/>
    <p:sldId id="950" r:id="rId27"/>
    <p:sldId id="949" r:id="rId28"/>
    <p:sldId id="934" r:id="rId29"/>
    <p:sldId id="902" r:id="rId30"/>
    <p:sldId id="901" r:id="rId31"/>
    <p:sldId id="903" r:id="rId32"/>
    <p:sldId id="904" r:id="rId33"/>
    <p:sldId id="946" r:id="rId34"/>
    <p:sldId id="947" r:id="rId35"/>
    <p:sldId id="905" r:id="rId36"/>
    <p:sldId id="906" r:id="rId37"/>
    <p:sldId id="907" r:id="rId38"/>
    <p:sldId id="908" r:id="rId39"/>
    <p:sldId id="909" r:id="rId40"/>
    <p:sldId id="910" r:id="rId41"/>
    <p:sldId id="911" r:id="rId42"/>
    <p:sldId id="912" r:id="rId43"/>
    <p:sldId id="913" r:id="rId44"/>
    <p:sldId id="914" r:id="rId45"/>
    <p:sldId id="915" r:id="rId46"/>
    <p:sldId id="916" r:id="rId47"/>
    <p:sldId id="919" r:id="rId48"/>
    <p:sldId id="920" r:id="rId49"/>
    <p:sldId id="921" r:id="rId50"/>
    <p:sldId id="922" r:id="rId51"/>
    <p:sldId id="917" r:id="rId52"/>
    <p:sldId id="918" r:id="rId53"/>
    <p:sldId id="923" r:id="rId54"/>
    <p:sldId id="924" r:id="rId55"/>
    <p:sldId id="925" r:id="rId56"/>
    <p:sldId id="879" r:id="rId57"/>
    <p:sldId id="808" r:id="rId58"/>
    <p:sldId id="893" r:id="rId59"/>
    <p:sldId id="894" r:id="rId60"/>
    <p:sldId id="895" r:id="rId61"/>
    <p:sldId id="898" r:id="rId62"/>
    <p:sldId id="897" r:id="rId63"/>
    <p:sldId id="926" r:id="rId64"/>
    <p:sldId id="927" r:id="rId65"/>
    <p:sldId id="928" r:id="rId66"/>
    <p:sldId id="929" r:id="rId67"/>
    <p:sldId id="932" r:id="rId68"/>
    <p:sldId id="930" r:id="rId69"/>
    <p:sldId id="931" r:id="rId70"/>
    <p:sldId id="752" r:id="rId71"/>
    <p:sldId id="753" r:id="rId72"/>
    <p:sldId id="754" r:id="rId73"/>
    <p:sldId id="756" r:id="rId74"/>
    <p:sldId id="755" r:id="rId75"/>
    <p:sldId id="758" r:id="rId76"/>
    <p:sldId id="757" r:id="rId77"/>
    <p:sldId id="760" r:id="rId78"/>
    <p:sldId id="759" r:id="rId79"/>
    <p:sldId id="761" r:id="rId80"/>
    <p:sldId id="762" r:id="rId81"/>
    <p:sldId id="764" r:id="rId82"/>
    <p:sldId id="763" r:id="rId83"/>
    <p:sldId id="765" r:id="rId84"/>
    <p:sldId id="766" r:id="rId85"/>
    <p:sldId id="767" r:id="rId86"/>
    <p:sldId id="768" r:id="rId87"/>
    <p:sldId id="769" r:id="rId88"/>
    <p:sldId id="770" r:id="rId89"/>
    <p:sldId id="771" r:id="rId90"/>
    <p:sldId id="772" r:id="rId91"/>
    <p:sldId id="773" r:id="rId92"/>
    <p:sldId id="719" r:id="rId93"/>
    <p:sldId id="721" r:id="rId94"/>
    <p:sldId id="824" r:id="rId95"/>
    <p:sldId id="846" r:id="rId96"/>
    <p:sldId id="826" r:id="rId97"/>
    <p:sldId id="827" r:id="rId98"/>
    <p:sldId id="828" r:id="rId99"/>
    <p:sldId id="829" r:id="rId100"/>
    <p:sldId id="834" r:id="rId101"/>
    <p:sldId id="843" r:id="rId102"/>
    <p:sldId id="849" r:id="rId103"/>
    <p:sldId id="848" r:id="rId104"/>
    <p:sldId id="844" r:id="rId105"/>
    <p:sldId id="847" r:id="rId106"/>
    <p:sldId id="850" r:id="rId107"/>
    <p:sldId id="851" r:id="rId10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9/19/2023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78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874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79106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2887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2392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40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2629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2184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0306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0248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0936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713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5619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/>
          <a:lstStyle>
            <a:lvl1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2023/9/19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files/WampServer%203/" TargetMode="External"/><Relationship Id="rId2" Type="http://schemas.openxmlformats.org/officeDocument/2006/relationships/hyperlink" Target="https://www.apachefriends.org/zh_tw/download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cupun.site/lecture/sql/example/sql/ch09.zip" TargetMode="Externa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7" y="1268760"/>
            <a:ext cx="8136535" cy="3384376"/>
          </a:xfrm>
        </p:spPr>
        <p:txBody>
          <a:bodyPr>
            <a:normAutofit lnSpcReduction="10000"/>
          </a:bodyPr>
          <a:lstStyle/>
          <a:p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英語輔助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英語個人助理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30D10A-E588-47AA-A799-A507F5B0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EBD73D3-FF99-4BAC-8451-6C4BC2E8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7564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如何解除安裝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因為本課程採用第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個軟體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54976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先把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從記憶體清除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240011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F6C3EC-5387-468F-8BE6-76792787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先關閉</a:t>
            </a:r>
            <a:r>
              <a:rPr lang="en-US" altLang="zh-CN" dirty="0" err="1"/>
              <a:t>xampp</a:t>
            </a:r>
            <a:endParaRPr lang="en-US" altLang="zh-CN" dirty="0"/>
          </a:p>
          <a:p>
            <a:r>
              <a:rPr lang="en-US" altLang="zh-TW" dirty="0"/>
              <a:t>2.</a:t>
            </a:r>
            <a:r>
              <a:rPr lang="zh-CN" altLang="en-US" dirty="0"/>
              <a:t>從常駐記憶體</a:t>
            </a:r>
            <a:br>
              <a:rPr lang="en-US" altLang="zh-CN" dirty="0"/>
            </a:br>
            <a:r>
              <a:rPr lang="zh-CN" altLang="en-US" dirty="0"/>
              <a:t>清除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5427205-DE10-4F66-8C5C-2A3EE710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err="1"/>
              <a:t>xampp</a:t>
            </a:r>
            <a:r>
              <a:rPr lang="zh-CN" altLang="en-US" dirty="0"/>
              <a:t>從記憶體清除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C8F9F8-9CB1-47D1-83C2-30C5BB95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4377297" cy="48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62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XAMPP </a:t>
            </a:r>
            <a:r>
              <a:rPr lang="zh-TW" altLang="en-US" dirty="0"/>
              <a:t>的內建解除安裝程式</a:t>
            </a:r>
            <a:endParaRPr lang="en-US" altLang="zh-TW" dirty="0"/>
          </a:p>
          <a:p>
            <a:r>
              <a:rPr lang="zh-TW" altLang="en-US" dirty="0"/>
              <a:t>這是最簡單和最推薦的方法，</a:t>
            </a:r>
            <a:endParaRPr lang="en-US" altLang="zh-TW" dirty="0"/>
          </a:p>
          <a:p>
            <a:pPr lvl="1"/>
            <a:r>
              <a:rPr lang="zh-TW" altLang="en-US" dirty="0"/>
              <a:t>到 </a:t>
            </a:r>
            <a:r>
              <a:rPr lang="en-US" altLang="zh-TW" dirty="0"/>
              <a:t>XAMPP </a:t>
            </a:r>
            <a:r>
              <a:rPr lang="zh-TW" altLang="en-US" dirty="0"/>
              <a:t>的安裝資料夾，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例如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C:\XAMPP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然後執行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uninstall.exe </a:t>
            </a:r>
            <a:r>
              <a:rPr lang="zh-TW" altLang="en-US" dirty="0"/>
              <a:t>或 </a:t>
            </a:r>
            <a:r>
              <a:rPr lang="en-US" altLang="zh-TW" dirty="0" err="1"/>
              <a:t>uninstall.app</a:t>
            </a:r>
            <a:r>
              <a:rPr lang="en-US" altLang="zh-TW" dirty="0"/>
              <a:t> </a:t>
            </a:r>
            <a:r>
              <a:rPr lang="zh-TW" altLang="en-US" dirty="0"/>
              <a:t>這個檔案，</a:t>
            </a:r>
            <a:endParaRPr lang="en-US" altLang="zh-TW" dirty="0"/>
          </a:p>
          <a:p>
            <a:pPr lvl="1"/>
            <a:r>
              <a:rPr lang="zh-TW" altLang="en-US" dirty="0"/>
              <a:t>並按照指示完成解除安裝的步驟。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如何解除安裝</a:t>
            </a:r>
            <a:r>
              <a:rPr lang="en-US" altLang="zh-CN" sz="4400" dirty="0" err="1"/>
              <a:t>Xampp</a:t>
            </a:r>
            <a:r>
              <a:rPr lang="zh-CN" altLang="en-US" sz="4400" dirty="0"/>
              <a:t>？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47899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568952" cy="2088232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到 </a:t>
            </a:r>
            <a:r>
              <a:rPr lang="en-US" altLang="zh-TW" sz="3600" dirty="0"/>
              <a:t>XAMPP </a:t>
            </a:r>
            <a:r>
              <a:rPr lang="zh-TW" altLang="en-US" sz="3600" dirty="0"/>
              <a:t>的安裝資料夾，</a:t>
            </a:r>
            <a:r>
              <a:rPr lang="en-US" altLang="zh-TW" sz="3600" dirty="0">
                <a:solidFill>
                  <a:srgbClr val="C00000"/>
                </a:solidFill>
                <a:highlight>
                  <a:srgbClr val="FFFF00"/>
                </a:highlight>
              </a:rPr>
              <a:t>C:\XAMPP</a:t>
            </a:r>
            <a:endParaRPr lang="en-US" altLang="zh-TW" sz="3600" dirty="0"/>
          </a:p>
          <a:p>
            <a:r>
              <a:rPr lang="zh-TW" altLang="en-US" sz="3600" dirty="0"/>
              <a:t>然後執行 </a:t>
            </a:r>
            <a:r>
              <a:rPr lang="en-US" altLang="zh-TW" sz="3600" dirty="0">
                <a:solidFill>
                  <a:srgbClr val="C00000"/>
                </a:solidFill>
                <a:highlight>
                  <a:srgbClr val="FFFF00"/>
                </a:highlight>
              </a:rPr>
              <a:t>uninstall.exe 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如何解除安裝</a:t>
            </a:r>
            <a:r>
              <a:rPr lang="en-US" altLang="zh-CN" sz="4400" dirty="0" err="1"/>
              <a:t>Xampp</a:t>
            </a:r>
            <a:r>
              <a:rPr lang="zh-CN" altLang="en-US" sz="4400" dirty="0"/>
              <a:t>？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40A212-351F-4389-B144-C4370403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21" y="2708920"/>
            <a:ext cx="649595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01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980DFC9-97CD-483F-B08A-9CF21C5F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20214E-E878-44A1-874D-C2F2C33D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刪除速度很慢，需要</a:t>
            </a:r>
            <a:r>
              <a:rPr lang="en-US" altLang="zh-CN" dirty="0"/>
              <a:t>10</a:t>
            </a:r>
            <a:r>
              <a:rPr lang="zh-CN" altLang="en-US" dirty="0"/>
              <a:t>分鐘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4AA5AD-4F93-4520-9CC7-5EFAD66A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8" t="21125" r="31887" b="23750"/>
          <a:stretch/>
        </p:blipFill>
        <p:spPr>
          <a:xfrm>
            <a:off x="971600" y="1261795"/>
            <a:ext cx="6696744" cy="5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121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351F32-4D1D-4E52-8521-C87D4373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1CFFDFC-27C7-4339-96D6-FE9FB01D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要重新開機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F2BE6D-1745-4E80-8B0F-88F1BA4FF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t="42125" r="32675" b="39500"/>
          <a:stretch/>
        </p:blipFill>
        <p:spPr>
          <a:xfrm>
            <a:off x="385249" y="1772816"/>
            <a:ext cx="837350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使用方法，收費情況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27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BA7CA18-AA86-417A-8969-51E15B24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78" y="1412776"/>
            <a:ext cx="8678401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Form https://www.youtube.com/watch?v=EM25tJ4oHUM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B25D08E-4289-44C8-B1A9-536ED5C63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87605"/>
            <a:ext cx="8229600" cy="1265238"/>
          </a:xfrm>
        </p:spPr>
        <p:txBody>
          <a:bodyPr/>
          <a:lstStyle/>
          <a:p>
            <a:pPr algn="ctr"/>
            <a:r>
              <a:rPr lang="en-US" altLang="zh-CN" b="1" dirty="0" err="1"/>
              <a:t>ChatGPT</a:t>
            </a:r>
            <a:r>
              <a:rPr lang="zh-CN" altLang="en-US" b="1" dirty="0"/>
              <a:t>的歷史與現況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AA4152-47A1-4B5C-90E2-970179BF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00" y="1912481"/>
            <a:ext cx="9144000" cy="494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9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網址：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https://chat.openai.com/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免費的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要收費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1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3.5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的問題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820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免費，但問題是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是沒有即時連上網</a:t>
            </a:r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它的學習資料，直到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你無法問它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年以後的新知識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所以，它是免費的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是即時連網的，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知識最新，但要收費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可以加上外掛，生成很多額外功能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4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0434DF-E522-4ABC-892B-E0608311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33" y="1417638"/>
            <a:ext cx="9267067" cy="368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4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B9F0AD-FE0D-401E-B917-49D4F830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600200"/>
            <a:ext cx="8863531" cy="3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3495BE-1B2E-44A1-89C4-9B38E14A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" y="1600200"/>
            <a:ext cx="9165023" cy="3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42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3495BE-1B2E-44A1-89C4-9B38E14A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9" y="1600200"/>
            <a:ext cx="9165023" cy="38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0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如何找一位免費的外國老師，一對一聽力與口語訓練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212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6E20209-7BB9-47C8-9948-CBFB22AA3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23180"/>
            <a:ext cx="8925504" cy="41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85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4221B-5471-41E9-B2D1-375D3087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7D535B-325F-4899-8ED4-0D17428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泛科學院</a:t>
            </a:r>
            <a:r>
              <a:rPr lang="zh-CN" altLang="en-US" dirty="0"/>
              <a:t>的評比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F0CC490-3279-49FB-8546-83C623CD8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6" y="1600200"/>
            <a:ext cx="8666667" cy="4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33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3597127"/>
          </a:xfrm>
        </p:spPr>
        <p:txBody>
          <a:bodyPr>
            <a:normAutofit/>
          </a:bodyPr>
          <a:lstStyle/>
          <a:p>
            <a:r>
              <a:rPr lang="en-US" altLang="zh-CN" sz="8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53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2A4B75D-B3DE-456B-9FB8-5957440F6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36DBD9-AD54-4A89-B29E-2BC18136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C02617-E24D-4023-A7EC-5D68699C8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580"/>
            <a:ext cx="9144000" cy="395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8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246EE24-6D23-418B-A07D-078FEC8C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1C15539-4DE0-486C-BA0E-A7D7FAAE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E2D223-AE74-45CF-AEE7-DC31FDCFD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98846"/>
            <a:ext cx="6696744" cy="50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52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246EE24-6D23-418B-A07D-078FEC8CB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請</a:t>
            </a:r>
            <a:r>
              <a:rPr lang="en-US" altLang="zh-CN" dirty="0"/>
              <a:t>GPT</a:t>
            </a:r>
            <a:r>
              <a:rPr lang="zh-CN" altLang="en-US" dirty="0"/>
              <a:t>幫你檢查英文文法有沒有錯誤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dirty="0"/>
              <a:t>2.</a:t>
            </a:r>
            <a:r>
              <a:rPr lang="zh-CN" altLang="en-US" dirty="0"/>
              <a:t>請</a:t>
            </a:r>
            <a:r>
              <a:rPr lang="en-US" altLang="zh-CN" dirty="0"/>
              <a:t>GPT</a:t>
            </a:r>
            <a:r>
              <a:rPr lang="zh-CN" altLang="en-US" dirty="0"/>
              <a:t>幫你修改這段英文寫法，改成更準確寫法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1C15539-4DE0-486C-BA0E-A7D7FAAE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126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FA2897-E0A3-4472-904D-A68CCC41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9DA349-1E82-4695-B76B-A6A96964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385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中文的理解程度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121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864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客服小姐：小明你是要幾等座？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小明：你們一共有幾等？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客服小姐：特等，一等，二等，等等，二等要多等一等。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小明：我看下，等一等。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客服小姐：別等了，再等一等也沒了。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小明：那就不等了就這個吧。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zh-TW" altLang="en-US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請問小明最終買了幾等座？</a:t>
            </a:r>
          </a:p>
          <a:p>
            <a:pPr fontAlgn="base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二等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再等一等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別等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6903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CB791EE-238B-4572-844D-4066CE16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D4814F0-BDC6-461E-ABB4-2977D9B7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免費英語口語一對一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外國教師</a:t>
            </a:r>
            <a:b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Call Annie APP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ttps://static04.hket.com/res/v3/image/content/3520000/3524227/0511__1024.jpg">
            <a:extLst>
              <a:ext uri="{FF2B5EF4-FFF2-40B4-BE49-F238E27FC236}">
                <a16:creationId xmlns:a16="http://schemas.microsoft.com/office/drawing/2014/main" id="{C3FD3004-0511-4161-82D0-296DDED3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60020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1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404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店員：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“羊毛衫大減價了啊，件件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元，樣樣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元，全部十元了啊！”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問：“什麼東西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元？”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、件件；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、樣樣；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、全部；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、羊毛衫。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679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50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明明明明明白白白喜歡他，可他就是不說。</a:t>
            </a: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請問下列（ ）是正確的？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白白喜歡明明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明明喜歡白白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明明向白白表白了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白白向明明表白了 </a:t>
            </a:r>
            <a:endParaRPr lang="zh-TW" altLang="en-US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963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漢語八級考試題目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378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：你這是什麼意思？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小明：沒什麼意思。意思意思。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：你這就不夠意思了。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小明：小意思，小意思。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：你這人真有意思。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小明：其實也沒有別的意思。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：那我就不好意思了。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小明：是我不好意思。</a:t>
            </a:r>
          </a:p>
          <a:p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問：以上“意思”分別是什麼意思？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漢語八級考試題目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42683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286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小芳：“你妹啊，老娘這個月大姨媽還沒來，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問：短文中誰很著急？ 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小芳她妹妹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小芳她老娘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小芳她姐姐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小芳她爹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 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小芳她大姨媽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小芳的男友小明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8190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47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小芳：“小明，你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快把書還給我”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“哦 奶奶的，我把這茬給忘了”</a:t>
            </a:r>
            <a:b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 </a:t>
            </a:r>
            <a:r>
              <a:rPr lang="en-US" altLang="zh-TW" sz="32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小芳的書現在在誰手裡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小明的媽媽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D小明的奶奶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014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的語音外掛套件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546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109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猜燈謎，猜自然現象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小白花，飛滿天，下到地上象白麪，下到水裏看不見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1487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3755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猜燈謎，猜自然現象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小白花，飛滿天，下到地上象白麪，下到水裏看不見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93373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5175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腦筋急轉彎，猜一物：什麼龍最輕？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34383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014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964488" cy="4860776"/>
          </a:xfrm>
        </p:spPr>
        <p:txBody>
          <a:bodyPr>
            <a:normAutofit lnSpcReduction="100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白蘿蔔喝醉了，會變成什麼？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有趣猜謎，有一有個雞蛋跑到了山東，變成什麼蛋？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有一個雞蛋去茶館喝茶，後來怎麼樣了？</a:t>
            </a: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55284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423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964488" cy="4860776"/>
          </a:xfrm>
        </p:spPr>
        <p:txBody>
          <a:bodyPr>
            <a:normAutofit fontScale="925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有一個雞蛋去茶館喝茶，後來怎麼樣了？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有一個雞蛋去茶館喝茶，後來變成什麼蛋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有趣猜謎：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有一個雞蛋去茶館喝茶，後來變成什麼蛋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5144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152400"/>
            <a:ext cx="8712968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的語音外掛套件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Voice Control for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5206BE-E28D-432C-9D65-2B89F7DE8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706636-E49C-445F-9BD4-208D70F6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52" y="1208809"/>
            <a:ext cx="7638095" cy="5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349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煮一個蛋要四分鐘，煮八個蛋要幾分鐘？</a:t>
            </a: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03280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9951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有趣猜謎：中文字，哪個數字最懶？哪個數字最勤快？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12463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FD635D-4AA4-4859-A99D-5C8CE1F7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257800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>
                <a:effectLst/>
              </a:rPr>
              <a:t>答案：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懶，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勤勞</a:t>
            </a:r>
            <a:endParaRPr lang="en-US" altLang="zh-CN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因為 「一不作二不休」</a:t>
            </a:r>
            <a:endParaRPr lang="en-US" altLang="zh-TW" sz="36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結論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：有點物理道理的腦筋急轉彎，可以猜得到</a:t>
            </a:r>
            <a:endParaRPr lang="en-US" altLang="zh-CN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結論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：這是因為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好笑，或是湊成成語的</a:t>
            </a:r>
            <a:r>
              <a:rPr lang="en-US" altLang="zh-CN" sz="3600" b="1" dirty="0">
                <a:effectLst/>
              </a:rPr>
              <a:t>』</a:t>
            </a:r>
            <a:r>
              <a:rPr lang="zh-CN" altLang="en-US" sz="3600" b="1" dirty="0">
                <a:effectLst/>
              </a:rPr>
              <a:t>，</a:t>
            </a:r>
            <a:r>
              <a:rPr lang="en-US" altLang="zh-CN" sz="3600" b="1" dirty="0">
                <a:effectLst/>
              </a:rPr>
              <a:t>GPT</a:t>
            </a:r>
            <a:r>
              <a:rPr lang="zh-CN" altLang="en-US" sz="3600" b="1" dirty="0">
                <a:effectLst/>
              </a:rPr>
              <a:t>猜不到</a:t>
            </a:r>
            <a:endParaRPr lang="en-US" altLang="zh-TW" sz="3600" b="1" dirty="0">
              <a:effectLst/>
            </a:endParaRP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24F1688-089A-460E-A0E8-CD9DC86D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497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模仿方文山寫一首歌詞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749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方文山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effectLst/>
              </a:rPr>
              <a:t>我坐在電腦前，敲打著鍵盤 想要寫出完美的程式碼 可是總是出現各種錯誤和問題 讓我感到無力和沮喪</a:t>
            </a:r>
          </a:p>
          <a:p>
            <a:r>
              <a:rPr lang="zh-TW" altLang="en-US" dirty="0">
                <a:effectLst/>
              </a:rPr>
              <a:t>我查了許多資料，參考了許多範例 想要找出解決的方法 可是總是遇到更多的困難和挑戰 讓我感到迷惘和煩惱</a:t>
            </a:r>
          </a:p>
          <a:p>
            <a:r>
              <a:rPr lang="zh-TW" altLang="en-US" dirty="0">
                <a:effectLst/>
              </a:rPr>
              <a:t>寫程式太難，太難，太難 我快要放棄，放棄，放棄 寫程式太難，太難，太難 我需要幫助，幫助，幫助</a:t>
            </a:r>
          </a:p>
          <a:p>
            <a:r>
              <a:rPr lang="zh-TW" altLang="en-US" dirty="0">
                <a:effectLst/>
              </a:rPr>
              <a:t>你是否也有過這樣的經歷 你是否也曾感到絕望 你是否也想找到一個出口 你是否也願意和我一起學習</a:t>
            </a:r>
          </a:p>
          <a:p>
            <a:r>
              <a:rPr lang="zh-TW" altLang="en-US" dirty="0">
                <a:effectLst/>
              </a:rPr>
              <a:t>寫程式不易，不易，不易 但我不會放棄，放棄，放棄 寫程式不易，不易，不易 但我有你陪伴，陪伴，陪伴</a:t>
            </a: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7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模仿李白寫一首歌詞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4158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：模仿李白寫一首歌詞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李白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題目：寫七言絕句，關於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00" y="152400"/>
            <a:ext cx="91154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Voice Control for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55D0230-A3B6-442D-8100-0F797294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0" y="1600200"/>
            <a:ext cx="9115400" cy="5105400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AA8338D-52C9-406D-8AE7-69AD1B74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" y="1370173"/>
            <a:ext cx="8885714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：模仿李白寫一首歌詞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題目：寫七言絕句，關於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寫程式如登天，難度無人知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千行代碼成灰，一個</a:t>
            </a:r>
            <a:r>
              <a:rPr kumimoji="1" lang="en-US" altLang="zh-TW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難追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客戶如猛虎，同事如螞蟻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唯有酒為伴，方能解憂愁</a:t>
            </a:r>
            <a:endParaRPr kumimoji="1" lang="en-US" altLang="zh-CN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2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E3E813C-D4E8-4EF7-9700-1788B52D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 numCol="2">
            <a:normAutofit fontScale="47500" lnSpcReduction="20000"/>
          </a:bodyPr>
          <a:lstStyle/>
          <a:p>
            <a:r>
              <a:rPr lang="zh-TW" altLang="en-US" sz="3300" dirty="0"/>
              <a:t>我是一個程式設計師，每天都在寫程式</a:t>
            </a:r>
          </a:p>
          <a:p>
            <a:r>
              <a:rPr lang="zh-TW" altLang="en-US" sz="3300" dirty="0"/>
              <a:t>但是寫程式太難了，常常讓我頭痛不已</a:t>
            </a:r>
          </a:p>
          <a:p>
            <a:r>
              <a:rPr lang="zh-TW" altLang="en-US" sz="3300" dirty="0"/>
              <a:t>有時候遇到</a:t>
            </a:r>
            <a:r>
              <a:rPr lang="en-US" altLang="zh-TW" sz="3300" dirty="0"/>
              <a:t>bug</a:t>
            </a:r>
            <a:r>
              <a:rPr lang="zh-TW" altLang="en-US" sz="3300" dirty="0"/>
              <a:t>，找不到原因在哪裡</a:t>
            </a:r>
          </a:p>
          <a:p>
            <a:r>
              <a:rPr lang="zh-TW" altLang="en-US" sz="3300" dirty="0"/>
              <a:t>有時候要學新技術，覺得自己落伍了一世紀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我想放棄，我想逃跑，我想找個地方躲起來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但是我不能放棄，我不能逃跑，我要堅持到底</a:t>
            </a:r>
          </a:p>
          <a:p>
            <a:endParaRPr lang="zh-TW" altLang="en-US" sz="3300" dirty="0"/>
          </a:p>
          <a:p>
            <a:r>
              <a:rPr lang="zh-TW" altLang="en-US" sz="3300" dirty="0"/>
              <a:t>我知道寫程式有很多好處，可以創造很多有趣的東西</a:t>
            </a:r>
          </a:p>
          <a:p>
            <a:r>
              <a:rPr lang="zh-TW" altLang="en-US" sz="3300" dirty="0"/>
              <a:t>但是寫程式也有很多壞處，可以讓人感到很多痛苦</a:t>
            </a:r>
          </a:p>
          <a:p>
            <a:r>
              <a:rPr lang="zh-TW" altLang="en-US" sz="3300" dirty="0"/>
              <a:t>有時候客戶要求太多，不理解我的辛苦</a:t>
            </a:r>
          </a:p>
          <a:p>
            <a:r>
              <a:rPr lang="zh-TW" altLang="en-US" sz="3300" dirty="0"/>
              <a:t>有時候同事不合作，不願意分享他們的知識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我想抱怨，我想發牢騷，我想找個人來傾訴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但是我不能抱怨，我不能發牢騷，我要保持樂觀</a:t>
            </a:r>
          </a:p>
          <a:p>
            <a:endParaRPr lang="zh-TW" altLang="en-US" sz="3300" dirty="0"/>
          </a:p>
          <a:p>
            <a:r>
              <a:rPr lang="zh-TW" altLang="en-US" sz="3300" dirty="0"/>
              <a:t>我相信寫程式是一種藝術，可以展現我的才華</a:t>
            </a:r>
          </a:p>
          <a:p>
            <a:r>
              <a:rPr lang="zh-TW" altLang="en-US" sz="3300" dirty="0"/>
              <a:t>但是寫程式也是一種科學，需要遵守一些規則</a:t>
            </a:r>
          </a:p>
          <a:p>
            <a:r>
              <a:rPr lang="zh-TW" altLang="en-US" sz="3300" dirty="0"/>
              <a:t>有時候想要創新，卻被限制在框架裡</a:t>
            </a:r>
          </a:p>
          <a:p>
            <a:r>
              <a:rPr lang="zh-TW" altLang="en-US" sz="3300" dirty="0"/>
              <a:t>有時候想要完美，卻被時間和資源所迫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我想放鬆，我想玩樂，我想找個機會逃避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但是我不能放鬆，我不能玩樂，我要努力學習</a:t>
            </a:r>
          </a:p>
          <a:p>
            <a:endParaRPr lang="zh-TW" altLang="en-US" sz="3300" dirty="0"/>
          </a:p>
          <a:p>
            <a:r>
              <a:rPr lang="zh-TW" altLang="en-US" sz="3300" dirty="0"/>
              <a:t>所以我每天都在寫程式，儘管有多麼困難</a:t>
            </a:r>
          </a:p>
          <a:p>
            <a:r>
              <a:rPr lang="zh-TW" altLang="en-US" sz="3300" dirty="0"/>
              <a:t>因為我熱愛寫程式，這是我的夢想和使命</a:t>
            </a:r>
          </a:p>
          <a:p>
            <a:r>
              <a:rPr lang="zh-TW" altLang="en-US" sz="3300" dirty="0"/>
              <a:t>有時候會感到開心，解決了一個難題</a:t>
            </a:r>
          </a:p>
          <a:p>
            <a:r>
              <a:rPr lang="zh-TW" altLang="en-US" sz="3300" dirty="0"/>
              <a:t>有時候會感到驕傲，完成了一個專案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寫程式不容易，寫程式不容易</a:t>
            </a:r>
          </a:p>
          <a:p>
            <a:r>
              <a:rPr lang="zh-TW" altLang="en-US" sz="3300" dirty="0"/>
              <a:t>但是我很快樂，我很滿足，我很享受這個過程</a:t>
            </a:r>
          </a:p>
          <a:p>
            <a:r>
              <a:rPr lang="zh-TW" altLang="en-US" sz="3300" dirty="0"/>
              <a:t>寫程式不容易，寫程式不容易</a:t>
            </a:r>
          </a:p>
          <a:p>
            <a:r>
              <a:rPr lang="zh-TW" altLang="en-US" sz="3300" dirty="0"/>
              <a:t>因為這是我的選擇，這是我的挑戰，這是我的生活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524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5113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天使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棉被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鳥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球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請猜一物，二個字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159274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2919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魔術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餅乾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舞蹈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撲克牌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請猜一物，二個字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33940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後面練習，請轉到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chp2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提示工程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205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天才衝衝衝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成語接龍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244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等一下我寫的每個字，請都顯示以它為開頭的成語或常見詞彙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請後續提示</a:t>
            </a:r>
            <a:r>
              <a:rPr lang="en-US" altLang="zh-CN" sz="4300" b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 GPT</a:t>
            </a:r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要用四個字成語回答，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要用三個字成語回答，</a:t>
            </a:r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成語接龍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83015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資料庫簡介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1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00" y="152400"/>
            <a:ext cx="91154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的語音外掛套件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Voice Control for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909ABF2-54A4-4F04-ADE8-57C259C41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50718D-8D5C-4811-9FF5-14E01576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" y="1625530"/>
            <a:ext cx="9144000" cy="491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0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是一種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開源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免費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)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的</a:t>
            </a:r>
            <a:r>
              <a:rPr lang="zh-TW" altLang="en-US" sz="3600" b="1" dirty="0">
                <a:effectLst/>
              </a:rPr>
              <a:t> 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數據庫</a:t>
            </a:r>
            <a:r>
              <a:rPr lang="zh-TW" altLang="en-US" sz="3600" b="1" dirty="0">
                <a:effectLst/>
              </a:rPr>
              <a:t>、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資料庫</a:t>
            </a:r>
            <a:r>
              <a:rPr lang="zh-TW" altLang="en-US" sz="3600" b="1" dirty="0">
                <a:effectLst/>
              </a:rPr>
              <a:t>管理系統，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泛應用在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中小型的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商務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網站</a:t>
            </a:r>
            <a:endParaRPr lang="en-US" altLang="zh-TW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常</a:t>
            </a:r>
            <a:r>
              <a:rPr lang="zh-TW" altLang="en-US" sz="3600" b="1" dirty="0">
                <a:effectLst/>
              </a:rPr>
              <a:t>用來配合如</a:t>
            </a:r>
            <a:r>
              <a:rPr lang="en-US" altLang="zh-TW" sz="3600" b="1" dirty="0">
                <a:effectLst/>
              </a:rPr>
              <a:t>PHP</a:t>
            </a:r>
            <a:r>
              <a:rPr lang="zh-TW" altLang="en-US" sz="3600" b="1" dirty="0">
                <a:effectLst/>
              </a:rPr>
              <a:t>、</a:t>
            </a:r>
            <a:r>
              <a:rPr lang="en-US" altLang="zh-TW" sz="3600" b="1" dirty="0">
                <a:effectLst/>
              </a:rPr>
              <a:t>ASP</a:t>
            </a:r>
            <a:r>
              <a:rPr lang="zh-TW" altLang="en-US" sz="3600" b="1" dirty="0">
                <a:effectLst/>
              </a:rPr>
              <a:t>或</a:t>
            </a:r>
            <a:r>
              <a:rPr lang="en-US" altLang="zh-TW" sz="3600" b="1" dirty="0">
                <a:effectLst/>
              </a:rPr>
              <a:t>ASP.NET</a:t>
            </a:r>
            <a:r>
              <a:rPr lang="zh-TW" altLang="en-US" sz="3600" b="1" dirty="0">
                <a:effectLst/>
              </a:rPr>
              <a:t>等網頁程式語言，儲存大量數據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若網站擁有後端管理程式系統</a:t>
            </a:r>
            <a:r>
              <a:rPr lang="en-US" altLang="zh-TW" sz="3600" b="1" dirty="0">
                <a:effectLst/>
              </a:rPr>
              <a:t>(</a:t>
            </a:r>
            <a:r>
              <a:rPr lang="zh-TW" altLang="en-US" sz="3600" b="1" dirty="0">
                <a:effectLst/>
              </a:rPr>
              <a:t>網站後台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，多須配合資料庫功能。</a:t>
            </a:r>
          </a:p>
          <a:p>
            <a:r>
              <a:rPr lang="zh-TW" altLang="en-US" sz="3600" b="1" dirty="0">
                <a:effectLst/>
              </a:rPr>
              <a:t>資料庫是用來放置大量資料與檔案的一個倉庫，</a:t>
            </a:r>
            <a:r>
              <a:rPr lang="en-US" altLang="zh-TW" sz="3600" b="1" dirty="0">
                <a:effectLst/>
              </a:rPr>
              <a:t>SQL</a:t>
            </a:r>
            <a:r>
              <a:rPr lang="zh-TW" altLang="en-US" sz="3600" b="1" dirty="0">
                <a:effectLst/>
              </a:rPr>
              <a:t>是跟網站倉庫溝通的管員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而</a:t>
            </a:r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是用來管理倉庫的系統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4106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11532825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</a:rPr>
              <a:t>SQL </a:t>
            </a:r>
            <a:r>
              <a:rPr lang="zh-TW" altLang="en-US" sz="3600" b="1" dirty="0">
                <a:effectLst/>
              </a:rPr>
              <a:t>是一種</a:t>
            </a:r>
            <a:r>
              <a:rPr lang="zh-TW" altLang="en-US" sz="3600" b="1" dirty="0">
                <a:solidFill>
                  <a:srgbClr val="C00000"/>
                </a:solidFill>
                <a:effectLst/>
              </a:rPr>
              <a:t>程式設計語言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可用來查詢和處理關聯式資料庫中的資訊。</a:t>
            </a:r>
            <a:endParaRPr lang="en-US" altLang="zh-TW" sz="3200" b="1" dirty="0">
              <a:effectLst/>
            </a:endParaRPr>
          </a:p>
          <a:p>
            <a:pPr lvl="1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1986 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年</a:t>
            </a:r>
            <a:r>
              <a:rPr lang="zh-TW" altLang="en-US" sz="3200" b="1" dirty="0">
                <a:effectLst/>
              </a:rPr>
              <a:t>，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美國</a:t>
            </a:r>
            <a:r>
              <a:rPr lang="zh-TW" altLang="en-US" sz="3200" b="1" dirty="0">
                <a:effectLst/>
              </a:rPr>
              <a:t>國家標準協會將 </a:t>
            </a:r>
            <a:r>
              <a:rPr lang="en-US" altLang="zh-TW" sz="3200" b="1" dirty="0">
                <a:effectLst/>
              </a:rPr>
              <a:t>SQL </a:t>
            </a:r>
            <a:r>
              <a:rPr lang="zh-TW" altLang="en-US" sz="3200" b="1" dirty="0">
                <a:effectLst/>
              </a:rPr>
              <a:t>作為關聯式資料庫的官方標準。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  <a:highlight>
                  <a:srgbClr val="FFFF00"/>
                </a:highlight>
              </a:rPr>
              <a:t>國際標準組織</a:t>
            </a:r>
            <a:r>
              <a:rPr lang="zh-CN" altLang="en-US" sz="3200" b="1" dirty="0">
                <a:effectLst/>
              </a:rPr>
              <a:t>，</a:t>
            </a:r>
            <a:r>
              <a:rPr lang="zh-TW" altLang="en-US" sz="3200" b="1" dirty="0">
                <a:effectLst/>
              </a:rPr>
              <a:t>於 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1987 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年</a:t>
            </a:r>
            <a:r>
              <a:rPr lang="zh-TW" altLang="en-US" sz="3200" b="1" dirty="0">
                <a:effectLst/>
              </a:rPr>
              <a:t>也將 </a:t>
            </a:r>
            <a:r>
              <a:rPr lang="en-US" altLang="zh-TW" sz="3200" b="1" dirty="0">
                <a:effectLst/>
              </a:rPr>
              <a:t>SQL </a:t>
            </a:r>
            <a:r>
              <a:rPr lang="zh-TW" altLang="en-US" sz="3200" b="1" dirty="0">
                <a:effectLst/>
              </a:rPr>
              <a:t>視為官方標準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42431629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</a:rPr>
              <a:t>SQL (Structured Query Language) </a:t>
            </a:r>
            <a:r>
              <a:rPr lang="zh-TW" altLang="en-US" sz="3600" b="1" dirty="0">
                <a:effectLst/>
              </a:rPr>
              <a:t>是</a:t>
            </a:r>
            <a:endParaRPr lang="en-US" altLang="zh-TW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結構化查詢語言，用於管理資料庫管理系統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可以幫助我們在龐大的資料中，快速找到想要的資訊。</a:t>
            </a:r>
          </a:p>
          <a:p>
            <a:r>
              <a:rPr lang="en-US" altLang="zh-TW" sz="3600" b="1" dirty="0">
                <a:effectLst/>
              </a:rPr>
              <a:t>SQL</a:t>
            </a:r>
            <a:r>
              <a:rPr lang="zh-TW" altLang="en-US" sz="3600" b="1" dirty="0">
                <a:effectLst/>
              </a:rPr>
              <a:t>的範圍包括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資料插入、查詢、更新和刪除，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資料庫模式建立和修改，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以及資料存取控制，</a:t>
            </a:r>
            <a:endParaRPr lang="en-US" altLang="zh-TW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27597524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Autofit/>
          </a:bodyPr>
          <a:lstStyle/>
          <a:p>
            <a:r>
              <a:rPr lang="en-US" altLang="zh-CN" sz="2600" b="1" dirty="0">
                <a:effectLst/>
              </a:rPr>
              <a:t>1.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資料定義語言</a:t>
            </a:r>
            <a:r>
              <a:rPr lang="zh-TW" altLang="en-US" sz="2600" b="1" dirty="0">
                <a:effectLst/>
              </a:rPr>
              <a:t> </a:t>
            </a:r>
            <a:r>
              <a:rPr lang="en-US" altLang="zh-TW" sz="2600" b="1" dirty="0">
                <a:effectLst/>
              </a:rPr>
              <a:t>(Data Definition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DDL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用於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定義資料庫的結構和物件</a:t>
            </a:r>
            <a:r>
              <a:rPr lang="zh-TW" altLang="en-US" sz="2600" b="1" dirty="0">
                <a:effectLst/>
              </a:rPr>
              <a:t>，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例如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effectLst/>
              </a:rPr>
              <a:t>建立</a:t>
            </a:r>
            <a:r>
              <a:rPr lang="en-US" altLang="zh-CN" sz="2600" b="1" dirty="0">
                <a:effectLst/>
              </a:rPr>
              <a:t>/</a:t>
            </a:r>
            <a:r>
              <a:rPr lang="zh-TW" altLang="en-US" sz="2600" b="1" dirty="0">
                <a:effectLst/>
              </a:rPr>
              <a:t>修改</a:t>
            </a:r>
            <a:r>
              <a:rPr lang="en-US" altLang="zh-CN" sz="2600" b="1" dirty="0">
                <a:effectLst/>
              </a:rPr>
              <a:t>/</a:t>
            </a:r>
            <a:r>
              <a:rPr lang="zh-TW" altLang="en-US" sz="2600" b="1" dirty="0">
                <a:effectLst/>
              </a:rPr>
              <a:t>刪除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effectLst/>
              </a:rPr>
              <a:t>資料表、索引、視圖</a:t>
            </a:r>
            <a:r>
              <a:rPr lang="en-US" altLang="zh-CN" sz="2600" b="1" dirty="0">
                <a:effectLst/>
              </a:rPr>
              <a:t>』</a:t>
            </a:r>
            <a:r>
              <a:rPr lang="zh-TW" altLang="en-US" sz="2600" b="1" dirty="0">
                <a:effectLst/>
              </a:rPr>
              <a:t>等。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常用的 </a:t>
            </a:r>
            <a:r>
              <a:rPr lang="en-US" altLang="zh-TW" sz="2600" b="1" dirty="0">
                <a:effectLst/>
              </a:rPr>
              <a:t>DDL </a:t>
            </a:r>
            <a:r>
              <a:rPr lang="zh-TW" altLang="en-US" sz="2600" b="1" dirty="0">
                <a:effectLst/>
              </a:rPr>
              <a:t>指令有 </a:t>
            </a:r>
            <a:r>
              <a:rPr lang="en-US" altLang="zh-TW" sz="2600" b="1" dirty="0">
                <a:effectLst/>
              </a:rPr>
              <a:t>CREATE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ALTER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DROP</a:t>
            </a:r>
            <a:r>
              <a:rPr lang="zh-TW" altLang="en-US" sz="2600" b="1" dirty="0">
                <a:effectLst/>
              </a:rPr>
              <a:t>。</a:t>
            </a:r>
          </a:p>
          <a:p>
            <a:r>
              <a:rPr lang="en-US" altLang="zh-CN" sz="2600" b="1" dirty="0">
                <a:effectLst/>
              </a:rPr>
              <a:t>2.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資料操縱語言 </a:t>
            </a:r>
            <a:r>
              <a:rPr lang="en-US" altLang="zh-TW" sz="2600" b="1" dirty="0">
                <a:effectLst/>
              </a:rPr>
              <a:t>(</a:t>
            </a:r>
            <a:r>
              <a:rPr lang="en-US" altLang="zh-TW" sz="2400" b="1" dirty="0">
                <a:effectLst/>
              </a:rPr>
              <a:t>Data Manipulation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DML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對資料進行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插入、查詢、更新和刪除</a:t>
            </a:r>
            <a:r>
              <a:rPr lang="en-US" altLang="zh-CN" sz="2600" b="1" dirty="0">
                <a:effectLst/>
              </a:rPr>
              <a:t>』</a:t>
            </a:r>
            <a:r>
              <a:rPr lang="zh-TW" altLang="en-US" sz="2600" b="1" dirty="0">
                <a:effectLst/>
              </a:rPr>
              <a:t>等操作。</a:t>
            </a:r>
            <a:endParaRPr lang="en-US" altLang="zh-TW" sz="2600" b="1" dirty="0">
              <a:effectLst/>
            </a:endParaRPr>
          </a:p>
          <a:p>
            <a:pPr lvl="1"/>
            <a:r>
              <a:rPr lang="en-US" altLang="zh-TW" sz="2600" b="1" dirty="0">
                <a:effectLst/>
              </a:rPr>
              <a:t>DML</a:t>
            </a:r>
            <a:r>
              <a:rPr lang="zh-TW" altLang="en-US" sz="2600" b="1" dirty="0">
                <a:effectLst/>
              </a:rPr>
              <a:t>指令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effectLst/>
              </a:rPr>
              <a:t> </a:t>
            </a:r>
            <a:r>
              <a:rPr lang="en-US" altLang="zh-TW" sz="2600" b="1" dirty="0">
                <a:effectLst/>
              </a:rPr>
              <a:t>SELECT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INSERT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UPDATE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DELETE</a:t>
            </a:r>
            <a:r>
              <a:rPr lang="zh-TW" altLang="en-US" sz="2600" b="1" dirty="0">
                <a:effectLst/>
              </a:rPr>
              <a:t>。</a:t>
            </a:r>
          </a:p>
          <a:p>
            <a:r>
              <a:rPr lang="en-US" altLang="zh-CN" sz="2600" b="1" dirty="0">
                <a:effectLst/>
              </a:rPr>
              <a:t>3.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資料控制語言 </a:t>
            </a:r>
            <a:r>
              <a:rPr lang="en-US" altLang="zh-TW" sz="2600" b="1" dirty="0">
                <a:effectLst/>
              </a:rPr>
              <a:t>(Data Control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DCL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用於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effectLst/>
              </a:rPr>
              <a:t>控制資料庫中的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使用者權限</a:t>
            </a:r>
            <a:r>
              <a:rPr lang="zh-TW" altLang="en-US" sz="2600" b="1" dirty="0">
                <a:effectLst/>
              </a:rPr>
              <a:t>和存取控制</a:t>
            </a:r>
            <a:r>
              <a:rPr lang="en-US" altLang="zh-CN" sz="2600" b="1" dirty="0">
                <a:effectLst/>
              </a:rPr>
              <a:t>』</a:t>
            </a:r>
          </a:p>
          <a:p>
            <a:pPr lvl="1"/>
            <a:r>
              <a:rPr lang="zh-TW" altLang="en-US" sz="2600" b="1" dirty="0">
                <a:effectLst/>
              </a:rPr>
              <a:t>例如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設定或撤銷使用者的權限</a:t>
            </a:r>
            <a:r>
              <a:rPr lang="zh-TW" altLang="en-US" sz="2600" b="1" dirty="0">
                <a:effectLst/>
              </a:rPr>
              <a:t>等。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常用的 </a:t>
            </a:r>
            <a:r>
              <a:rPr lang="en-US" altLang="zh-TW" sz="2600" b="1" dirty="0">
                <a:effectLst/>
              </a:rPr>
              <a:t>DCL </a:t>
            </a:r>
            <a:r>
              <a:rPr lang="zh-TW" altLang="en-US" sz="2600" b="1" dirty="0">
                <a:effectLst/>
              </a:rPr>
              <a:t>指令有 </a:t>
            </a:r>
            <a:r>
              <a:rPr lang="en-US" altLang="zh-TW" sz="2600" b="1" dirty="0">
                <a:effectLst/>
              </a:rPr>
              <a:t>GRANT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REVOKE</a:t>
            </a:r>
            <a:endParaRPr lang="zh-TW" altLang="en-US" sz="2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包括三個部分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5072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Autofit/>
          </a:bodyPr>
          <a:lstStyle/>
          <a:p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1.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資料定義語言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(Data Definition Language, DDL)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用於定義資料庫的結構和物件，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例如</a:t>
            </a:r>
            <a:r>
              <a:rPr lang="zh-CN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建立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/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修改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/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刪除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『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資料表、索引、視圖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』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等。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b="1" dirty="0">
                <a:effectLst/>
              </a:rPr>
              <a:t>2.</a:t>
            </a:r>
            <a:r>
              <a:rPr lang="en-US" altLang="zh-TW" b="1" dirty="0">
                <a:effectLst/>
              </a:rPr>
              <a:t> 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資料操縱語言 </a:t>
            </a:r>
            <a:r>
              <a:rPr lang="en-US" altLang="zh-TW" b="1" dirty="0">
                <a:effectLst/>
              </a:rPr>
              <a:t>(Data Manipulation Language, 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DML</a:t>
            </a:r>
            <a:r>
              <a:rPr lang="en-US" altLang="zh-TW" b="1" dirty="0">
                <a:effectLst/>
              </a:rPr>
              <a:t>)</a:t>
            </a:r>
            <a:r>
              <a:rPr lang="zh-TW" altLang="en-US" b="1" dirty="0">
                <a:effectLst/>
              </a:rPr>
              <a:t>：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對資料進行</a:t>
            </a:r>
            <a:r>
              <a:rPr lang="en-US" altLang="zh-CN" sz="2800" b="1" dirty="0">
                <a:effectLst/>
              </a:rPr>
              <a:t>『</a:t>
            </a:r>
            <a:r>
              <a:rPr lang="zh-TW" altLang="en-US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插入、查詢、更新和刪除</a:t>
            </a:r>
            <a:r>
              <a:rPr lang="en-US" altLang="zh-CN" sz="2800" b="1" dirty="0">
                <a:effectLst/>
              </a:rPr>
              <a:t>』</a:t>
            </a:r>
            <a:r>
              <a:rPr lang="zh-TW" altLang="en-US" sz="2800" b="1" dirty="0">
                <a:effectLst/>
              </a:rPr>
              <a:t>等操作。</a:t>
            </a:r>
            <a:endParaRPr lang="en-US" altLang="zh-TW" sz="2800" b="1" dirty="0">
              <a:effectLst/>
            </a:endParaRPr>
          </a:p>
          <a:p>
            <a:pPr lvl="1"/>
            <a:r>
              <a:rPr lang="en-US" altLang="zh-TW" sz="2800" b="1" dirty="0">
                <a:effectLst/>
              </a:rPr>
              <a:t>DML</a:t>
            </a:r>
            <a:r>
              <a:rPr lang="zh-TW" altLang="en-US" sz="2800" b="1" dirty="0">
                <a:effectLst/>
              </a:rPr>
              <a:t>指令</a:t>
            </a:r>
            <a:r>
              <a:rPr lang="zh-CN" altLang="en-US" sz="2800" b="1" dirty="0">
                <a:effectLst/>
              </a:rPr>
              <a:t>：</a:t>
            </a:r>
            <a:r>
              <a:rPr lang="zh-TW" altLang="en-US" sz="2800" b="1" dirty="0">
                <a:effectLst/>
              </a:rPr>
              <a:t> </a:t>
            </a:r>
            <a:r>
              <a:rPr lang="en-US" altLang="zh-TW" sz="2800" b="1" dirty="0">
                <a:effectLst/>
              </a:rPr>
              <a:t>SELECT</a:t>
            </a:r>
            <a:r>
              <a:rPr lang="zh-TW" altLang="en-US" sz="2800" b="1" dirty="0">
                <a:effectLst/>
              </a:rPr>
              <a:t>、</a:t>
            </a:r>
            <a:r>
              <a:rPr lang="en-US" altLang="zh-TW" sz="2800" b="1" dirty="0">
                <a:effectLst/>
              </a:rPr>
              <a:t>INSERT</a:t>
            </a:r>
            <a:r>
              <a:rPr lang="zh-TW" altLang="en-US" sz="2800" b="1" dirty="0">
                <a:effectLst/>
              </a:rPr>
              <a:t>、</a:t>
            </a:r>
            <a:r>
              <a:rPr lang="en-US" altLang="zh-TW" sz="2800" b="1" dirty="0">
                <a:effectLst/>
              </a:rPr>
              <a:t>UPDATE </a:t>
            </a:r>
            <a:r>
              <a:rPr lang="zh-TW" altLang="en-US" sz="2800" b="1" dirty="0">
                <a:effectLst/>
              </a:rPr>
              <a:t>和 </a:t>
            </a:r>
            <a:r>
              <a:rPr lang="en-US" altLang="zh-TW" sz="2800" b="1" dirty="0">
                <a:effectLst/>
              </a:rPr>
              <a:t>DELETE</a:t>
            </a:r>
            <a:endParaRPr lang="zh-TW" altLang="en-US" sz="2800" b="1" dirty="0">
              <a:effectLst/>
            </a:endParaRPr>
          </a:p>
          <a:p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3.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資料控制語言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(Data Control Language, DCL)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用於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『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控制資料庫中的使用者權限和存取控制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最重要的部分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10823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2448272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的用途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516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72A5A58-ECE9-46EA-A555-CF36B67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3847AF-7AB5-4C9A-9C77-6CFC2284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MySQL是什麼">
            <a:extLst>
              <a:ext uri="{FF2B5EF4-FFF2-40B4-BE49-F238E27FC236}">
                <a16:creationId xmlns:a16="http://schemas.microsoft.com/office/drawing/2014/main" id="{F47B7056-350A-4EB4-91D4-83FCD02F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37"/>
            <a:ext cx="9144000" cy="66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615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244827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的資料庫有哪幾種？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023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3600" b="1" dirty="0">
                <a:effectLst/>
              </a:rPr>
              <a:t>1.(</a:t>
            </a:r>
            <a:r>
              <a:rPr lang="zh-CN" altLang="en-US" sz="3600" b="1" dirty="0">
                <a:effectLst/>
              </a:rPr>
              <a:t>免費</a:t>
            </a:r>
            <a:r>
              <a:rPr lang="en-US" altLang="zh-CN" sz="3600" b="1" dirty="0">
                <a:effectLst/>
              </a:rPr>
              <a:t>, </a:t>
            </a:r>
            <a:r>
              <a:rPr lang="en-US" altLang="zh-CN" sz="3600" b="1" dirty="0" err="1">
                <a:effectLst/>
              </a:rPr>
              <a:t>OpenSource</a:t>
            </a:r>
            <a:r>
              <a:rPr lang="en-US" altLang="zh-CN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開放原始碼資料庫</a:t>
            </a:r>
            <a:endParaRPr lang="en-US" altLang="zh-TW" sz="36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  <a:r>
              <a:rPr lang="zh-TW" altLang="en-US" sz="3200" b="1" dirty="0">
                <a:effectLst/>
              </a:rPr>
              <a:t>、</a:t>
            </a:r>
            <a:endParaRPr lang="en-US" altLang="zh-TW" sz="3200" b="1" dirty="0">
              <a:effectLst/>
            </a:endParaRPr>
          </a:p>
          <a:p>
            <a:pPr lvl="1" fontAlgn="base"/>
            <a:r>
              <a:rPr lang="en-US" altLang="zh-TW" sz="3200" b="1" dirty="0">
                <a:effectLst/>
              </a:rPr>
              <a:t>PostgreSQL</a:t>
            </a:r>
            <a:r>
              <a:rPr lang="en-US" altLang="zh-CN" sz="3200" b="1" dirty="0">
                <a:effectLst/>
              </a:rPr>
              <a:t>(</a:t>
            </a:r>
            <a:r>
              <a:rPr lang="zh-CN" altLang="en-US" sz="3200" b="1" dirty="0">
                <a:effectLst/>
              </a:rPr>
              <a:t>唸法：</a:t>
            </a:r>
            <a:r>
              <a:rPr lang="en-US" altLang="zh-TW" sz="3200" b="1" dirty="0">
                <a:effectLst/>
              </a:rPr>
              <a:t>post-</a:t>
            </a:r>
            <a:r>
              <a:rPr lang="en-US" altLang="zh-TW" sz="3200" b="1" dirty="0" err="1">
                <a:effectLst/>
              </a:rPr>
              <a:t>gress</a:t>
            </a:r>
            <a:r>
              <a:rPr lang="en-US" altLang="zh-TW" sz="3200" b="1" dirty="0">
                <a:effectLst/>
              </a:rPr>
              <a:t>-Q-L</a:t>
            </a:r>
            <a:r>
              <a:rPr lang="en-US" altLang="zh-CN" sz="3200" b="1" dirty="0">
                <a:effectLst/>
              </a:rPr>
              <a:t>)</a:t>
            </a:r>
            <a:endParaRPr lang="en-US" altLang="zh-TW" sz="32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SQLite </a:t>
            </a:r>
          </a:p>
          <a:p>
            <a:pPr fontAlgn="base"/>
            <a:r>
              <a:rPr lang="en-US" altLang="zh-TW" sz="3600" b="1" dirty="0">
                <a:effectLst/>
              </a:rPr>
              <a:t>2.(</a:t>
            </a:r>
            <a:r>
              <a:rPr lang="zh-CN" altLang="en-US" sz="3600" b="1" dirty="0">
                <a:effectLst/>
              </a:rPr>
              <a:t>收費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商業資料庫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Microsoft SQL Server</a:t>
            </a:r>
          </a:p>
          <a:p>
            <a:pPr lvl="1" fontAlgn="base"/>
            <a:r>
              <a:rPr lang="en-US" altLang="zh-TW" sz="3200" b="1" dirty="0">
                <a:effectLst/>
              </a:rPr>
              <a:t>Oracle Database</a:t>
            </a:r>
          </a:p>
          <a:p>
            <a:pPr lvl="1" fontAlgn="base"/>
            <a:r>
              <a:rPr lang="en-US" altLang="zh-TW" sz="3200" b="1" dirty="0">
                <a:effectLst/>
              </a:rPr>
              <a:t>IBM DB2 </a:t>
            </a:r>
            <a:endParaRPr lang="zh-TW" altLang="en-US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的資料庫有哪幾種？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2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3C08174-B2D1-4C49-A3A0-F71DDA2A6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084" y="1600200"/>
            <a:ext cx="7943782" cy="510540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網頁，出現麥克風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5176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8244916" cy="3600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是關聯性資料庫嗎？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的資料庫嗎？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265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8928484" cy="39604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是關聯性資料庫嗎？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的資料庫嗎？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90212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小型公司使用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CN" sz="3200" b="1" dirty="0">
                <a:solidFill>
                  <a:srgbClr val="7030A0"/>
                </a:solidFill>
                <a:effectLst/>
              </a:rPr>
              <a:t>Access</a:t>
            </a:r>
            <a:r>
              <a:rPr lang="zh-CN" altLang="en-US" sz="3200" b="1" dirty="0">
                <a:effectLst/>
              </a:rPr>
              <a:t>（</a:t>
            </a:r>
            <a:r>
              <a:rPr lang="en-US" altLang="zh-CN" sz="3200" b="1" dirty="0">
                <a:effectLst/>
              </a:rPr>
              <a:t>Excel</a:t>
            </a:r>
            <a:r>
              <a:rPr lang="zh-CN" altLang="en-US" sz="3200" b="1" dirty="0">
                <a:effectLst/>
              </a:rPr>
              <a:t>）（因為容易使用）</a:t>
            </a:r>
            <a:endParaRPr lang="en-US" altLang="zh-CN" sz="3200" b="1" dirty="0">
              <a:effectLst/>
            </a:endParaRPr>
          </a:p>
          <a:p>
            <a:pPr lvl="1" fontAlgn="base"/>
            <a:r>
              <a:rPr lang="zh-CN" altLang="en-US" sz="3200" b="1" dirty="0">
                <a:effectLst/>
              </a:rPr>
              <a:t>手機使用</a:t>
            </a:r>
            <a:r>
              <a:rPr lang="en-US" altLang="zh-CN" sz="3200" b="1" dirty="0">
                <a:solidFill>
                  <a:srgbClr val="7030A0"/>
                </a:solidFill>
                <a:effectLst/>
              </a:rPr>
              <a:t>SQLite</a:t>
            </a:r>
            <a:r>
              <a:rPr lang="zh-CN" altLang="en-US" sz="3200" b="1" dirty="0">
                <a:effectLst/>
              </a:rPr>
              <a:t>（因為檔案很小）</a:t>
            </a:r>
            <a:endParaRPr lang="en-US" altLang="zh-TW" sz="3200" b="1" dirty="0">
              <a:effectLst/>
            </a:endParaRPr>
          </a:p>
          <a:p>
            <a:pPr fontAlgn="base"/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2.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中型公司使用：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</a:rPr>
              <a:t>MySQL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、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MariaDB</a:t>
            </a:r>
          </a:p>
          <a:p>
            <a:pPr lvl="1" fontAlgn="base"/>
            <a:r>
              <a:rPr lang="en-US" altLang="zh-TW" sz="3200" b="1" dirty="0">
                <a:effectLst/>
              </a:rPr>
              <a:t>PostgreSQL</a:t>
            </a:r>
            <a:r>
              <a:rPr lang="en-US" altLang="zh-CN" sz="3200" b="1" dirty="0">
                <a:effectLst/>
              </a:rPr>
              <a:t>(</a:t>
            </a:r>
            <a:r>
              <a:rPr lang="zh-CN" altLang="en-US" sz="3200" b="1" dirty="0">
                <a:effectLst/>
              </a:rPr>
              <a:t>唸法：</a:t>
            </a:r>
            <a:r>
              <a:rPr lang="en-US" altLang="zh-TW" sz="3200" b="1" dirty="0">
                <a:effectLst/>
              </a:rPr>
              <a:t>post-</a:t>
            </a:r>
            <a:r>
              <a:rPr lang="en-US" altLang="zh-TW" sz="3200" b="1" dirty="0" err="1">
                <a:effectLst/>
              </a:rPr>
              <a:t>gress</a:t>
            </a:r>
            <a:r>
              <a:rPr lang="en-US" altLang="zh-TW" sz="3200" b="1" dirty="0">
                <a:effectLst/>
              </a:rPr>
              <a:t>-Q-L</a:t>
            </a:r>
            <a:r>
              <a:rPr lang="en-US" altLang="zh-CN" sz="3200" b="1" dirty="0">
                <a:effectLst/>
              </a:rPr>
              <a:t>)</a:t>
            </a: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</a:rPr>
              <a:t>Microsoft SQL Server</a:t>
            </a:r>
            <a:endParaRPr lang="en-US" altLang="zh-TW" sz="3200" b="1" dirty="0">
              <a:effectLst/>
            </a:endParaRPr>
          </a:p>
          <a:p>
            <a:pPr fontAlgn="base"/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大型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資料庫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TW" sz="3200" b="1" dirty="0">
                <a:effectLst/>
              </a:rPr>
              <a:t>Oracle Database</a:t>
            </a:r>
          </a:p>
          <a:p>
            <a:pPr lvl="1" fontAlgn="base"/>
            <a:r>
              <a:rPr lang="en-US" altLang="zh-TW" sz="3200" b="1" dirty="0">
                <a:effectLst/>
              </a:rPr>
              <a:t>IBM DB2 </a:t>
            </a:r>
            <a:endParaRPr lang="zh-TW" altLang="en-US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市面上使用哪些資料庫？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9700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的發展歷史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4492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它原本是一個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免費的</a:t>
            </a:r>
            <a:r>
              <a:rPr lang="zh-TW" altLang="en-US" sz="3600" b="1" dirty="0">
                <a:effectLst/>
              </a:rPr>
              <a:t>、開源、開放的數據庫管理系統，</a:t>
            </a:r>
            <a:endParaRPr lang="en-US" altLang="zh-TW" sz="3600" b="1" dirty="0">
              <a:effectLst/>
            </a:endParaRPr>
          </a:p>
          <a:p>
            <a:r>
              <a:rPr lang="en-US" altLang="zh-TW" sz="3600" b="1" dirty="0">
                <a:effectLst/>
              </a:rPr>
              <a:t>2008</a:t>
            </a:r>
            <a:r>
              <a:rPr lang="zh-TW" altLang="en-US" sz="3600" b="1" dirty="0">
                <a:effectLst/>
              </a:rPr>
              <a:t>年被昇陽微系統</a:t>
            </a:r>
            <a:r>
              <a:rPr lang="en-US" altLang="zh-TW" sz="3600" b="1" dirty="0">
                <a:effectLst/>
              </a:rPr>
              <a:t>(Sun Microsystems)</a:t>
            </a:r>
            <a:r>
              <a:rPr lang="zh-TW" altLang="en-US" sz="3600" b="1" dirty="0">
                <a:effectLst/>
              </a:rPr>
              <a:t>收購，</a:t>
            </a:r>
            <a:endParaRPr lang="en-US" altLang="zh-TW" sz="3600" b="1" dirty="0">
              <a:effectLst/>
            </a:endParaRPr>
          </a:p>
          <a:p>
            <a:r>
              <a:rPr lang="en-US" altLang="zh-TW" sz="3600" b="1" dirty="0">
                <a:effectLst/>
              </a:rPr>
              <a:t>2009</a:t>
            </a:r>
            <a:r>
              <a:rPr lang="zh-CN" altLang="en-US" sz="3600" b="1" dirty="0">
                <a:effectLst/>
              </a:rPr>
              <a:t>年</a:t>
            </a:r>
            <a:r>
              <a:rPr lang="zh-TW" altLang="en-US" sz="3600" b="1" dirty="0">
                <a:effectLst/>
              </a:rPr>
              <a:t>被甲骨文公司</a:t>
            </a:r>
            <a:r>
              <a:rPr lang="en-US" altLang="zh-TW" sz="3600" b="1" dirty="0">
                <a:effectLst/>
              </a:rPr>
              <a:t>(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Oracle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收購，</a:t>
            </a:r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成為甲骨文公司旗下之產品。</a:t>
            </a:r>
          </a:p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被甲骨文</a:t>
            </a:r>
            <a:r>
              <a:rPr lang="en-US" altLang="zh-TW" sz="3600" b="1" dirty="0">
                <a:effectLst/>
              </a:rPr>
              <a:t>(Oracle) </a:t>
            </a:r>
            <a:r>
              <a:rPr lang="zh-TW" altLang="en-US" sz="3600" b="1" dirty="0">
                <a:effectLst/>
              </a:rPr>
              <a:t>收購後</a:t>
            </a:r>
            <a:endParaRPr lang="en-US" altLang="zh-TW" sz="3600" b="1" dirty="0">
              <a:effectLst/>
            </a:endParaRP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effectLst/>
              </a:rPr>
              <a:t>有免費版</a:t>
            </a:r>
            <a:endParaRPr lang="en-US" altLang="zh-CN" sz="32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effectLst/>
              </a:rPr>
              <a:t>有商業版</a:t>
            </a:r>
            <a:r>
              <a:rPr lang="zh-CN" altLang="en-US" sz="3200" b="1" dirty="0">
                <a:effectLst/>
              </a:rPr>
              <a:t>（</a:t>
            </a:r>
            <a:r>
              <a:rPr lang="en-US" altLang="zh-CN" sz="3200" b="1" dirty="0">
                <a:effectLst/>
              </a:rPr>
              <a:t>Oracle</a:t>
            </a:r>
            <a:r>
              <a:rPr lang="zh-TW" altLang="en-US" sz="3200" b="1" dirty="0">
                <a:effectLst/>
              </a:rPr>
              <a:t>大幅調漲了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商業版的售價</a:t>
            </a:r>
            <a:r>
              <a:rPr lang="zh-CN" altLang="en-US" sz="3200" b="1" dirty="0">
                <a:effectLst/>
              </a:rPr>
              <a:t>）</a:t>
            </a:r>
            <a:endParaRPr lang="en-US" altLang="zh-CN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資料庫的發展歷史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8486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altLang="zh-TW" sz="3600" b="1" dirty="0">
                <a:solidFill>
                  <a:srgbClr val="7030A0"/>
                </a:solidFill>
                <a:effectLst/>
              </a:rPr>
              <a:t>MySQL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的創始人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看不慣</a:t>
            </a:r>
            <a:r>
              <a:rPr lang="zh-CN" altLang="en-US" sz="3600" b="1" dirty="0">
                <a:effectLst/>
              </a:rPr>
              <a:t>，就改良</a:t>
            </a:r>
            <a:r>
              <a:rPr lang="en-US" altLang="zh-TW" sz="3600" b="1" dirty="0">
                <a:effectLst/>
              </a:rPr>
              <a:t>MySQL</a:t>
            </a:r>
            <a:r>
              <a:rPr lang="zh-CN" altLang="en-US" sz="3600" b="1" dirty="0">
                <a:effectLst/>
              </a:rPr>
              <a:t>，成立新的版本</a:t>
            </a:r>
            <a:r>
              <a:rPr lang="zh-TW" altLang="en-US" sz="3600" b="1" dirty="0">
                <a:effectLst/>
              </a:rPr>
              <a:t>「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MariaDB</a:t>
            </a:r>
            <a:r>
              <a:rPr lang="zh-TW" altLang="en-US" sz="3600" b="1" dirty="0">
                <a:effectLst/>
              </a:rPr>
              <a:t>」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瑪莉亞資料庫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TW" altLang="en-US" sz="3600" b="1" dirty="0">
                <a:effectLst/>
              </a:rPr>
              <a:t>目前</a:t>
            </a:r>
            <a:r>
              <a:rPr lang="zh-CN" altLang="en-US" sz="3600" b="1" dirty="0">
                <a:effectLst/>
              </a:rPr>
              <a:t>很多支援開源</a:t>
            </a:r>
            <a:r>
              <a:rPr lang="zh-TW" altLang="en-US" sz="3600" b="1" dirty="0">
                <a:effectLst/>
              </a:rPr>
              <a:t>企業網站，逐漸轉向</a:t>
            </a:r>
            <a:r>
              <a:rPr lang="en-US" altLang="zh-TW" sz="3600" b="1" dirty="0">
                <a:effectLst/>
              </a:rPr>
              <a:t>MariaDB</a:t>
            </a:r>
            <a:r>
              <a:rPr lang="zh-TW" altLang="en-US" sz="3600" b="1" dirty="0">
                <a:effectLst/>
              </a:rPr>
              <a:t>。</a:t>
            </a:r>
          </a:p>
          <a:p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MariaDB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最主要的目的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是想要取代掉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，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pPr lvl="1"/>
            <a:r>
              <a:rPr lang="en-US" altLang="zh-TW" sz="3200" b="1" dirty="0">
                <a:effectLst/>
              </a:rPr>
              <a:t>MariaDB</a:t>
            </a:r>
            <a:r>
              <a:rPr lang="zh-TW" altLang="en-US" sz="3200" b="1" dirty="0">
                <a:effectLst/>
              </a:rPr>
              <a:t>的功能都可相容於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操作指令也都和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一模一樣，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因此有很多主機也都慢慢開始支援</a:t>
            </a:r>
            <a:r>
              <a:rPr lang="en-US" altLang="zh-TW" sz="3200" b="1" dirty="0">
                <a:effectLst/>
              </a:rPr>
              <a:t>MariaDB</a:t>
            </a:r>
            <a:endParaRPr lang="zh-TW" altLang="en-US" sz="3200" b="1" dirty="0">
              <a:effectLst/>
            </a:endParaRPr>
          </a:p>
          <a:p>
            <a:endParaRPr lang="en-US" altLang="zh-TW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資料庫的發展歷史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5236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204754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b="1" dirty="0">
                <a:effectLst/>
                <a:highlight>
                  <a:srgbClr val="FFFF00"/>
                </a:highlight>
              </a:rPr>
              <a:t>1. 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價格：</a:t>
            </a:r>
            <a:r>
              <a:rPr lang="en-US" altLang="zh-TW" sz="3200" b="1" dirty="0">
                <a:effectLst/>
                <a:highlight>
                  <a:srgbClr val="FFFF00"/>
                </a:highlight>
              </a:rPr>
              <a:t>MySQL 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比較便宜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（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MariaDB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免費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)</a:t>
            </a:r>
            <a:endParaRPr lang="zh-TW" altLang="en-US" sz="32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zh-TW" altLang="en-US" sz="3200" b="1" dirty="0">
                <a:effectLst/>
              </a:rPr>
              <a:t>很多人都以為 </a:t>
            </a:r>
            <a:r>
              <a:rPr lang="en-US" altLang="zh-TW" sz="3200" b="1" dirty="0">
                <a:effectLst/>
              </a:rPr>
              <a:t>MySQL </a:t>
            </a:r>
            <a:r>
              <a:rPr lang="zh-TW" altLang="en-US" sz="3200" b="1" dirty="0">
                <a:effectLst/>
              </a:rPr>
              <a:t>完全免費，其實只限於一般個人使用者，如果是商業使用還需收取一定的費用；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solidFill>
                  <a:srgbClr val="7030A0"/>
                </a:solidFill>
                <a:effectLst/>
              </a:rPr>
              <a:t>而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MSSQL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在導入初期雖然也有免費版，但功能上會有一些限制</a:t>
            </a:r>
            <a:r>
              <a:rPr lang="zh-TW" altLang="en-US" sz="3200" b="1" dirty="0">
                <a:effectLst/>
              </a:rPr>
              <a:t>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因此比較推薦</a:t>
            </a:r>
            <a:r>
              <a:rPr lang="zh-CN" altLang="en-US" sz="3200" b="1" dirty="0">
                <a:effectLst/>
              </a:rPr>
              <a:t>初學先</a:t>
            </a:r>
            <a:r>
              <a:rPr lang="zh-TW" altLang="en-US" sz="3200" b="1" dirty="0">
                <a:effectLst/>
              </a:rPr>
              <a:t>學 </a:t>
            </a:r>
            <a:r>
              <a:rPr lang="en-US" altLang="zh-TW" sz="3200" b="1" dirty="0">
                <a:effectLst/>
              </a:rPr>
              <a:t>MySQL</a:t>
            </a:r>
            <a:r>
              <a:rPr lang="zh-CN" altLang="en-US" sz="3200" b="1" dirty="0">
                <a:effectLst/>
              </a:rPr>
              <a:t>（免費功能較多）</a:t>
            </a:r>
            <a:endParaRPr lang="en-US" altLang="zh-TW" sz="3200" b="1" dirty="0"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但是，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許多企業單位都會用 </a:t>
            </a:r>
            <a:r>
              <a:rPr lang="en-US" altLang="zh-TW" sz="3200" b="1" dirty="0">
                <a:solidFill>
                  <a:srgbClr val="C00000"/>
                </a:solidFill>
                <a:effectLst/>
              </a:rPr>
              <a:t>MSSQL 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建置資料庫</a:t>
            </a:r>
            <a:r>
              <a:rPr lang="zh-TW" altLang="en-US" sz="3200" b="1" dirty="0">
                <a:effectLst/>
              </a:rPr>
              <a:t>，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因為比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MySQL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能處理更多資料、又比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Oracle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便宜，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Server(MSSQL)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8928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effectLst/>
                <a:highlight>
                  <a:srgbClr val="FFFF00"/>
                </a:highlight>
              </a:rPr>
              <a:t>2</a:t>
            </a:r>
            <a:r>
              <a:rPr lang="en-US" altLang="zh-TW" sz="4000" b="1" dirty="0">
                <a:effectLst/>
                <a:highlight>
                  <a:srgbClr val="FFFF00"/>
                </a:highlight>
              </a:rPr>
              <a:t>. </a:t>
            </a:r>
            <a:r>
              <a:rPr lang="zh-TW" altLang="en-US" sz="4000" b="1" dirty="0">
                <a:effectLst/>
                <a:highlight>
                  <a:srgbClr val="FFFF00"/>
                </a:highlight>
              </a:rPr>
              <a:t>介面操作性：</a:t>
            </a:r>
            <a:endParaRPr lang="en-US" altLang="zh-TW" sz="40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和 </a:t>
            </a:r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都容易上手</a:t>
            </a: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和 </a:t>
            </a:r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在於儲存數據和查詢系統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非常類似</a:t>
            </a:r>
            <a:endParaRPr lang="en-US" altLang="zh-TW" sz="3600" b="1" dirty="0">
              <a:solidFill>
                <a:srgbClr val="7030A0"/>
              </a:solidFill>
              <a:effectLst/>
            </a:endParaRPr>
          </a:p>
          <a:p>
            <a:pPr lvl="1"/>
            <a:endParaRPr lang="en-US" altLang="zh-TW" sz="3600" b="1" dirty="0">
              <a:effectLst/>
            </a:endParaRPr>
          </a:p>
          <a:p>
            <a:pPr lvl="1"/>
            <a:r>
              <a:rPr lang="zh-TW" altLang="en-US" sz="3600" b="1" dirty="0">
                <a:solidFill>
                  <a:srgbClr val="7030A0"/>
                </a:solidFill>
                <a:effectLst/>
              </a:rPr>
              <a:t>只要你學會操作其中一種，另外一個也能通</a:t>
            </a:r>
            <a:r>
              <a:rPr lang="zh-TW" altLang="en-US" sz="3600" b="1" dirty="0">
                <a:effectLst/>
              </a:rPr>
              <a:t>；只是介面長得不一樣而已。</a:t>
            </a:r>
            <a:endParaRPr lang="en-US" altLang="zh-TW" sz="3600" b="1" dirty="0">
              <a:effectLst/>
            </a:endParaRPr>
          </a:p>
          <a:p>
            <a:pPr lvl="1"/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，</a:t>
            </a:r>
            <a:r>
              <a:rPr lang="zh-CN" altLang="en-US" sz="3600" b="1" dirty="0">
                <a:effectLst/>
              </a:rPr>
              <a:t>與</a:t>
            </a:r>
            <a:r>
              <a:rPr lang="en-US" altLang="zh-TW" sz="3600" b="1" dirty="0">
                <a:effectLst/>
              </a:rPr>
              <a:t>MSSQL 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很容易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無痛切換</a:t>
            </a:r>
            <a:endParaRPr lang="zh-TW" altLang="en-US" sz="40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349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. 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效能：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MSSQL 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略勝 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</a:p>
          <a:p>
            <a:pPr lvl="1"/>
            <a:r>
              <a:rPr lang="zh-TW" altLang="en-US" sz="3600" b="1" dirty="0">
                <a:effectLst/>
              </a:rPr>
              <a:t>依據 </a:t>
            </a:r>
            <a:r>
              <a:rPr lang="en-US" altLang="zh-TW" sz="3600" b="1" dirty="0">
                <a:effectLst/>
              </a:rPr>
              <a:t>TPC </a:t>
            </a:r>
            <a:r>
              <a:rPr lang="zh-TW" altLang="en-US" sz="3600" b="1" dirty="0">
                <a:effectLst/>
              </a:rPr>
              <a:t>性能測試結果，從每秒交易量與價格來看，</a:t>
            </a:r>
            <a:r>
              <a:rPr lang="en-US" altLang="zh-TW" sz="3600" b="1" dirty="0">
                <a:effectLst/>
              </a:rPr>
              <a:t>SQL Server </a:t>
            </a:r>
            <a:r>
              <a:rPr lang="zh-TW" altLang="en-US" sz="3600" b="1" dirty="0">
                <a:effectLst/>
              </a:rPr>
              <a:t>最有效益，</a:t>
            </a:r>
            <a:endParaRPr lang="en-US" altLang="zh-TW" sz="3600" b="1" dirty="0">
              <a:effectLst/>
            </a:endParaRP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也有不錯的表現</a:t>
            </a:r>
            <a:r>
              <a:rPr lang="zh-CN" altLang="en-US" sz="3600" b="1" dirty="0">
                <a:effectLst/>
              </a:rPr>
              <a:t>，兩者差不多</a:t>
            </a:r>
            <a:endParaRPr lang="zh-TW" altLang="en-US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45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skype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）網頁</a:t>
            </a:r>
            <a:b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出現麥克風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25EADE-D71E-4887-9CE1-227ED441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A6FDB3-0161-4FAC-B7A1-D6320EDA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38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448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effectLst/>
                <a:highlight>
                  <a:srgbClr val="FFFF00"/>
                </a:highlight>
              </a:rPr>
              <a:t>4. </a:t>
            </a:r>
            <a:r>
              <a:rPr lang="zh-TW" altLang="en-US" sz="4000" b="1" dirty="0">
                <a:effectLst/>
                <a:highlight>
                  <a:srgbClr val="FFFF00"/>
                </a:highlight>
              </a:rPr>
              <a:t>程式語言整合度</a:t>
            </a:r>
          </a:p>
          <a:p>
            <a:pPr lvl="1"/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與</a:t>
            </a:r>
            <a:r>
              <a:rPr lang="en-US" altLang="zh-TW" sz="3600" b="1" dirty="0" err="1">
                <a:effectLst/>
              </a:rPr>
              <a:t>.Net</a:t>
            </a:r>
            <a:r>
              <a:rPr lang="en-US" altLang="zh-TW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配合度最高，</a:t>
            </a:r>
            <a:endParaRPr lang="en-US" altLang="zh-TW" sz="3600" b="1" dirty="0">
              <a:effectLst/>
            </a:endParaRPr>
          </a:p>
          <a:p>
            <a:pPr lvl="1"/>
            <a:r>
              <a:rPr lang="zh-TW" altLang="en-US" sz="3600" b="1" dirty="0">
                <a:effectLst/>
              </a:rPr>
              <a:t> </a:t>
            </a:r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最常和 </a:t>
            </a:r>
            <a:r>
              <a:rPr lang="en-US" altLang="zh-TW" sz="3600" b="1" dirty="0">
                <a:effectLst/>
              </a:rPr>
              <a:t>PHP </a:t>
            </a:r>
            <a:r>
              <a:rPr lang="zh-TW" altLang="en-US" sz="3600" b="1" dirty="0">
                <a:effectLst/>
              </a:rPr>
              <a:t>搭配。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1215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在你的電腦安裝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資料庫有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761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種方法：使用套件</a:t>
            </a:r>
            <a:r>
              <a:rPr lang="en-US" altLang="zh-CN" dirty="0" err="1">
                <a:highlight>
                  <a:srgbClr val="FFFF00"/>
                </a:highlight>
              </a:rPr>
              <a:t>Xampp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特色：安裝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都非常簡單</a:t>
            </a:r>
            <a:endParaRPr lang="en-US" altLang="zh-CN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使用時機：早期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程式，後端網頁程式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(JAVA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，都會使用這個方法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種方法：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使用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MySQL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官方的工具：</a:t>
            </a:r>
            <a:endParaRPr lang="en-US" altLang="zh-CN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特色：功能多，</a:t>
            </a:r>
            <a:r>
              <a:rPr lang="zh-CN" altLang="en-US" dirty="0">
                <a:solidFill>
                  <a:srgbClr val="C00000"/>
                </a:solidFill>
              </a:rPr>
              <a:t>安裝比較複雜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Oracle</a:t>
            </a:r>
            <a:r>
              <a:rPr lang="zh-CN" altLang="en-US" dirty="0"/>
              <a:t>收購</a:t>
            </a:r>
            <a:r>
              <a:rPr lang="en-US" altLang="zh-CN" dirty="0" err="1"/>
              <a:t>mysql</a:t>
            </a:r>
            <a:r>
              <a:rPr lang="zh-CN" altLang="en-US" dirty="0"/>
              <a:t>後，就開發這個版本</a:t>
            </a:r>
            <a:endParaRPr lang="en-US" altLang="zh-CN" dirty="0"/>
          </a:p>
          <a:p>
            <a:pPr lvl="1"/>
            <a:r>
              <a:rPr lang="zh-CN" altLang="en-US" dirty="0"/>
              <a:t>安裝分成</a:t>
            </a:r>
            <a:r>
              <a:rPr lang="en-US" altLang="zh-CN" dirty="0"/>
              <a:t>2</a:t>
            </a:r>
            <a:r>
              <a:rPr lang="zh-CN" altLang="en-US" dirty="0"/>
              <a:t>個部分：</a:t>
            </a:r>
            <a:r>
              <a:rPr lang="en-US" altLang="zh-CN" dirty="0">
                <a:solidFill>
                  <a:srgbClr val="C00000"/>
                </a:solidFill>
              </a:rPr>
              <a:t>Server</a:t>
            </a:r>
            <a:r>
              <a:rPr lang="zh-CN" altLang="en-US" dirty="0">
                <a:solidFill>
                  <a:srgbClr val="C00000"/>
                </a:solidFill>
              </a:rPr>
              <a:t>伺服器，</a:t>
            </a:r>
            <a:r>
              <a:rPr lang="en-US" altLang="zh-CN" dirty="0">
                <a:solidFill>
                  <a:srgbClr val="C00000"/>
                </a:solidFill>
              </a:rPr>
              <a:t>Client</a:t>
            </a:r>
            <a:r>
              <a:rPr lang="zh-CN" altLang="en-US" dirty="0">
                <a:solidFill>
                  <a:srgbClr val="C00000"/>
                </a:solidFill>
              </a:rPr>
              <a:t>工作台</a:t>
            </a:r>
            <a:r>
              <a:rPr lang="en-US" altLang="zh-CN" dirty="0" err="1">
                <a:solidFill>
                  <a:srgbClr val="C00000"/>
                </a:solidFill>
              </a:rPr>
              <a:t>WorkBench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在你的電腦安裝</a:t>
            </a:r>
            <a:r>
              <a:rPr lang="en-US" altLang="zh-CN" sz="5400" dirty="0" err="1"/>
              <a:t>mySQL</a:t>
            </a:r>
            <a:r>
              <a:rPr lang="zh-CN" altLang="en-US" sz="5400" dirty="0"/>
              <a:t>資料庫有</a:t>
            </a:r>
            <a:r>
              <a:rPr lang="en-US" altLang="zh-CN" sz="5400" dirty="0"/>
              <a:t>2</a:t>
            </a:r>
            <a:r>
              <a:rPr lang="zh-CN" altLang="en-US" sz="5400" dirty="0"/>
              <a:t>種方法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28020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套裝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套件的方法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6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CN" altLang="en-US" sz="6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0612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：使用套裝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套件的方法：</a:t>
            </a:r>
            <a:endParaRPr lang="en-US" altLang="zh-CN" sz="40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特色：安裝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都非常簡單</a:t>
            </a:r>
            <a:endParaRPr lang="en-US" altLang="zh-CN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使用時機：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程式，後端網頁程式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(JAVA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，都會使用這個方法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很多種安裝套件可以選擇：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建議使用這個：</a:t>
            </a:r>
            <a:r>
              <a:rPr lang="en-US" altLang="zh-TW" sz="3600" b="1" u="sng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Xampp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官網下載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/>
              <a:t>其它套件</a:t>
            </a:r>
            <a:r>
              <a:rPr lang="en-US" altLang="zh-CN" dirty="0"/>
              <a:t>(</a:t>
            </a:r>
            <a:r>
              <a:rPr lang="zh-CN" altLang="en-US" dirty="0"/>
              <a:t>不建議</a:t>
            </a:r>
            <a:r>
              <a:rPr lang="en-US" altLang="zh-CN" dirty="0"/>
              <a:t>)</a:t>
            </a:r>
            <a:r>
              <a:rPr lang="zh-CN" altLang="en-US" dirty="0"/>
              <a:t>： </a:t>
            </a:r>
            <a:r>
              <a:rPr lang="en-US" altLang="zh-TW" sz="3600" b="1" u="sng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Wamp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</a:t>
            </a:r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官網下載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種方法：使用套件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09131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3672D2-253B-46D6-99CA-43EAC0FA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Apacha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lvl="1"/>
            <a:r>
              <a:rPr lang="en-US" altLang="zh-TW" dirty="0" err="1"/>
              <a:t>Statr</a:t>
            </a:r>
            <a:endParaRPr lang="en-US" altLang="zh-TW" dirty="0"/>
          </a:p>
          <a:p>
            <a:r>
              <a:rPr lang="en-US" altLang="zh-TW" dirty="0"/>
              <a:t>MySQL</a:t>
            </a:r>
            <a:r>
              <a:rPr lang="zh-CN" altLang="en-US" dirty="0"/>
              <a:t>：</a:t>
            </a:r>
            <a:r>
              <a:rPr lang="en-US" altLang="zh-TW" dirty="0"/>
              <a:t>admin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F1B63E-90BE-47E8-A42A-F8333E11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安裝</a:t>
            </a:r>
            <a:r>
              <a:rPr lang="en-US" altLang="zh-CN" dirty="0" err="1"/>
              <a:t>mySQL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：使用套件：</a:t>
            </a:r>
            <a:br>
              <a:rPr lang="en-US" altLang="zh-CN" dirty="0"/>
            </a:br>
            <a:r>
              <a:rPr lang="zh-CN" altLang="en-US" dirty="0"/>
              <a:t>打開</a:t>
            </a:r>
            <a:r>
              <a:rPr lang="en-US" altLang="zh-CN" sz="4000" u="sng" dirty="0" err="1"/>
              <a:t>Xampp</a:t>
            </a:r>
            <a:r>
              <a:rPr lang="zh-CN" altLang="en-US" sz="4000" u="sng" dirty="0"/>
              <a:t>，啟動伺服器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FCFCE2-A99D-47E7-8097-EF7FFDE3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10" y="3523957"/>
            <a:ext cx="7288064" cy="31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97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33E8F2-552F-44B4-B2C6-64708B84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872D28-53BE-42CD-979F-499C36B1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中文版介面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266945-46F2-488C-94AB-18A5A979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0200"/>
            <a:ext cx="8409524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0859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匯入資料庫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10750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33E8F2-552F-44B4-B2C6-64708B84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下載資料庫：</a:t>
            </a:r>
            <a:endParaRPr lang="en-US" altLang="zh-TW" sz="3600" dirty="0"/>
          </a:p>
          <a:p>
            <a:pPr lvl="1"/>
            <a:r>
              <a:rPr lang="en-US" altLang="zh-TW" sz="2000" dirty="0">
                <a:hlinkClick r:id="rId2"/>
              </a:rPr>
              <a:t>https://acupun.site/lecture/sql/example/sql/ch09.zip</a:t>
            </a:r>
            <a:endParaRPr lang="en-US" altLang="zh-TW" sz="2000" dirty="0"/>
          </a:p>
          <a:p>
            <a:r>
              <a:rPr lang="zh-CN" altLang="en-US" sz="3600" dirty="0"/>
              <a:t>匯入資料庫：</a:t>
            </a:r>
            <a:endParaRPr lang="en-US" altLang="zh-TW" sz="3600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872D28-53BE-42CD-979F-499C36B1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匯入資料庫到</a:t>
            </a:r>
            <a:r>
              <a:rPr lang="en-US" altLang="zh-CN" sz="4400" dirty="0" err="1"/>
              <a:t>Xampp</a:t>
            </a:r>
            <a:endParaRPr lang="zh-TW" altLang="en-US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B3E7F2-8AB7-4405-B93A-65E421CF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808352"/>
            <a:ext cx="5610293" cy="4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62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查詢資料庫</a:t>
            </a:r>
            <a:r>
              <a:rPr lang="en-US" altLang="zh-CN" dirty="0"/>
              <a:t>ch09</a:t>
            </a:r>
            <a:r>
              <a:rPr lang="zh-CN" altLang="en-US" dirty="0"/>
              <a:t>，資料表</a:t>
            </a:r>
            <a:r>
              <a:rPr lang="en-US" altLang="zh-CN" dirty="0"/>
              <a:t>books</a:t>
            </a:r>
            <a:r>
              <a:rPr lang="zh-CN" altLang="en-US" dirty="0"/>
              <a:t>的全部資料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查詢資料庫</a:t>
            </a:r>
            <a:r>
              <a:rPr lang="en-US" altLang="zh-CN" dirty="0"/>
              <a:t>ch09</a:t>
            </a:r>
            <a:r>
              <a:rPr lang="zh-CN" altLang="en-US" dirty="0"/>
              <a:t>，資料表</a:t>
            </a:r>
            <a:r>
              <a:rPr lang="en-US" altLang="zh-CN" dirty="0"/>
              <a:t>books</a:t>
            </a:r>
            <a:r>
              <a:rPr lang="zh-CN" altLang="en-US" dirty="0"/>
              <a:t>，顯示</a:t>
            </a:r>
            <a:r>
              <a:rPr lang="en-US" altLang="zh-CN" dirty="0"/>
              <a:t>『</a:t>
            </a:r>
            <a:r>
              <a:rPr lang="zh-CN" altLang="en-US" dirty="0"/>
              <a:t>書籍名稱，價格</a:t>
            </a:r>
            <a:r>
              <a:rPr lang="en-US" altLang="zh-CN" dirty="0"/>
              <a:t>』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刪除資料庫</a:t>
            </a:r>
            <a:r>
              <a:rPr lang="en-US" altLang="zh-CN"/>
              <a:t>chp09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101022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2931</Words>
  <Application>Microsoft Office PowerPoint</Application>
  <PresentationFormat>如螢幕大小 (4:3)</PresentationFormat>
  <Paragraphs>442</Paragraphs>
  <Slides>106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106</vt:i4>
      </vt:variant>
    </vt:vector>
  </HeadingPairs>
  <TitlesOfParts>
    <vt:vector size="112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免費英語口語一對一外國教師 方法1：使用Call Annie APP</vt:lpstr>
      <vt:lpstr>PowerPoint 簡報</vt:lpstr>
      <vt:lpstr>在Chrome安裝ChatGPT的語音外掛套件 Voice Control for ChatGPT</vt:lpstr>
      <vt:lpstr>查詢：Voice Control for ChatGPT</vt:lpstr>
      <vt:lpstr>在Chrome安裝ChatGPT的語音外掛套件 Voice Control for ChatGPT</vt:lpstr>
      <vt:lpstr>到ChatGPT3.5網頁，出現麥克風</vt:lpstr>
      <vt:lpstr>到skype（ChatGPT4.0）網頁 出現麥克風</vt:lpstr>
      <vt:lpstr>PowerPoint 簡報</vt:lpstr>
      <vt:lpstr>PowerPoint 簡報</vt:lpstr>
      <vt:lpstr>ChatGPT的歷史與現況</vt:lpstr>
      <vt:lpstr>ChatGPT 使用方法</vt:lpstr>
      <vt:lpstr>PowerPoint 簡報</vt:lpstr>
      <vt:lpstr>ChatGPT3.5免費，但問題是</vt:lpstr>
      <vt:lpstr>泛科學院的評比</vt:lpstr>
      <vt:lpstr>泛科學院的評比</vt:lpstr>
      <vt:lpstr>泛科學院的評比</vt:lpstr>
      <vt:lpstr>泛科學院的評比</vt:lpstr>
      <vt:lpstr>泛科學院的評比</vt:lpstr>
      <vt:lpstr>泛科學院的評比</vt:lpstr>
      <vt:lpstr>PowerPoint 簡報</vt:lpstr>
      <vt:lpstr>ChatGPT用途</vt:lpstr>
      <vt:lpstr>ChatGPT用途</vt:lpstr>
      <vt:lpstr>ChatGPT用途</vt:lpstr>
      <vt:lpstr>PowerPoint 簡報</vt:lpstr>
      <vt:lpstr>PowerPoint 簡報</vt:lpstr>
      <vt:lpstr>PowerPoint 簡報</vt:lpstr>
      <vt:lpstr>漢語十級考試題目</vt:lpstr>
      <vt:lpstr>PowerPoint 簡報</vt:lpstr>
      <vt:lpstr>漢語十級考試題目</vt:lpstr>
      <vt:lpstr>PowerPoint 簡報</vt:lpstr>
      <vt:lpstr>漢語十級考試題目</vt:lpstr>
      <vt:lpstr>PowerPoint 簡報</vt:lpstr>
      <vt:lpstr>漢語八級考試題目</vt:lpstr>
      <vt:lpstr>PowerPoint 簡報</vt:lpstr>
      <vt:lpstr>漢語六級考試題目</vt:lpstr>
      <vt:lpstr>PowerPoint 簡報</vt:lpstr>
      <vt:lpstr>漢語六級考試題目</vt:lpstr>
      <vt:lpstr>PowerPoint 簡報</vt:lpstr>
      <vt:lpstr>猜燈謎</vt:lpstr>
      <vt:lpstr>PowerPoint 簡報</vt:lpstr>
      <vt:lpstr>猜燈謎</vt:lpstr>
      <vt:lpstr>PowerPoint 簡報</vt:lpstr>
      <vt:lpstr>腦筋急轉彎</vt:lpstr>
      <vt:lpstr>PowerPoint 簡報</vt:lpstr>
      <vt:lpstr>腦筋急轉彎</vt:lpstr>
      <vt:lpstr>PowerPoint 簡報</vt:lpstr>
      <vt:lpstr>腦筋急轉彎</vt:lpstr>
      <vt:lpstr>PowerPoint 簡報</vt:lpstr>
      <vt:lpstr>猜謎</vt:lpstr>
      <vt:lpstr>PowerPoint 簡報</vt:lpstr>
      <vt:lpstr>猜謎</vt:lpstr>
      <vt:lpstr>猜謎</vt:lpstr>
      <vt:lpstr>PowerPoint 簡報</vt:lpstr>
      <vt:lpstr>練習1：模仿方文山寫一首歌詞</vt:lpstr>
      <vt:lpstr>練習1：模仿方文山寫一首歌詞</vt:lpstr>
      <vt:lpstr>PowerPoint 簡報</vt:lpstr>
      <vt:lpstr>練習2：模仿李白寫一首歌詞</vt:lpstr>
      <vt:lpstr>練習2：模仿李白寫一首歌詞</vt:lpstr>
      <vt:lpstr>PowerPoint 簡報</vt:lpstr>
      <vt:lpstr>PowerPoint 簡報</vt:lpstr>
      <vt:lpstr>聯想題</vt:lpstr>
      <vt:lpstr>PowerPoint 簡報</vt:lpstr>
      <vt:lpstr>聯想題</vt:lpstr>
      <vt:lpstr>PowerPoint 簡報</vt:lpstr>
      <vt:lpstr>PowerPoint 簡報</vt:lpstr>
      <vt:lpstr>成語接龍</vt:lpstr>
      <vt:lpstr>PowerPoint 簡報</vt:lpstr>
      <vt:lpstr>MySQL資料庫簡介</vt:lpstr>
      <vt:lpstr>PowerPoint 簡報</vt:lpstr>
      <vt:lpstr>什麼是資料庫語法：SQL語言</vt:lpstr>
      <vt:lpstr>什麼是資料庫語法：SQL語言</vt:lpstr>
      <vt:lpstr>SQL語言包括三個部分</vt:lpstr>
      <vt:lpstr>SQL語言最重要的部分</vt:lpstr>
      <vt:lpstr>PowerPoint 簡報</vt:lpstr>
      <vt:lpstr>PowerPoint 簡報</vt:lpstr>
      <vt:lpstr>PowerPoint 簡報</vt:lpstr>
      <vt:lpstr>市面上使用SQL語言的資料庫有哪幾種？</vt:lpstr>
      <vt:lpstr>PowerPoint 簡報</vt:lpstr>
      <vt:lpstr>PowerPoint 簡報</vt:lpstr>
      <vt:lpstr>市面上使用哪些資料庫？</vt:lpstr>
      <vt:lpstr>PowerPoint 簡報</vt:lpstr>
      <vt:lpstr>MySQL資料庫的發展歷史</vt:lpstr>
      <vt:lpstr>MySQL資料庫的發展歷史</vt:lpstr>
      <vt:lpstr>PowerPoint 簡報</vt:lpstr>
      <vt:lpstr>微軟的SQL Server(MSSQL) 與MySQL有何不同？</vt:lpstr>
      <vt:lpstr>微軟的SQL Server 與MySQL有何不同？</vt:lpstr>
      <vt:lpstr>微軟的SQL Server 與MySQL有何不同？</vt:lpstr>
      <vt:lpstr>微軟的SQL Server 與MySQL有何不同？</vt:lpstr>
      <vt:lpstr>PowerPoint 簡報</vt:lpstr>
      <vt:lpstr>在你的電腦安裝mySQL資料庫有2種方法</vt:lpstr>
      <vt:lpstr>PowerPoint 簡報</vt:lpstr>
      <vt:lpstr>第1種方法：使用套件Xampp</vt:lpstr>
      <vt:lpstr>安裝mySQL方法1：使用套件： 打開Xampp，啟動伺服器</vt:lpstr>
      <vt:lpstr>中文版介面</vt:lpstr>
      <vt:lpstr>PowerPoint 簡報</vt:lpstr>
      <vt:lpstr>匯入資料庫到Xampp</vt:lpstr>
      <vt:lpstr>練習</vt:lpstr>
      <vt:lpstr>PowerPoint 簡報</vt:lpstr>
      <vt:lpstr>PowerPoint 簡報</vt:lpstr>
      <vt:lpstr>把xampp從記憶體清除</vt:lpstr>
      <vt:lpstr>如何解除安裝Xampp？</vt:lpstr>
      <vt:lpstr>如何解除安裝Xampp？</vt:lpstr>
      <vt:lpstr>刪除速度很慢，需要10分鐘</vt:lpstr>
      <vt:lpstr>要重新開機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2023-09-19T07:05:42Z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