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53"/>
  </p:notesMasterIdLst>
  <p:handoutMasterIdLst>
    <p:handoutMasterId r:id="rId54"/>
  </p:handoutMasterIdLst>
  <p:sldIdLst>
    <p:sldId id="554" r:id="rId3"/>
    <p:sldId id="865" r:id="rId4"/>
    <p:sldId id="641" r:id="rId5"/>
    <p:sldId id="899" r:id="rId6"/>
    <p:sldId id="866" r:id="rId7"/>
    <p:sldId id="900" r:id="rId8"/>
    <p:sldId id="804" r:id="rId9"/>
    <p:sldId id="948" r:id="rId10"/>
    <p:sldId id="934" r:id="rId11"/>
    <p:sldId id="902" r:id="rId12"/>
    <p:sldId id="901" r:id="rId13"/>
    <p:sldId id="903" r:id="rId14"/>
    <p:sldId id="904" r:id="rId15"/>
    <p:sldId id="946" r:id="rId16"/>
    <p:sldId id="947" r:id="rId17"/>
    <p:sldId id="905" r:id="rId18"/>
    <p:sldId id="906" r:id="rId19"/>
    <p:sldId id="907" r:id="rId20"/>
    <p:sldId id="908" r:id="rId21"/>
    <p:sldId id="909" r:id="rId22"/>
    <p:sldId id="910" r:id="rId23"/>
    <p:sldId id="911" r:id="rId24"/>
    <p:sldId id="912" r:id="rId25"/>
    <p:sldId id="913" r:id="rId26"/>
    <p:sldId id="914" r:id="rId27"/>
    <p:sldId id="915" r:id="rId28"/>
    <p:sldId id="916" r:id="rId29"/>
    <p:sldId id="919" r:id="rId30"/>
    <p:sldId id="920" r:id="rId31"/>
    <p:sldId id="921" r:id="rId32"/>
    <p:sldId id="922" r:id="rId33"/>
    <p:sldId id="917" r:id="rId34"/>
    <p:sldId id="918" r:id="rId35"/>
    <p:sldId id="923" r:id="rId36"/>
    <p:sldId id="924" r:id="rId37"/>
    <p:sldId id="925" r:id="rId38"/>
    <p:sldId id="879" r:id="rId39"/>
    <p:sldId id="808" r:id="rId40"/>
    <p:sldId id="893" r:id="rId41"/>
    <p:sldId id="894" r:id="rId42"/>
    <p:sldId id="895" r:id="rId43"/>
    <p:sldId id="898" r:id="rId44"/>
    <p:sldId id="897" r:id="rId45"/>
    <p:sldId id="926" r:id="rId46"/>
    <p:sldId id="927" r:id="rId47"/>
    <p:sldId id="928" r:id="rId48"/>
    <p:sldId id="929" r:id="rId49"/>
    <p:sldId id="932" r:id="rId50"/>
    <p:sldId id="930" r:id="rId51"/>
    <p:sldId id="931" r:id="rId52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8/7/2023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ard.goog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</a:p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聊天機器人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286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客服小姐：小明你是要幾等座？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小明：你們一共有幾等？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客服小姐：特等，一等，二等，等等，二等要多等一等。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小明：我看下，等一等。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客服小姐：別等了，再等一等也沒了。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小明：那就不等了就這個吧。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lang="zh-TW" altLang="en-US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請問小明最終買了幾等座？</a:t>
            </a:r>
          </a:p>
          <a:p>
            <a:pPr fontAlgn="base"/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特等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二等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等一等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再等一等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別等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H</a:t>
            </a:r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不等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969030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404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店員：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“羊毛衫大減價了啊，件件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元，樣樣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元，全部十元了啊！”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問：“什麼東西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元？”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、件件；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、樣樣；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、全部；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、羊毛衫。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667920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en-US" altLang="zh-CN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050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明明明明明白白白喜歡他，可他就是不說。</a:t>
            </a: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請問下列（ ）是正確的？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白白喜歡明明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明明喜歡白白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明明向白白表白了 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  </a:t>
            </a:r>
          </a:p>
          <a:p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白白向明明表白了 </a:t>
            </a:r>
            <a:endParaRPr lang="zh-TW" altLang="en-US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漢語十級考試題目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9963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漢語八級考試題目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73378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：你這是什麼意思？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小明：沒什麼意思。意思意思。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：你這就不夠意思了。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小明：小意思，小意思。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：你這人真有意思。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小明：其實也沒有別的意思。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主管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：那我就不好意思了。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小明：是我不好意思。</a:t>
            </a:r>
          </a:p>
          <a:p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問：以上“意思”分別是什麼意思？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漢語八級考試題目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342683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028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10000"/>
          </a:bodyPr>
          <a:lstStyle/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小芳：“你妹啊，老娘這個月大姨媽還沒來，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問：短文中誰很著急？ 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小芳她妹妹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小芳她老娘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小芳她姐姐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小芳她爹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 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小芳她大姨媽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F. 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小芳。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G.</a:t>
            </a:r>
            <a:r>
              <a:rPr lang="zh-TW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小芳的男友小明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58190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05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7473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小芳：“小明，你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...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快把書還給我”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小明：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“哦 奶奶的，我把這茬給忘了”</a:t>
            </a:r>
            <a:b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問： </a:t>
            </a:r>
            <a:r>
              <a:rPr lang="en-US" altLang="zh-TW" sz="32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小芳的書現在在誰手裡</a:t>
            </a:r>
            <a:r>
              <a:rPr lang="en-US" altLang="zh-TW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小芳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 </a:t>
            </a:r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小明的媽媽</a:t>
            </a:r>
            <a:endParaRPr lang="en-US" altLang="zh-TW" sz="2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D小明的奶奶</a:t>
            </a:r>
            <a:r>
              <a:rPr lang="en-US" altLang="zh-TW" sz="2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漢語六級考試題目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670149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810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猜燈謎，猜自然現象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小白花，飛滿天，下到地上象白麪，下到水裏看不見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411487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137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猜燈謎，猜自然現象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小白花，飛滿天，下到地上象白麪，下到水裏看不見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猜燈謎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093373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5517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腦筋急轉彎，猜一物：什麼龍最輕？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834383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10143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8964488" cy="4860776"/>
          </a:xfrm>
        </p:spPr>
        <p:txBody>
          <a:bodyPr>
            <a:normAutofit lnSpcReduction="10000"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白蘿蔔喝醉了，會變成什麼？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有趣猜謎，有一有個雞蛋跑到了山東，變成什麼蛋？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有一個雞蛋去茶館喝茶，後來怎麼樣了？</a:t>
            </a: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5528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3D77D7-B787-40FD-A036-3E2CC1625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199934"/>
              </p:ext>
            </p:extLst>
          </p:nvPr>
        </p:nvGraphicFramePr>
        <p:xfrm>
          <a:off x="0" y="1623060"/>
          <a:ext cx="8892480" cy="5082539"/>
        </p:xfrm>
        <a:graphic>
          <a:graphicData uri="http://schemas.openxmlformats.org/drawingml/2006/table">
            <a:tbl>
              <a:tblPr/>
              <a:tblGrid>
                <a:gridCol w="2964160">
                  <a:extLst>
                    <a:ext uri="{9D8B030D-6E8A-4147-A177-3AD203B41FA5}">
                      <a16:colId xmlns:a16="http://schemas.microsoft.com/office/drawing/2014/main" val="3814876381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3369381837"/>
                    </a:ext>
                  </a:extLst>
                </a:gridCol>
                <a:gridCol w="2964160">
                  <a:extLst>
                    <a:ext uri="{9D8B030D-6E8A-4147-A177-3AD203B41FA5}">
                      <a16:colId xmlns:a16="http://schemas.microsoft.com/office/drawing/2014/main" val="3178512596"/>
                    </a:ext>
                  </a:extLst>
                </a:gridCol>
              </a:tblGrid>
              <a:tr h="654082">
                <a:tc>
                  <a:txBody>
                    <a:bodyPr/>
                    <a:lstStyle/>
                    <a:p>
                      <a:pPr algn="l" fontAlgn="base"/>
                      <a:endParaRPr lang="en-US" sz="2000" b="1" dirty="0">
                        <a:solidFill>
                          <a:srgbClr val="E87722"/>
                        </a:solidFill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3B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000" b="1" dirty="0">
                          <a:solidFill>
                            <a:srgbClr val="E87722"/>
                          </a:solidFill>
                          <a:effectLst/>
                          <a:latin typeface="inherit"/>
                        </a:rPr>
                        <a:t>Bard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3B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/>
                      <a:r>
                        <a:rPr lang="en-US" sz="2000" b="1" kern="1200" dirty="0" err="1">
                          <a:solidFill>
                            <a:srgbClr val="E87722"/>
                          </a:solidFill>
                          <a:effectLst/>
                          <a:latin typeface="inherit"/>
                          <a:ea typeface="+mn-ea"/>
                          <a:cs typeface="+mn-cs"/>
                        </a:rPr>
                        <a:t>ChatGPT</a:t>
                      </a:r>
                      <a:endParaRPr lang="en-US" sz="2000" b="1" kern="1200" dirty="0">
                        <a:solidFill>
                          <a:srgbClr val="E87722"/>
                        </a:solidFill>
                        <a:effectLst/>
                        <a:latin typeface="inherit"/>
                        <a:ea typeface="+mn-ea"/>
                        <a:cs typeface="+mn-cs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82536"/>
                  </a:ext>
                </a:extLst>
              </a:tr>
              <a:tr h="654082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b="1">
                          <a:effectLst/>
                          <a:latin typeface="inherit"/>
                        </a:rPr>
                        <a:t>開發公司</a:t>
                      </a:r>
                      <a:endParaRPr lang="zh-TW" altLang="en-US" sz="200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3B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>
                          <a:effectLst/>
                          <a:latin typeface="inherit"/>
                        </a:rPr>
                        <a:t>Google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F3BB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 dirty="0" err="1">
                          <a:effectLst/>
                          <a:latin typeface="inherit"/>
                        </a:rPr>
                        <a:t>OpenAI</a:t>
                      </a:r>
                      <a:endParaRPr lang="en-US" sz="2000" dirty="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98123"/>
                  </a:ext>
                </a:extLst>
              </a:tr>
              <a:tr h="654082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b="1">
                          <a:effectLst/>
                          <a:latin typeface="inherit"/>
                        </a:rPr>
                        <a:t>推出時間</a:t>
                      </a:r>
                      <a:endParaRPr lang="zh-TW" altLang="en-US" sz="200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2000">
                          <a:effectLst/>
                          <a:latin typeface="inherit"/>
                        </a:rPr>
                        <a:t>2023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年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3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月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21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日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altLang="zh-TW" sz="2000">
                          <a:effectLst/>
                          <a:latin typeface="inherit"/>
                        </a:rPr>
                        <a:t>2022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年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11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月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30</a:t>
                      </a:r>
                      <a:r>
                        <a:rPr lang="zh-TW" altLang="en-US" sz="2000">
                          <a:effectLst/>
                          <a:latin typeface="inherit"/>
                        </a:rPr>
                        <a:t>日</a:t>
                      </a:r>
                      <a:r>
                        <a:rPr lang="en-US" altLang="zh-TW" sz="200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41853"/>
                  </a:ext>
                </a:extLst>
              </a:tr>
              <a:tr h="1040097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b="1">
                          <a:effectLst/>
                          <a:latin typeface="inherit"/>
                        </a:rPr>
                        <a:t>語言模型</a:t>
                      </a:r>
                      <a:endParaRPr lang="zh-TW" altLang="en-US" sz="200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2000">
                          <a:effectLst/>
                          <a:latin typeface="inherit"/>
                        </a:rPr>
                        <a:t>LaMDA2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dirty="0">
                          <a:effectLst/>
                          <a:latin typeface="inherit"/>
                        </a:rPr>
                        <a:t>免費版：</a:t>
                      </a:r>
                      <a:r>
                        <a:rPr lang="en-US" altLang="zh-TW" sz="2000" dirty="0">
                          <a:effectLst/>
                          <a:latin typeface="inherit"/>
                        </a:rPr>
                        <a:t>GPT- 3.5</a:t>
                      </a:r>
                      <a:r>
                        <a:rPr lang="zh-TW" altLang="en-US" sz="2000" dirty="0">
                          <a:effectLst/>
                          <a:latin typeface="inherit"/>
                        </a:rPr>
                        <a:t>；</a:t>
                      </a:r>
                      <a:endParaRPr lang="en-US" altLang="zh-TW" sz="2000" dirty="0">
                        <a:effectLst/>
                        <a:latin typeface="inherit"/>
                      </a:endParaRPr>
                    </a:p>
                    <a:p>
                      <a:pPr fontAlgn="base"/>
                      <a:r>
                        <a:rPr lang="zh-TW" altLang="en-US" sz="2000" dirty="0">
                          <a:effectLst/>
                          <a:latin typeface="inherit"/>
                        </a:rPr>
                        <a:t>付費版：</a:t>
                      </a:r>
                      <a:r>
                        <a:rPr lang="en-US" altLang="zh-TW" sz="2000" dirty="0">
                          <a:effectLst/>
                          <a:latin typeface="inherit"/>
                        </a:rPr>
                        <a:t>GPT-4</a:t>
                      </a: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17934"/>
                  </a:ext>
                </a:extLst>
              </a:tr>
              <a:tr h="654082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b="1">
                          <a:effectLst/>
                          <a:latin typeface="inherit"/>
                        </a:rPr>
                        <a:t>支援語言</a:t>
                      </a:r>
                      <a:endParaRPr lang="zh-TW" altLang="en-US" sz="200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000" dirty="0">
                          <a:effectLst/>
                          <a:latin typeface="inherit"/>
                        </a:rPr>
                        <a:t>僅</a:t>
                      </a:r>
                      <a:r>
                        <a:rPr lang="zh-TW" altLang="en-US" sz="2000" dirty="0">
                          <a:effectLst/>
                          <a:latin typeface="NotoSansTC"/>
                        </a:rPr>
                        <a:t>多種語言</a:t>
                      </a:r>
                      <a:endParaRPr lang="en-US" altLang="zh-TW" sz="2000" dirty="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dirty="0">
                          <a:effectLst/>
                          <a:latin typeface="NotoSansTC"/>
                        </a:rPr>
                        <a:t>多種語言</a:t>
                      </a:r>
                      <a:endParaRPr lang="en-US" altLang="zh-TW" sz="2000" dirty="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46648"/>
                  </a:ext>
                </a:extLst>
              </a:tr>
              <a:tr h="1426114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2000" b="1">
                          <a:effectLst/>
                          <a:latin typeface="inherit"/>
                        </a:rPr>
                        <a:t>使用限制</a:t>
                      </a:r>
                      <a:endParaRPr lang="zh-TW" altLang="en-US" sz="200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en-US" altLang="zh-TW" sz="2000" dirty="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endParaRPr lang="zh-TW" altLang="en-US" sz="2000" dirty="0">
                        <a:effectLst/>
                        <a:latin typeface="inherit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16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4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0423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44824"/>
            <a:ext cx="8964488" cy="4860776"/>
          </a:xfrm>
        </p:spPr>
        <p:txBody>
          <a:bodyPr>
            <a:normAutofit fontScale="92500"/>
          </a:bodyPr>
          <a:lstStyle/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有一個雞蛋去茶館喝茶，後來怎麼樣了？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有一個雞蛋去茶館喝茶，後來變成什麼蛋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有趣猜謎：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有一個雞蛋去茶館喝茶，後來變成什麼蛋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腦筋急轉彎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751441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73496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煮一個蛋要四分鐘，煮八個蛋要幾分鐘？</a:t>
            </a: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1503280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7995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有趣猜謎：中文字，哪個數字最懶？哪個數字最勤快？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912463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9FD635D-4AA4-4859-A99D-5C8CE1F71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257800"/>
          </a:xfrm>
        </p:spPr>
        <p:txBody>
          <a:bodyPr>
            <a:normAutofit lnSpcReduction="10000"/>
          </a:bodyPr>
          <a:lstStyle/>
          <a:p>
            <a:r>
              <a:rPr lang="zh-CN" altLang="en-US" sz="3600" b="1" dirty="0">
                <a:effectLst/>
              </a:rPr>
              <a:t>答案：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懶，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勤勞</a:t>
            </a:r>
            <a:endParaRPr lang="en-US" altLang="zh-CN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因為 「一不作二不休」</a:t>
            </a:r>
            <a:endParaRPr lang="en-US" altLang="zh-TW" sz="3600" b="1" dirty="0">
              <a:effectLst/>
            </a:endParaRPr>
          </a:p>
          <a:p>
            <a:endParaRPr lang="en-US" altLang="zh-TW" sz="3600" b="1" dirty="0">
              <a:effectLst/>
            </a:endParaRPr>
          </a:p>
          <a:p>
            <a:endParaRPr lang="en-US" altLang="zh-TW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結論</a:t>
            </a:r>
            <a:r>
              <a:rPr lang="en-US" altLang="zh-CN" sz="3600" b="1" dirty="0">
                <a:effectLst/>
              </a:rPr>
              <a:t>1</a:t>
            </a:r>
            <a:r>
              <a:rPr lang="zh-CN" altLang="en-US" sz="3600" b="1" dirty="0">
                <a:effectLst/>
              </a:rPr>
              <a:t>：有點物理道理的腦筋急轉彎，可以猜得到</a:t>
            </a:r>
            <a:endParaRPr lang="en-US" altLang="zh-CN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結論</a:t>
            </a:r>
            <a:r>
              <a:rPr lang="en-US" altLang="zh-CN" sz="3600" b="1" dirty="0">
                <a:effectLst/>
              </a:rPr>
              <a:t>2</a:t>
            </a:r>
            <a:r>
              <a:rPr lang="zh-CN" altLang="en-US" sz="3600" b="1" dirty="0">
                <a:effectLst/>
              </a:rPr>
              <a:t>：這是因為</a:t>
            </a:r>
            <a:r>
              <a:rPr lang="en-US" altLang="zh-CN" sz="3600" b="1" dirty="0">
                <a:effectLst/>
              </a:rPr>
              <a:t>『</a:t>
            </a:r>
            <a:r>
              <a:rPr lang="zh-CN" altLang="en-US" sz="3600" b="1" dirty="0">
                <a:effectLst/>
              </a:rPr>
              <a:t>好笑，或是湊成成語的</a:t>
            </a:r>
            <a:r>
              <a:rPr lang="en-US" altLang="zh-CN" sz="3600" b="1" dirty="0">
                <a:effectLst/>
              </a:rPr>
              <a:t>』</a:t>
            </a:r>
            <a:r>
              <a:rPr lang="zh-CN" altLang="en-US" sz="3600" b="1" dirty="0">
                <a:effectLst/>
              </a:rPr>
              <a:t>，</a:t>
            </a:r>
            <a:r>
              <a:rPr lang="en-US" altLang="zh-CN" sz="3600" b="1" dirty="0">
                <a:effectLst/>
              </a:rPr>
              <a:t>GPT</a:t>
            </a:r>
            <a:r>
              <a:rPr lang="zh-CN" altLang="en-US" sz="3600" b="1" dirty="0">
                <a:effectLst/>
              </a:rPr>
              <a:t>猜不到</a:t>
            </a:r>
            <a:endParaRPr lang="en-US" altLang="zh-TW" sz="3600" b="1" dirty="0">
              <a:effectLst/>
            </a:endParaRPr>
          </a:p>
          <a:p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24F1688-089A-460E-A0E8-CD9DC86D8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猜謎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4975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14</a:t>
            </a:r>
          </a:p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模仿方文山寫一首歌詞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67497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：模仿方文山寫一首歌詞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先選取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『creative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創意模式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啟動方法：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方文山</a:t>
            </a:r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題目：寫歌詞，關於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8C55BE-FE2A-42D1-828C-D255B790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4638"/>
            <a:ext cx="9144000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：模仿方文山寫一首歌詞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 fontScale="92500"/>
          </a:bodyPr>
          <a:lstStyle/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effectLst/>
              </a:rPr>
              <a:t>我坐在電腦前，敲打著鍵盤 想要寫出完美的程式碼 可是總是出現各種錯誤和問題 讓我感到無力和沮喪</a:t>
            </a:r>
          </a:p>
          <a:p>
            <a:r>
              <a:rPr lang="zh-TW" altLang="en-US" dirty="0">
                <a:effectLst/>
              </a:rPr>
              <a:t>我查了許多資料，參考了許多範例 想要找出解決的方法 可是總是遇到更多的困難和挑戰 讓我感到迷惘和煩惱</a:t>
            </a:r>
          </a:p>
          <a:p>
            <a:r>
              <a:rPr lang="zh-TW" altLang="en-US" dirty="0">
                <a:effectLst/>
              </a:rPr>
              <a:t>寫程式太難，太難，太難 我快要放棄，放棄，放棄 寫程式太難，太難，太難 我需要幫助，幫助，幫助</a:t>
            </a:r>
          </a:p>
          <a:p>
            <a:r>
              <a:rPr lang="zh-TW" altLang="en-US" dirty="0">
                <a:effectLst/>
              </a:rPr>
              <a:t>你是否也有過這樣的經歷 你是否也曾感到絕望 你是否也想找到一個出口 你是否也願意和我一起學習</a:t>
            </a:r>
          </a:p>
          <a:p>
            <a:r>
              <a:rPr lang="zh-TW" altLang="en-US" dirty="0">
                <a:effectLst/>
              </a:rPr>
              <a:t>寫程式不易，不易，不易 但我不會放棄，放棄，放棄 寫程式不易，不易，不易 但我有你陪伴，陪伴，陪伴</a:t>
            </a: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872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600" y="152400"/>
            <a:ext cx="91154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Bard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說明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A3D77D7-B787-40FD-A036-3E2CC16258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813354"/>
              </p:ext>
            </p:extLst>
          </p:nvPr>
        </p:nvGraphicFramePr>
        <p:xfrm>
          <a:off x="28600" y="1229828"/>
          <a:ext cx="9115398" cy="5457706"/>
        </p:xfrm>
        <a:graphic>
          <a:graphicData uri="http://schemas.openxmlformats.org/drawingml/2006/table">
            <a:tbl>
              <a:tblPr/>
              <a:tblGrid>
                <a:gridCol w="1159024">
                  <a:extLst>
                    <a:ext uri="{9D8B030D-6E8A-4147-A177-3AD203B41FA5}">
                      <a16:colId xmlns:a16="http://schemas.microsoft.com/office/drawing/2014/main" val="381487638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76560532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721575897"/>
                    </a:ext>
                  </a:extLst>
                </a:gridCol>
                <a:gridCol w="2627782">
                  <a:extLst>
                    <a:ext uri="{9D8B030D-6E8A-4147-A177-3AD203B41FA5}">
                      <a16:colId xmlns:a16="http://schemas.microsoft.com/office/drawing/2014/main" val="233305512"/>
                    </a:ext>
                  </a:extLst>
                </a:gridCol>
              </a:tblGrid>
              <a:tr h="45680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功能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Bing Chat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ChatGPT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Bard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582536"/>
                  </a:ext>
                </a:extLst>
              </a:tr>
              <a:tr h="456809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開發者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Microsoft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OpenAI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Google AI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045320"/>
                  </a:ext>
                </a:extLst>
              </a:tr>
              <a:tr h="809693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訓練數據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來自 </a:t>
                      </a:r>
                      <a:r>
                        <a:rPr lang="en-US" altLang="zh-TW" dirty="0">
                          <a:effectLst/>
                        </a:rPr>
                        <a:t>Bing </a:t>
                      </a:r>
                      <a:r>
                        <a:rPr lang="zh-TW" altLang="en-US" dirty="0">
                          <a:effectLst/>
                        </a:rPr>
                        <a:t>搜索的文字和程式碼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來自網絡的文字和程式碼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來自 </a:t>
                      </a:r>
                      <a:r>
                        <a:rPr lang="en-US" dirty="0">
                          <a:effectLst/>
                        </a:rPr>
                        <a:t>Google </a:t>
                      </a:r>
                      <a:r>
                        <a:rPr lang="zh-TW" altLang="en-US" dirty="0">
                          <a:effectLst/>
                        </a:rPr>
                        <a:t>搜索、</a:t>
                      </a:r>
                      <a:r>
                        <a:rPr lang="en-US" dirty="0">
                          <a:effectLst/>
                        </a:rPr>
                        <a:t>Wikipedia </a:t>
                      </a:r>
                      <a:r>
                        <a:rPr lang="zh-TW" altLang="en-US" dirty="0">
                          <a:effectLst/>
                        </a:rPr>
                        <a:t>和其他來源的文字和程式碼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698123"/>
                  </a:ext>
                </a:extLst>
              </a:tr>
              <a:tr h="1067648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功能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回答問題、翻譯語言、編寫不同類型的創意內容、生成不同類型的文字格式等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1853"/>
                  </a:ext>
                </a:extLst>
              </a:tr>
              <a:tr h="1067648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優點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易於使用、可在 </a:t>
                      </a:r>
                      <a:r>
                        <a:rPr lang="en-US" altLang="zh-TW" dirty="0">
                          <a:effectLst/>
                        </a:rPr>
                        <a:t>Bing </a:t>
                      </a:r>
                      <a:r>
                        <a:rPr lang="zh-TW" altLang="en-US" dirty="0">
                          <a:effectLst/>
                        </a:rPr>
                        <a:t>搜索中訪問、可以通過 </a:t>
                      </a:r>
                      <a:r>
                        <a:rPr lang="en-US" altLang="zh-TW" dirty="0">
                          <a:effectLst/>
                        </a:rPr>
                        <a:t>Bing </a:t>
                      </a:r>
                      <a:r>
                        <a:rPr lang="zh-TW" altLang="en-US" dirty="0">
                          <a:effectLst/>
                        </a:rPr>
                        <a:t>應用程序訪問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>
                          <a:effectLst/>
                        </a:rPr>
                        <a:t>準確、創造力強、可以處理複雜的問題</a:t>
                      </a:r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>
                          <a:effectLst/>
                        </a:rPr>
                        <a:t>全面、準確、可用於各種任務</a:t>
                      </a:r>
                      <a:endParaRPr lang="zh-TW" altLang="en-US" dirty="0">
                        <a:effectLst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1517934"/>
                  </a:ext>
                </a:extLst>
              </a:tr>
              <a:tr h="551738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缺點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不是很準確、不太創造力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不是很全面、不太準確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zh-TW" altLang="en-US" dirty="0">
                          <a:effectLst/>
                        </a:rPr>
                        <a:t>還在開發中、可能不穩定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946648"/>
                  </a:ext>
                </a:extLst>
              </a:tr>
              <a:tr h="995994">
                <a:tc>
                  <a:txBody>
                    <a:bodyPr/>
                    <a:lstStyle/>
                    <a:p>
                      <a:pPr algn="ctr" rtl="0" fontAlgn="b"/>
                      <a:r>
                        <a:rPr lang="zh-TW" altLang="en-US" dirty="0">
                          <a:effectLst/>
                        </a:rPr>
                        <a:t>總體而言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rtl="0" fontAlgn="b"/>
                      <a:r>
                        <a:rPr lang="en-US" altLang="zh-TW" dirty="0">
                          <a:effectLst/>
                        </a:rPr>
                        <a:t>Bing Chat </a:t>
                      </a:r>
                      <a:r>
                        <a:rPr lang="zh-TW" altLang="en-US" dirty="0">
                          <a:effectLst/>
                        </a:rPr>
                        <a:t>是一種簡單易用的聊天機器人，可用於各種任務。</a:t>
                      </a:r>
                      <a:endParaRPr lang="en-US" altLang="zh-TW" dirty="0">
                        <a:effectLst/>
                      </a:endParaRPr>
                    </a:p>
                    <a:p>
                      <a:pPr rtl="0" fontAlgn="b"/>
                      <a:r>
                        <a:rPr lang="en-US" altLang="zh-TW" dirty="0" err="1">
                          <a:effectLst/>
                        </a:rPr>
                        <a:t>ChatGPT</a:t>
                      </a:r>
                      <a:r>
                        <a:rPr lang="en-US" altLang="zh-TW" dirty="0">
                          <a:effectLst/>
                        </a:rPr>
                        <a:t> </a:t>
                      </a:r>
                      <a:r>
                        <a:rPr lang="zh-TW" altLang="en-US" dirty="0">
                          <a:effectLst/>
                        </a:rPr>
                        <a:t>是一種更準確和創造力的聊天機器人，但不太全面</a:t>
                      </a:r>
                      <a:endParaRPr lang="en-US" altLang="zh-TW" dirty="0">
                        <a:effectLst/>
                      </a:endParaRPr>
                    </a:p>
                    <a:p>
                      <a:pPr rtl="0" fontAlgn="b"/>
                      <a:r>
                        <a:rPr lang="en-US" altLang="zh-TW" dirty="0">
                          <a:effectLst/>
                        </a:rPr>
                        <a:t>Bard </a:t>
                      </a:r>
                      <a:r>
                        <a:rPr lang="zh-TW" altLang="en-US" dirty="0">
                          <a:effectLst/>
                        </a:rPr>
                        <a:t>是一種更全面和準確的聊天機器人，但還在開發中。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161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90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</a:p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模仿李白寫一首歌詞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52415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：模仿李白寫一首歌詞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pPr fontAlgn="base"/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先選取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『creative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創意模式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啟動方法：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名人模式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李白</a:t>
            </a:r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題目：寫七言絕句，關於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題目：寫歌詞，關於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8C55BE-FE2A-42D1-828C-D255B7908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4638"/>
            <a:ext cx="9144000" cy="249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7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：模仿李白寫一首歌詞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題目：寫七言絕句，關於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寫程式太難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寫程式如登天，難度無人知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千行代碼成灰，一個</a:t>
            </a:r>
            <a:r>
              <a:rPr kumimoji="1" lang="en-US" altLang="zh-TW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bug</a:t>
            </a:r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難追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客戶如猛虎，同事如螞蟻</a:t>
            </a:r>
          </a:p>
          <a:p>
            <a:pPr lvl="1"/>
            <a:r>
              <a:rPr kumimoji="1" lang="zh-TW" altLang="en-US" sz="44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唯有酒為伴，方能解憂愁</a:t>
            </a:r>
            <a:endParaRPr kumimoji="1" lang="en-US" altLang="zh-CN" sz="4400" b="1" dirty="0">
              <a:solidFill>
                <a:srgbClr val="7030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721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E3E813C-D4E8-4EF7-9700-1788B52D3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 numCol="2">
            <a:normAutofit fontScale="47500" lnSpcReduction="20000"/>
          </a:bodyPr>
          <a:lstStyle/>
          <a:p>
            <a:r>
              <a:rPr lang="zh-TW" altLang="en-US" sz="3300" dirty="0"/>
              <a:t>我是一個程式設計師，每天都在寫程式</a:t>
            </a:r>
          </a:p>
          <a:p>
            <a:r>
              <a:rPr lang="zh-TW" altLang="en-US" sz="3300" dirty="0"/>
              <a:t>但是寫程式太難了，常常讓我頭痛不已</a:t>
            </a:r>
          </a:p>
          <a:p>
            <a:r>
              <a:rPr lang="zh-TW" altLang="en-US" sz="3300" dirty="0"/>
              <a:t>有時候遇到</a:t>
            </a:r>
            <a:r>
              <a:rPr lang="en-US" altLang="zh-TW" sz="3300" dirty="0"/>
              <a:t>bug</a:t>
            </a:r>
            <a:r>
              <a:rPr lang="zh-TW" altLang="en-US" sz="3300" dirty="0"/>
              <a:t>，找不到原因在哪裡</a:t>
            </a:r>
          </a:p>
          <a:p>
            <a:r>
              <a:rPr lang="zh-TW" altLang="en-US" sz="3300" dirty="0"/>
              <a:t>有時候要學新技術，覺得自己落伍了一世紀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我想放棄，我想逃跑，我想找個地方躲起來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但是我不能放棄，我不能逃跑，我要堅持到底</a:t>
            </a:r>
          </a:p>
          <a:p>
            <a:endParaRPr lang="zh-TW" altLang="en-US" sz="3300" dirty="0"/>
          </a:p>
          <a:p>
            <a:r>
              <a:rPr lang="zh-TW" altLang="en-US" sz="3300" dirty="0"/>
              <a:t>我知道寫程式有很多好處，可以創造很多有趣的東西</a:t>
            </a:r>
          </a:p>
          <a:p>
            <a:r>
              <a:rPr lang="zh-TW" altLang="en-US" sz="3300" dirty="0"/>
              <a:t>但是寫程式也有很多壞處，可以讓人感到很多痛苦</a:t>
            </a:r>
          </a:p>
          <a:p>
            <a:r>
              <a:rPr lang="zh-TW" altLang="en-US" sz="3300" dirty="0"/>
              <a:t>有時候客戶要求太多，不理解我的辛苦</a:t>
            </a:r>
          </a:p>
          <a:p>
            <a:r>
              <a:rPr lang="zh-TW" altLang="en-US" sz="3300" dirty="0"/>
              <a:t>有時候同事不合作，不願意分享他們的知識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我想抱怨，我想發牢騷，我想找個人來傾訴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但是我不能抱怨，我不能發牢騷，我要保持樂觀</a:t>
            </a:r>
          </a:p>
          <a:p>
            <a:endParaRPr lang="zh-TW" altLang="en-US" sz="3300" dirty="0"/>
          </a:p>
          <a:p>
            <a:r>
              <a:rPr lang="zh-TW" altLang="en-US" sz="3300" dirty="0"/>
              <a:t>我相信寫程式是一種藝術，可以展現我的才華</a:t>
            </a:r>
          </a:p>
          <a:p>
            <a:r>
              <a:rPr lang="zh-TW" altLang="en-US" sz="3300" dirty="0"/>
              <a:t>但是寫程式也是一種科學，需要遵守一些規則</a:t>
            </a:r>
          </a:p>
          <a:p>
            <a:r>
              <a:rPr lang="zh-TW" altLang="en-US" sz="3300" dirty="0"/>
              <a:t>有時候想要創新，卻被限制在框架裡</a:t>
            </a:r>
          </a:p>
          <a:p>
            <a:r>
              <a:rPr lang="zh-TW" altLang="en-US" sz="3300" dirty="0"/>
              <a:t>有時候想要完美，卻被時間和資源所迫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我想放鬆，我想玩樂，我想找個機會逃避</a:t>
            </a:r>
          </a:p>
          <a:p>
            <a:r>
              <a:rPr lang="zh-TW" altLang="en-US" sz="3300" dirty="0"/>
              <a:t>寫程式太難了，寫程式太難了</a:t>
            </a:r>
          </a:p>
          <a:p>
            <a:r>
              <a:rPr lang="zh-TW" altLang="en-US" sz="3300" dirty="0"/>
              <a:t>但是我不能放鬆，我不能玩樂，我要努力學習</a:t>
            </a:r>
          </a:p>
          <a:p>
            <a:endParaRPr lang="zh-TW" altLang="en-US" sz="3300" dirty="0"/>
          </a:p>
          <a:p>
            <a:r>
              <a:rPr lang="zh-TW" altLang="en-US" sz="3300" dirty="0"/>
              <a:t>所以我每天都在寫程式，儘管有多麼困難</a:t>
            </a:r>
          </a:p>
          <a:p>
            <a:r>
              <a:rPr lang="zh-TW" altLang="en-US" sz="3300" dirty="0"/>
              <a:t>因為我熱愛寫程式，這是我的夢想和使命</a:t>
            </a:r>
          </a:p>
          <a:p>
            <a:r>
              <a:rPr lang="zh-TW" altLang="en-US" sz="3300" dirty="0"/>
              <a:t>有時候會感到開心，解決了一個難題</a:t>
            </a:r>
          </a:p>
          <a:p>
            <a:r>
              <a:rPr lang="zh-TW" altLang="en-US" sz="3300" dirty="0"/>
              <a:t>有時候會感到驕傲，完成了一個專案</a:t>
            </a:r>
          </a:p>
          <a:p>
            <a:endParaRPr lang="zh-TW" altLang="en-US" sz="3300" dirty="0"/>
          </a:p>
          <a:p>
            <a:r>
              <a:rPr lang="zh-TW" altLang="en-US" sz="3300" dirty="0"/>
              <a:t>寫程式不容易，寫程式不容易</a:t>
            </a:r>
          </a:p>
          <a:p>
            <a:r>
              <a:rPr lang="zh-TW" altLang="en-US" sz="3300" dirty="0"/>
              <a:t>但是我很快樂，我很滿足，我很享受這個過程</a:t>
            </a:r>
          </a:p>
          <a:p>
            <a:r>
              <a:rPr lang="zh-TW" altLang="en-US" sz="3300" dirty="0"/>
              <a:t>寫程式不容易，寫程式不容易</a:t>
            </a:r>
          </a:p>
          <a:p>
            <a:r>
              <a:rPr lang="zh-TW" altLang="en-US" sz="3300" dirty="0"/>
              <a:t>因為這是我的選擇，這是我的挑戰，這是我的生活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17524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7511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天使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棉被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鳥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球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請猜一物，二個字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3159274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17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41291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聯想題：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br>
              <a:rPr lang="zh-TW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魔術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餅乾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舞蹈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撲克牌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請猜一物，二個字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聯想題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033940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後面練習，請轉到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chp2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提示工程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72054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18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天才衝衝衝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成語接龍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24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6E0850-1DDB-42F1-A830-B464FE11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3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不同的是，</a:t>
            </a:r>
            <a:endParaRPr lang="en-US" altLang="zh-TW" sz="3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的優點：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新版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有網路連接功能，因此可以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提供更即時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的答案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u="sng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只提供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年前的資料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而且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微軟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說法是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36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已經更新到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GPT-4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要收費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3600" b="1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則僅基於截至</a:t>
            </a:r>
            <a:r>
              <a:rPr lang="en-US" altLang="zh-TW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TW" altLang="en-US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的數據進行訓練，因此無法回答當前事件的問題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4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5176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B931332-0178-475D-A2E6-4BF47DB02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105400"/>
          </a:xfrm>
        </p:spPr>
        <p:txBody>
          <a:bodyPr>
            <a:normAutofit/>
          </a:bodyPr>
          <a:lstStyle/>
          <a:p>
            <a:r>
              <a:rPr lang="zh-CN" altLang="en-US" sz="43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等一下我寫的每個字，請都顯示以它為開頭的成語或常見詞彙</a:t>
            </a:r>
            <a:endParaRPr lang="en-US" altLang="zh-CN" sz="43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請後續提示</a:t>
            </a:r>
            <a:r>
              <a:rPr lang="en-US" altLang="zh-CN" sz="4300" b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prompt GPT</a:t>
            </a:r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要用四個字成語回答，</a:t>
            </a:r>
            <a:endParaRPr lang="en-US" altLang="zh-CN" sz="43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3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要用三個字成語回答，</a:t>
            </a:r>
            <a:endParaRPr lang="zh-TW" altLang="en-US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736E8F-80F1-4A1B-8D88-28FE35527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成語接龍</a:t>
            </a:r>
            <a:endParaRPr lang="zh-TW" alt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18301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927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Bard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網址：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https://bard.google.com/</a:t>
            </a:r>
            <a:endParaRPr lang="en-US" altLang="zh-CN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目前還是實驗版</a:t>
            </a:r>
            <a:endParaRPr kumimoji="1"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1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9BA606-6B71-49AA-AE45-CABA5E4A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24B0E87-F062-4DD9-82D2-9C69A2B7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/>
              <a:t>學校的</a:t>
            </a:r>
            <a:r>
              <a:rPr lang="en-US" altLang="zh-CN" b="1" dirty="0" err="1"/>
              <a:t>gmail</a:t>
            </a:r>
            <a:r>
              <a:rPr lang="en-US" altLang="zh-CN" b="1" dirty="0"/>
              <a:t> Email</a:t>
            </a:r>
            <a:r>
              <a:rPr lang="zh-CN" altLang="en-US" b="1" dirty="0"/>
              <a:t>帳號無法使用</a:t>
            </a:r>
            <a:r>
              <a:rPr lang="en-US" altLang="zh-CN" b="1" dirty="0"/>
              <a:t>Bard</a:t>
            </a: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45CF4D5-FCC6-4550-AABE-F68A2CABE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205" y="1600200"/>
            <a:ext cx="9342409" cy="38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91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344041"/>
            <a:ext cx="8964488" cy="4385942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對於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中文的理解程度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4121831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1740</Words>
  <Application>Microsoft Office PowerPoint</Application>
  <PresentationFormat>如螢幕大小 (4:3)</PresentationFormat>
  <Paragraphs>273</Paragraphs>
  <Slides>50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8" baseType="lpstr">
      <vt:lpstr>inherit</vt:lpstr>
      <vt:lpstr>NotoSansTC</vt:lpstr>
      <vt:lpstr>Segoe Condensed</vt:lpstr>
      <vt:lpstr>微軟正黑體</vt:lpstr>
      <vt:lpstr>Arial</vt:lpstr>
      <vt:lpstr>Bookman Old Style</vt:lpstr>
      <vt:lpstr>Calibri</vt:lpstr>
      <vt:lpstr>EdBackToSchl(2)</vt:lpstr>
      <vt:lpstr>PowerPoint 簡報</vt:lpstr>
      <vt:lpstr>PowerPoint 簡報</vt:lpstr>
      <vt:lpstr>ChatGPT，Bard比較</vt:lpstr>
      <vt:lpstr>ChatGPT，Bard，BingChat比較 from Bard說明</vt:lpstr>
      <vt:lpstr>Bing Chat與ChatGPT有何不同？</vt:lpstr>
      <vt:lpstr>PowerPoint 簡報</vt:lpstr>
      <vt:lpstr>Bard使用方法</vt:lpstr>
      <vt:lpstr>學校的gmail Email帳號無法使用Bard</vt:lpstr>
      <vt:lpstr>PowerPoint 簡報</vt:lpstr>
      <vt:lpstr>PowerPoint 簡報</vt:lpstr>
      <vt:lpstr>漢語十級考試題目</vt:lpstr>
      <vt:lpstr>PowerPoint 簡報</vt:lpstr>
      <vt:lpstr>漢語十級考試題目</vt:lpstr>
      <vt:lpstr>PowerPoint 簡報</vt:lpstr>
      <vt:lpstr>漢語十級考試題目</vt:lpstr>
      <vt:lpstr>PowerPoint 簡報</vt:lpstr>
      <vt:lpstr>漢語八級考試題目</vt:lpstr>
      <vt:lpstr>PowerPoint 簡報</vt:lpstr>
      <vt:lpstr>漢語六級考試題目</vt:lpstr>
      <vt:lpstr>PowerPoint 簡報</vt:lpstr>
      <vt:lpstr>漢語六級考試題目</vt:lpstr>
      <vt:lpstr>PowerPoint 簡報</vt:lpstr>
      <vt:lpstr>猜燈謎</vt:lpstr>
      <vt:lpstr>PowerPoint 簡報</vt:lpstr>
      <vt:lpstr>猜燈謎</vt:lpstr>
      <vt:lpstr>PowerPoint 簡報</vt:lpstr>
      <vt:lpstr>腦筋急轉彎</vt:lpstr>
      <vt:lpstr>PowerPoint 簡報</vt:lpstr>
      <vt:lpstr>腦筋急轉彎</vt:lpstr>
      <vt:lpstr>PowerPoint 簡報</vt:lpstr>
      <vt:lpstr>腦筋急轉彎</vt:lpstr>
      <vt:lpstr>PowerPoint 簡報</vt:lpstr>
      <vt:lpstr>猜謎</vt:lpstr>
      <vt:lpstr>PowerPoint 簡報</vt:lpstr>
      <vt:lpstr>猜謎</vt:lpstr>
      <vt:lpstr>猜謎</vt:lpstr>
      <vt:lpstr>PowerPoint 簡報</vt:lpstr>
      <vt:lpstr>練習1：模仿方文山寫一首歌詞</vt:lpstr>
      <vt:lpstr>練習1：模仿方文山寫一首歌詞</vt:lpstr>
      <vt:lpstr>PowerPoint 簡報</vt:lpstr>
      <vt:lpstr>練習2：模仿李白寫一首歌詞</vt:lpstr>
      <vt:lpstr>練習2：模仿李白寫一首歌詞</vt:lpstr>
      <vt:lpstr>PowerPoint 簡報</vt:lpstr>
      <vt:lpstr>PowerPoint 簡報</vt:lpstr>
      <vt:lpstr>聯想題</vt:lpstr>
      <vt:lpstr>PowerPoint 簡報</vt:lpstr>
      <vt:lpstr>聯想題</vt:lpstr>
      <vt:lpstr>PowerPoint 簡報</vt:lpstr>
      <vt:lpstr>PowerPoint 簡報</vt:lpstr>
      <vt:lpstr>成語接龍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2023-08-06T17:42:05Z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