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74"/>
  </p:notesMasterIdLst>
  <p:handoutMasterIdLst>
    <p:handoutMasterId r:id="rId75"/>
  </p:handoutMasterIdLst>
  <p:sldIdLst>
    <p:sldId id="554" r:id="rId3"/>
    <p:sldId id="641" r:id="rId4"/>
    <p:sldId id="857" r:id="rId5"/>
    <p:sldId id="804" r:id="rId6"/>
    <p:sldId id="865" r:id="rId7"/>
    <p:sldId id="866" r:id="rId8"/>
    <p:sldId id="867" r:id="rId9"/>
    <p:sldId id="868" r:id="rId10"/>
    <p:sldId id="869" r:id="rId11"/>
    <p:sldId id="870" r:id="rId12"/>
    <p:sldId id="871" r:id="rId13"/>
    <p:sldId id="872" r:id="rId14"/>
    <p:sldId id="873" r:id="rId15"/>
    <p:sldId id="874" r:id="rId16"/>
    <p:sldId id="860" r:id="rId17"/>
    <p:sldId id="805" r:id="rId18"/>
    <p:sldId id="859" r:id="rId19"/>
    <p:sldId id="862" r:id="rId20"/>
    <p:sldId id="863" r:id="rId21"/>
    <p:sldId id="861" r:id="rId22"/>
    <p:sldId id="875" r:id="rId23"/>
    <p:sldId id="858" r:id="rId24"/>
    <p:sldId id="876" r:id="rId25"/>
    <p:sldId id="877" r:id="rId26"/>
    <p:sldId id="878" r:id="rId27"/>
    <p:sldId id="891" r:id="rId28"/>
    <p:sldId id="892" r:id="rId29"/>
    <p:sldId id="879" r:id="rId30"/>
    <p:sldId id="808" r:id="rId31"/>
    <p:sldId id="893" r:id="rId32"/>
    <p:sldId id="902" r:id="rId33"/>
    <p:sldId id="901" r:id="rId34"/>
    <p:sldId id="903" r:id="rId35"/>
    <p:sldId id="904" r:id="rId36"/>
    <p:sldId id="946" r:id="rId37"/>
    <p:sldId id="947" r:id="rId38"/>
    <p:sldId id="905" r:id="rId39"/>
    <p:sldId id="906" r:id="rId40"/>
    <p:sldId id="907" r:id="rId41"/>
    <p:sldId id="908" r:id="rId42"/>
    <p:sldId id="909" r:id="rId43"/>
    <p:sldId id="910" r:id="rId44"/>
    <p:sldId id="911" r:id="rId45"/>
    <p:sldId id="912" r:id="rId46"/>
    <p:sldId id="913" r:id="rId47"/>
    <p:sldId id="914" r:id="rId48"/>
    <p:sldId id="915" r:id="rId49"/>
    <p:sldId id="916" r:id="rId50"/>
    <p:sldId id="919" r:id="rId51"/>
    <p:sldId id="920" r:id="rId52"/>
    <p:sldId id="921" r:id="rId53"/>
    <p:sldId id="922" r:id="rId54"/>
    <p:sldId id="917" r:id="rId55"/>
    <p:sldId id="918" r:id="rId56"/>
    <p:sldId id="923" r:id="rId57"/>
    <p:sldId id="924" r:id="rId58"/>
    <p:sldId id="925" r:id="rId59"/>
    <p:sldId id="948" r:id="rId60"/>
    <p:sldId id="949" r:id="rId61"/>
    <p:sldId id="950" r:id="rId62"/>
    <p:sldId id="894" r:id="rId63"/>
    <p:sldId id="895" r:id="rId64"/>
    <p:sldId id="898" r:id="rId65"/>
    <p:sldId id="897" r:id="rId66"/>
    <p:sldId id="926" r:id="rId67"/>
    <p:sldId id="927" r:id="rId68"/>
    <p:sldId id="928" r:id="rId69"/>
    <p:sldId id="929" r:id="rId70"/>
    <p:sldId id="932" r:id="rId71"/>
    <p:sldId id="930" r:id="rId72"/>
    <p:sldId id="931" r:id="rId7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8/7/2023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AI Chat</a:t>
            </a:r>
          </a:p>
          <a:p>
            <a:pPr algn="ctr"/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25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6E0850-1DDB-42F1-A830-B464FE11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712968" cy="51054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不會被保存</a:t>
            </a:r>
            <a:endParaRPr lang="en-US" altLang="zh-CN" sz="4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微軟在你點下「新話題」的時候，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就會清除掉你跟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的對話，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因此當每段對話結束後，你的對話內容並沒有保存下來。</a:t>
            </a: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964488" cy="1265238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的對話是否會被保存？</a:t>
            </a:r>
          </a:p>
        </p:txBody>
      </p:sp>
    </p:spTree>
    <p:extLst>
      <p:ext uri="{BB962C8B-B14F-4D97-AF65-F5344CB8AC3E}">
        <p14:creationId xmlns:p14="http://schemas.microsoft.com/office/powerpoint/2010/main" val="269287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628800"/>
            <a:ext cx="8712968" cy="2952328"/>
          </a:xfrm>
        </p:spPr>
        <p:txBody>
          <a:bodyPr>
            <a:normAutofit/>
          </a:bodyPr>
          <a:lstStyle/>
          <a:p>
            <a:r>
              <a:rPr lang="zh-TW" altLang="en-US" sz="7200" b="1" dirty="0"/>
              <a:t>如何使用</a:t>
            </a:r>
            <a:r>
              <a:rPr lang="en-US" altLang="zh-TW" sz="7200" b="1" dirty="0"/>
              <a:t>Bing Chat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135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6E0850-1DDB-42F1-A830-B464FE11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64488" cy="51054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需要使用</a:t>
            </a:r>
            <a: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Edge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（手機用</a:t>
            </a:r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 App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功能表聊天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登入你的微軟帳號</a:t>
            </a:r>
            <a:endParaRPr lang="en-US" altLang="zh-TW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100" b="1" dirty="0">
                <a:solidFill>
                  <a:srgbClr val="7030A0"/>
                </a:solidFill>
                <a:effectLst/>
              </a:rPr>
              <a:t>請輸入學校的微軟帳號：</a:t>
            </a:r>
            <a:endParaRPr lang="en-US" altLang="zh-CN" sz="31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TW" altLang="en-US" b="1" dirty="0">
                <a:solidFill>
                  <a:srgbClr val="7030A0"/>
                </a:solidFill>
                <a:effectLst/>
              </a:rPr>
              <a:t>登入帳號：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員工編號或學號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)@cc.ntut.edu.tw</a:t>
            </a:r>
            <a:br>
              <a:rPr lang="en-US" altLang="zh-TW" sz="3200" b="1" dirty="0">
                <a:solidFill>
                  <a:srgbClr val="7030A0"/>
                </a:solidFill>
              </a:rPr>
            </a:br>
            <a:r>
              <a:rPr lang="zh-TW" altLang="en-US" b="1" dirty="0">
                <a:solidFill>
                  <a:srgbClr val="7030A0"/>
                </a:solidFill>
                <a:effectLst/>
              </a:rPr>
              <a:t>登入密碼：</a:t>
            </a:r>
            <a:r>
              <a:rPr lang="en-US" altLang="zh-TW" b="1" dirty="0">
                <a:solidFill>
                  <a:srgbClr val="7030A0"/>
                </a:solidFill>
                <a:effectLst/>
              </a:rPr>
              <a:t>(</a:t>
            </a:r>
            <a:r>
              <a:rPr lang="zh-TW" altLang="en-US" b="1" dirty="0">
                <a:solidFill>
                  <a:srgbClr val="7030A0"/>
                </a:solidFill>
                <a:effectLst/>
              </a:rPr>
              <a:t>同校園入口網站</a:t>
            </a:r>
            <a:r>
              <a:rPr lang="en-US" altLang="zh-TW" b="1" dirty="0">
                <a:solidFill>
                  <a:srgbClr val="7030A0"/>
                </a:solidFill>
                <a:effectLst/>
              </a:rPr>
              <a:t>)</a:t>
            </a:r>
            <a:endParaRPr lang="en-US" altLang="zh-TW" sz="3100" b="1" dirty="0">
              <a:solidFill>
                <a:srgbClr val="7030A0"/>
              </a:solidFill>
              <a:effectLst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964488" cy="1265238"/>
          </a:xfrm>
        </p:spPr>
        <p:txBody>
          <a:bodyPr>
            <a:normAutofit/>
          </a:bodyPr>
          <a:lstStyle/>
          <a:p>
            <a:pPr algn="ctr"/>
            <a:r>
              <a:rPr lang="zh-TW" altLang="en-US" sz="5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</a:t>
            </a:r>
            <a:r>
              <a:rPr lang="en-US" altLang="zh-TW" sz="5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</a:p>
        </p:txBody>
      </p:sp>
    </p:spTree>
    <p:extLst>
      <p:ext uri="{BB962C8B-B14F-4D97-AF65-F5344CB8AC3E}">
        <p14:creationId xmlns:p14="http://schemas.microsoft.com/office/powerpoint/2010/main" val="365889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628800"/>
            <a:ext cx="8712968" cy="2952328"/>
          </a:xfrm>
        </p:spPr>
        <p:txBody>
          <a:bodyPr>
            <a:normAutofit/>
          </a:bodyPr>
          <a:lstStyle/>
          <a:p>
            <a:r>
              <a:rPr lang="en-US" altLang="zh-TW" sz="7200" b="1" dirty="0"/>
              <a:t>Chrome</a:t>
            </a:r>
            <a:r>
              <a:rPr lang="zh-TW" altLang="en-US" sz="7200" b="1" dirty="0"/>
              <a:t>瀏覽器使用</a:t>
            </a:r>
            <a:r>
              <a:rPr lang="en-US" altLang="zh-TW" sz="7200" b="1" dirty="0"/>
              <a:t>Bing Chat</a:t>
            </a:r>
            <a:r>
              <a:rPr lang="zh-TW" altLang="en-US" sz="7200" b="1" dirty="0"/>
              <a:t>嗎？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365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6E0850-1DDB-42F1-A830-B464FE11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64488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20203</a:t>
            </a:r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CN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CN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23</a:t>
            </a:r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日，微軟</a:t>
            </a:r>
            <a:r>
              <a:rPr lang="zh-CN" altLang="en-US" sz="43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逐步開放</a:t>
            </a:r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非微軟瀏覽器的使用</a:t>
            </a:r>
            <a:endParaRPr lang="en-US" altLang="zh-CN" sz="43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Chrome 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及蕦果 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Safari 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部分使用者（同意試用或經選定）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已可用微軟 </a:t>
            </a:r>
            <a:r>
              <a:rPr lang="en-US" altLang="zh-TW" sz="36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</a:t>
            </a:r>
            <a:r>
              <a:rPr lang="en-US" altLang="zh-CN" sz="36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</a:t>
            </a:r>
            <a:endParaRPr lang="en-US" altLang="zh-CN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限制</a:t>
            </a:r>
            <a:endParaRPr lang="en-US" altLang="zh-CN" sz="43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Chrome 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只支援 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輸入有字數限制， 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Chrome 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只有 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CN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000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字元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中文字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Edge 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最多 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4000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字元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152400"/>
            <a:ext cx="8964488" cy="1265238"/>
          </a:xfrm>
        </p:spPr>
        <p:txBody>
          <a:bodyPr>
            <a:noAutofit/>
          </a:bodyPr>
          <a:lstStyle/>
          <a:p>
            <a:pPr algn="ctr"/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b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嗎？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429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入門級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的使用方法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611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kumimoji="1"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的多種使用方式</a:t>
            </a:r>
            <a:endParaRPr kumimoji="1"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80455"/>
          </a:xfrm>
        </p:spPr>
        <p:txBody>
          <a:bodyPr>
            <a:normAutofit/>
          </a:bodyPr>
          <a:lstStyle/>
          <a:p>
            <a:pPr fontAlgn="base"/>
            <a:r>
              <a:rPr kumimoji="1"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kumimoji="1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kumimoji="1" lang="en-US" altLang="zh-TW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</a:t>
            </a:r>
            <a:r>
              <a:rPr kumimoji="1" lang="en-US" altLang="zh-CN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kumimoji="1"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kumimoji="1"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kumimoji="1"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功能表</a:t>
            </a:r>
            <a:endParaRPr kumimoji="1"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「開始」功能表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 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 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聊天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對話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306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8D31588-ED11-439B-8977-97D2511E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6CA7373-48F5-413F-A3D8-E652678A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你應該試試的入門級與進階級 Bing Chat AI 功能 - 電腦王阿達">
            <a:extLst>
              <a:ext uri="{FF2B5EF4-FFF2-40B4-BE49-F238E27FC236}">
                <a16:creationId xmlns:a16="http://schemas.microsoft.com/office/drawing/2014/main" id="{FFCEFC3F-F9B0-434D-B36D-132053F82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0" y="-127782"/>
            <a:ext cx="77155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02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kumimoji="1"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的多種使用方式</a:t>
            </a:r>
            <a:endParaRPr kumimoji="1"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80455"/>
          </a:xfrm>
        </p:spPr>
        <p:txBody>
          <a:bodyPr>
            <a:normAutofit/>
          </a:bodyPr>
          <a:lstStyle/>
          <a:p>
            <a:pPr fontAlgn="base"/>
            <a:r>
              <a:rPr kumimoji="1"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1"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1"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kumimoji="1"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手機下載：</a:t>
            </a:r>
            <a:r>
              <a:rPr kumimoji="1" lang="en-US" altLang="zh-CN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Bing APP</a:t>
            </a:r>
          </a:p>
          <a:p>
            <a:pPr lvl="1" fontAlgn="base"/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iPhone 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 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Play Store 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 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 Store 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應用，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登入你的 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帳號後即可進入。點擊最下方工作列中央的 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418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33C349-9CF0-4ED4-BAB5-6EC8D26E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D6B7D78-995D-46DE-B0A7-FA62A2F8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你應該試試的入門級與進階級 Bing Chat AI 功能 - 電腦王阿達">
            <a:extLst>
              <a:ext uri="{FF2B5EF4-FFF2-40B4-BE49-F238E27FC236}">
                <a16:creationId xmlns:a16="http://schemas.microsoft.com/office/drawing/2014/main" id="{F815E446-9B54-4E09-B06F-93BFFDDA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0"/>
            <a:ext cx="4392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2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開始出名的幾次歷史新聞事件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257800"/>
          </a:xfrm>
        </p:spPr>
        <p:txBody>
          <a:bodyPr>
            <a:normAutofit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的搜尋引擎叫做：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</a:t>
            </a:r>
          </a:p>
          <a:p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公開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kumimoji="1"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結合到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endParaRPr kumimoji="1" lang="zh-TW" altLang="en-US" sz="32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04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kumimoji="1"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的多種使用方式</a:t>
            </a:r>
            <a:endParaRPr kumimoji="1"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80455"/>
          </a:xfrm>
        </p:spPr>
        <p:txBody>
          <a:bodyPr>
            <a:normAutofit/>
          </a:bodyPr>
          <a:lstStyle/>
          <a:p>
            <a:pPr fontAlgn="base"/>
            <a:r>
              <a:rPr kumimoji="1"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1"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1"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kumimoji="1"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打開</a:t>
            </a:r>
            <a:r>
              <a:rPr kumimoji="1" lang="en-US" altLang="zh-CN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Edge</a:t>
            </a:r>
            <a:r>
              <a:rPr kumimoji="1"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endParaRPr kumimoji="1" lang="en-US" altLang="zh-CN" sz="40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 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 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Chat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對話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E03655-7159-4B2D-AB76-D37D50BE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650640"/>
            <a:ext cx="8381888" cy="20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3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 fontScale="92500"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為什麼你的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Edge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瀏覽器無法使用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049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為什麼你的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Edge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b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無法使用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80455"/>
          </a:xfrm>
        </p:spPr>
        <p:txBody>
          <a:bodyPr>
            <a:normAutofit/>
          </a:bodyPr>
          <a:lstStyle/>
          <a:p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出現錯誤訊息：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b="1" dirty="0">
                <a:effectLst/>
              </a:rPr>
              <a:t>[Windows 11] Chat is not supported with your current </a:t>
            </a:r>
            <a:r>
              <a:rPr lang="en-US" altLang="zh-TW" sz="2000" b="1" dirty="0" err="1">
                <a:effectLst/>
              </a:rPr>
              <a:t>SafeSearch</a:t>
            </a:r>
            <a:r>
              <a:rPr lang="en-US" altLang="zh-TW" sz="2000" b="1" dirty="0">
                <a:effectLst/>
              </a:rPr>
              <a:t> </a:t>
            </a:r>
            <a:r>
              <a:rPr lang="en-US" altLang="zh-TW" sz="2000" b="1" dirty="0" err="1">
                <a:effectLst/>
              </a:rPr>
              <a:t>setting、您目前的安全搜尋設定不支援聊天</a:t>
            </a:r>
            <a:r>
              <a:rPr lang="en-US" altLang="zh-TW" sz="2000" b="1" dirty="0">
                <a:effectLst/>
              </a:rPr>
              <a:t>。</a:t>
            </a:r>
            <a:endParaRPr lang="zh-TW" altLang="zh-TW" sz="2000" b="1" dirty="0">
              <a:effectLst/>
            </a:endParaRPr>
          </a:p>
          <a:p>
            <a:pPr lvl="1"/>
            <a:r>
              <a:rPr lang="zh-TW" altLang="zh-TW" b="1" dirty="0">
                <a:effectLst/>
              </a:rPr>
              <a:t>您目前的安全搜尋設定不支援聊天。</a:t>
            </a:r>
            <a:r>
              <a:rPr lang="zh-TW" altLang="zh-TW" dirty="0">
                <a:effectLst/>
              </a:rPr>
              <a:t>（</a:t>
            </a:r>
            <a:r>
              <a:rPr lang="en-US" altLang="zh-TW" b="1" dirty="0">
                <a:effectLst/>
              </a:rPr>
              <a:t>Chat is not supported with your current </a:t>
            </a:r>
            <a:r>
              <a:rPr lang="en-US" altLang="zh-TW" b="1" dirty="0" err="1">
                <a:effectLst/>
              </a:rPr>
              <a:t>SafeSearch</a:t>
            </a:r>
            <a:r>
              <a:rPr lang="en-US" altLang="zh-TW" b="1" dirty="0">
                <a:effectLst/>
              </a:rPr>
              <a:t> setting</a:t>
            </a:r>
            <a:endParaRPr kumimoji="1"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kumimoji="1"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點選右上角</a:t>
            </a:r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</a:t>
            </a:r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</a:t>
            </a:r>
            <a:endParaRPr kumimoji="1"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kumimoji="1"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SafeSearch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384354-5D4F-4917-BF9C-5271891C1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4169027"/>
            <a:ext cx="3447619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為什麼你的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Edge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</a:t>
            </a:r>
            <a:b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無法使用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80455"/>
          </a:xfrm>
        </p:spPr>
        <p:txBody>
          <a:bodyPr>
            <a:normAutofit/>
          </a:bodyPr>
          <a:lstStyle/>
          <a:p>
            <a:pPr fontAlgn="base"/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kumimoji="1"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點選右上角</a:t>
            </a:r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</a:t>
            </a:r>
            <a:r>
              <a:rPr kumimoji="1"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</a:t>
            </a:r>
            <a:r>
              <a:rPr kumimoji="1"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SafeSearch</a:t>
            </a:r>
            <a:endParaRPr kumimoji="1"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kumimoji="1"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將安全搜尋（</a:t>
            </a:r>
            <a:r>
              <a:rPr kumimoji="1"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SafeSearch</a:t>
            </a:r>
            <a:r>
              <a:rPr kumimoji="1"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kumimoji="1"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kumimoji="1"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設定為中等（</a:t>
            </a:r>
            <a:r>
              <a:rPr kumimoji="1" lang="en-US" altLang="zh-TW" sz="2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Moderate</a:t>
            </a:r>
            <a:r>
              <a:rPr kumimoji="1"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</a:t>
            </a:r>
            <a:endParaRPr kumimoji="1"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fontAlgn="base"/>
            <a:r>
              <a:rPr kumimoji="1"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</a:t>
            </a:r>
            <a:r>
              <a:rPr kumimoji="1"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按儲存</a:t>
            </a:r>
            <a:endParaRPr kumimoji="1"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384354-5D4F-4917-BF9C-5271891C1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877" y="1615759"/>
            <a:ext cx="3447619" cy="23523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5561B88-1355-4993-A502-7040099A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797152"/>
            <a:ext cx="5361905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回答的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種風格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575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回答的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種風格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520" y="1638398"/>
            <a:ext cx="8892480" cy="5040312"/>
          </a:xfrm>
        </p:spPr>
        <p:txBody>
          <a:bodyPr>
            <a:normAutofit lnSpcReduction="10000"/>
          </a:bodyPr>
          <a:lstStyle/>
          <a:p>
            <a:pPr fontAlgn="base"/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三種風格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TW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「精準」</a:t>
            </a:r>
            <a:r>
              <a:rPr kumimoji="1" lang="en-US" altLang="zh-CN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precise</a:t>
            </a:r>
          </a:p>
          <a:p>
            <a:pPr lvl="1" fontAlgn="base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提供更</a:t>
            </a:r>
            <a:r>
              <a:rPr kumimoji="1"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事實導向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的答案</a:t>
            </a:r>
            <a:endParaRPr kumimoji="1"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TW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「創意」</a:t>
            </a:r>
            <a:r>
              <a:rPr kumimoji="1" lang="en-US" altLang="zh-CN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creative</a:t>
            </a:r>
          </a:p>
          <a:p>
            <a:pPr lvl="1" fontAlgn="base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給出較長、</a:t>
            </a:r>
            <a:r>
              <a:rPr kumimoji="1"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類似聊天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的回覆答案，</a:t>
            </a:r>
            <a:r>
              <a:rPr kumimoji="1"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比較有趣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，但也可能</a:t>
            </a:r>
            <a:r>
              <a:rPr kumimoji="1"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包含較多錯誤</a:t>
            </a:r>
            <a:endParaRPr kumimoji="1" lang="en-US" altLang="zh-CN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kumimoji="1" lang="zh-TW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「平衡」</a:t>
            </a:r>
            <a:r>
              <a:rPr kumimoji="1" lang="en-US" altLang="zh-CN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balance</a:t>
            </a:r>
          </a:p>
          <a:p>
            <a:pPr lvl="1" fontAlgn="base"/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平衡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1/2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的回答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A5089E-D6BD-41A8-AABF-A7F0D8E5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333" y="1645610"/>
            <a:ext cx="4066667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8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名人模式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1092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名人模式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520" y="1638398"/>
            <a:ext cx="8892480" cy="5040312"/>
          </a:xfrm>
        </p:spPr>
        <p:txBody>
          <a:bodyPr>
            <a:normAutofit lnSpcReduction="10000"/>
          </a:bodyPr>
          <a:lstStyle/>
          <a:p>
            <a:pPr fontAlgn="base"/>
            <a:r>
              <a:rPr kumimoji="1"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名人</a:t>
            </a:r>
            <a:r>
              <a:rPr kumimoji="1"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r>
              <a:rPr kumimoji="1"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可以讓</a:t>
            </a:r>
            <a:r>
              <a:rPr kumimoji="1"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</a:t>
            </a:r>
            <a:r>
              <a:rPr kumimoji="1"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模仿像是</a:t>
            </a:r>
            <a:r>
              <a:rPr kumimoji="1"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名人</a:t>
            </a:r>
            <a:r>
              <a:rPr kumimoji="1"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來回答你</a:t>
            </a:r>
            <a:endParaRPr kumimoji="1"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endParaRPr kumimoji="1"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kumimoji="1"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endParaRPr kumimoji="1"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kumimoji="1"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先選取</a:t>
            </a:r>
            <a:r>
              <a:rPr kumimoji="1"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『creative</a:t>
            </a:r>
            <a:r>
              <a:rPr kumimoji="1"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創意模式</a:t>
            </a:r>
            <a:r>
              <a:rPr kumimoji="1"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啟動方法：</a:t>
            </a:r>
            <a:r>
              <a:rPr kumimoji="1"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名人模式</a:t>
            </a:r>
            <a:r>
              <a:rPr kumimoji="1"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方文山</a:t>
            </a:r>
            <a:endParaRPr kumimoji="1"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517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12968" cy="3456384"/>
          </a:xfrm>
        </p:spPr>
        <p:txBody>
          <a:bodyPr>
            <a:normAutofit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模仿方文山寫一首歌詞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1744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：模仿方文山寫一首歌詞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pPr fontAlgn="base"/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先選取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『creative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創意模式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啟動方法：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名人模式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方文山</a:t>
            </a:r>
            <a:endParaRPr kumimoji="1"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題目：寫歌詞，關於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8C55BE-FE2A-42D1-828C-D255B790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4638"/>
            <a:ext cx="9144000" cy="24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4C967AB-92BD-4468-B7C6-2B3B7782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72AC24-FBB0-4424-AE46-6B26EC81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1E2660-EAEE-4178-B779-F1A9CC9A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332656"/>
            <a:ext cx="9001000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84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：模仿方文山寫一首歌詞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 fontScale="92500"/>
          </a:bodyPr>
          <a:lstStyle/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</a:t>
            </a:r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effectLst/>
              </a:rPr>
              <a:t>我坐在電腦前，敲打著鍵盤 想要寫出完美的程式碼 可是總是出現各種錯誤和問題 讓我感到無力和沮喪</a:t>
            </a:r>
          </a:p>
          <a:p>
            <a:r>
              <a:rPr lang="zh-TW" altLang="en-US" dirty="0">
                <a:effectLst/>
              </a:rPr>
              <a:t>我查了許多資料，參考了許多範例 想要找出解決的方法 可是總是遇到更多的困難和挑戰 讓我感到迷惘和煩惱</a:t>
            </a:r>
          </a:p>
          <a:p>
            <a:r>
              <a:rPr lang="zh-TW" altLang="en-US" dirty="0">
                <a:effectLst/>
              </a:rPr>
              <a:t>寫程式太難，太難，太難 我快要放棄，放棄，放棄 寫程式太難，太難，太難 我需要幫助，幫助，幫助</a:t>
            </a:r>
          </a:p>
          <a:p>
            <a:r>
              <a:rPr lang="zh-TW" altLang="en-US" dirty="0">
                <a:effectLst/>
              </a:rPr>
              <a:t>你是否也有過這樣的經歷 你是否也曾感到絕望 你是否也想找到一個出口 你是否也願意和我一起學習</a:t>
            </a:r>
          </a:p>
          <a:p>
            <a:r>
              <a:rPr lang="zh-TW" altLang="en-US" dirty="0">
                <a:effectLst/>
              </a:rPr>
              <a:t>寫程式不易，不易，不易 但我不會放棄，放棄，放棄 寫程式不易，不易，不易 但我有你陪伴，陪伴，陪伴</a:t>
            </a: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460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864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客服小姐：小明你是要幾等座？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小明：你們一共有幾等？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客服小姐：特等，一等，二等，等等，二等要多等一等。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小明：我看下，等一等。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客服小姐：別等了，再等一等也沒了。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小明：那就不等了就這個吧。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endParaRPr lang="zh-TW" altLang="en-US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請問小明最終買了幾等座？</a:t>
            </a:r>
          </a:p>
          <a:p>
            <a:pPr fontAlgn="base"/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二等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等一等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再等一等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別等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不等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69030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404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店員：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“羊毛衫大減價了啊，件件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元，樣樣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元，全部十元了啊！”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問：“什麼東西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元？”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、件件；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、樣樣；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、全部；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、羊毛衫。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66792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0502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明明明明明白白白喜歡他，可他就是不說。</a:t>
            </a: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請問下列（ ）是正確的？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白白喜歡明明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 </a:t>
            </a: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明明喜歡白白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  </a:t>
            </a: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明明向白白表白了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  </a:t>
            </a: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白白向明明表白了 </a:t>
            </a:r>
            <a:endParaRPr lang="zh-TW" altLang="en-US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963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漢語八級考試題目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3378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：你這是什麼意思？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小明：沒什麼意思。意思意思。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：你這就不夠意思了。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小明：小意思，小意思。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：你這人真有意思。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小明：其實也沒有別的意思。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：那我就不好意思了。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小明：是我不好意思。</a:t>
            </a:r>
          </a:p>
          <a:p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問：以上“意思”分別是什麼意思？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漢語八級考試題目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426838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漢語六級考試題目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028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 AI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種等級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5" cy="5148808"/>
          </a:xfrm>
        </p:spPr>
        <p:txBody>
          <a:bodyPr>
            <a:normAutofit/>
          </a:bodyPr>
          <a:lstStyle/>
          <a:p>
            <a: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 AI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種等級：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入門級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進階級</a:t>
            </a:r>
            <a:endParaRPr kumimoji="1"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51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小芳：“你妹啊，老娘這個月大姨媽還沒來，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問：短文中誰很著急？ 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小芳她妹妹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小芳她老娘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C.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小芳她姐姐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D.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小芳她爹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 .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小芳她大姨媽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F.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小芳。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G.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小芳的男友小明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漢語六級考試題目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8190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漢語六級考試題目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473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小芳：“小明，你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快把書還給我”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“哦 奶奶的，我把這茬給忘了”</a:t>
            </a:r>
            <a:b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問： </a:t>
            </a:r>
            <a:r>
              <a:rPr lang="en-US" altLang="zh-TW" sz="32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小芳的書現在在誰手裡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小明的媽媽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D小明的奶奶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漢語六級考試題目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70149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810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猜燈謎，猜自然現象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小白花，飛滿天，下到地上象白麪，下到水裏看不見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114873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375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猜燈謎，猜自然現象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小白花，飛滿天，下到地上象白麪，下到水裏看不見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933734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517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腦筋急轉彎，猜一物：什麼龍最輕？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34383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101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0546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4824"/>
            <a:ext cx="8964488" cy="4860776"/>
          </a:xfrm>
        </p:spPr>
        <p:txBody>
          <a:bodyPr>
            <a:normAutofit lnSpcReduction="10000"/>
          </a:bodyPr>
          <a:lstStyle/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白蘿蔔喝醉了，會變成什麼？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有趣猜謎，有一有個雞蛋跑到了山東，變成什麼蛋？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有一個雞蛋去茶館喝茶，後來怎麼樣了？</a:t>
            </a: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552844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0423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4824"/>
            <a:ext cx="8964488" cy="4860776"/>
          </a:xfrm>
        </p:spPr>
        <p:txBody>
          <a:bodyPr>
            <a:normAutofit fontScale="92500"/>
          </a:bodyPr>
          <a:lstStyle/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有一個雞蛋去茶館喝茶，後來怎麼樣了？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有一個雞蛋去茶館喝茶，後來變成什麼蛋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有趣猜謎：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有一個雞蛋去茶館喝茶，後來變成什麼蛋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51441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7349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煮一個蛋要四分鐘，煮八個蛋要幾分鐘？</a:t>
            </a: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03280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995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有趣猜謎：中文字，哪個數字最懶？哪個數字最勤快？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124632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9FD635D-4AA4-4859-A99D-5C8CE1F7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257800"/>
          </a:xfrm>
        </p:spPr>
        <p:txBody>
          <a:bodyPr>
            <a:normAutofit lnSpcReduction="10000"/>
          </a:bodyPr>
          <a:lstStyle/>
          <a:p>
            <a:r>
              <a:rPr lang="zh-CN" altLang="en-US" sz="3600" b="1" dirty="0">
                <a:effectLst/>
              </a:rPr>
              <a:t>答案：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懶，</a:t>
            </a:r>
            <a:r>
              <a:rPr lang="en-US" altLang="zh-CN" sz="3600" b="1" dirty="0">
                <a:effectLst/>
              </a:rPr>
              <a:t>2</a:t>
            </a:r>
            <a:r>
              <a:rPr lang="zh-CN" altLang="en-US" sz="3600" b="1" dirty="0">
                <a:effectLst/>
              </a:rPr>
              <a:t>勤勞</a:t>
            </a:r>
            <a:endParaRPr lang="en-US" altLang="zh-CN" sz="3600" b="1" dirty="0">
              <a:effectLst/>
            </a:endParaRPr>
          </a:p>
          <a:p>
            <a:r>
              <a:rPr lang="zh-TW" altLang="en-US" sz="3600" b="1" dirty="0">
                <a:effectLst/>
              </a:rPr>
              <a:t>因為 「一不作二不休」</a:t>
            </a:r>
            <a:endParaRPr lang="en-US" altLang="zh-TW" sz="3600" b="1" dirty="0">
              <a:effectLst/>
            </a:endParaRPr>
          </a:p>
          <a:p>
            <a:endParaRPr lang="en-US" altLang="zh-TW" sz="3600" b="1" dirty="0">
              <a:effectLst/>
            </a:endParaRPr>
          </a:p>
          <a:p>
            <a:endParaRPr lang="en-US" altLang="zh-TW" sz="3600" b="1" dirty="0">
              <a:effectLst/>
            </a:endParaRPr>
          </a:p>
          <a:p>
            <a:r>
              <a:rPr lang="zh-CN" altLang="en-US" sz="3600" b="1" dirty="0">
                <a:effectLst/>
              </a:rPr>
              <a:t>結論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：有點物理道理的腦筋急轉彎，可以猜得到</a:t>
            </a:r>
            <a:endParaRPr lang="en-US" altLang="zh-CN" sz="3600" b="1" dirty="0">
              <a:effectLst/>
            </a:endParaRPr>
          </a:p>
          <a:p>
            <a:r>
              <a:rPr lang="zh-CN" altLang="en-US" sz="3600" b="1" dirty="0">
                <a:effectLst/>
              </a:rPr>
              <a:t>結論</a:t>
            </a:r>
            <a:r>
              <a:rPr lang="en-US" altLang="zh-CN" sz="3600" b="1" dirty="0">
                <a:effectLst/>
              </a:rPr>
              <a:t>2</a:t>
            </a:r>
            <a:r>
              <a:rPr lang="zh-CN" altLang="en-US" sz="3600" b="1" dirty="0">
                <a:effectLst/>
              </a:rPr>
              <a:t>：這是因為</a:t>
            </a:r>
            <a:r>
              <a:rPr lang="en-US" altLang="zh-CN" sz="3600" b="1" dirty="0">
                <a:effectLst/>
              </a:rPr>
              <a:t>『</a:t>
            </a:r>
            <a:r>
              <a:rPr lang="zh-CN" altLang="en-US" sz="3600" b="1" dirty="0">
                <a:effectLst/>
              </a:rPr>
              <a:t>好笑，或是湊成成語的</a:t>
            </a:r>
            <a:r>
              <a:rPr lang="en-US" altLang="zh-CN" sz="3600" b="1" dirty="0">
                <a:effectLst/>
              </a:rPr>
              <a:t>』</a:t>
            </a:r>
            <a:r>
              <a:rPr lang="zh-CN" altLang="en-US" sz="3600" b="1" dirty="0">
                <a:effectLst/>
              </a:rPr>
              <a:t>，</a:t>
            </a:r>
            <a:r>
              <a:rPr lang="en-US" altLang="zh-CN" sz="3600" b="1" dirty="0">
                <a:effectLst/>
              </a:rPr>
              <a:t>GPT</a:t>
            </a:r>
            <a:r>
              <a:rPr lang="zh-CN" altLang="en-US" sz="3600" b="1" dirty="0">
                <a:effectLst/>
              </a:rPr>
              <a:t>猜不到</a:t>
            </a:r>
            <a:endParaRPr lang="en-US" altLang="zh-TW" sz="3600" b="1" dirty="0">
              <a:effectLst/>
            </a:endParaRPr>
          </a:p>
          <a:p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24F1688-089A-460E-A0E8-CD9DC86D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4975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12968" cy="3456384"/>
          </a:xfrm>
        </p:spPr>
        <p:txBody>
          <a:bodyPr>
            <a:normAutofit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</a:p>
          <a:p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模仿方文山寫一首歌詞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6749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：模仿方文山寫一首歌詞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pPr fontAlgn="base"/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先選取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『creative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創意模式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啟動方法：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名人模式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方文山</a:t>
            </a:r>
            <a:endParaRPr kumimoji="1"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題目：寫歌詞，關於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8C55BE-FE2A-42D1-828C-D255B790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4638"/>
            <a:ext cx="9144000" cy="24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6E0850-1DDB-42F1-A830-B464FE11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TW" altLang="en-US" sz="3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3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不同的是，</a:t>
            </a:r>
            <a:endParaRPr lang="en-US" altLang="zh-TW" sz="3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BingChat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的優點：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新版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有網路連接功能，因此可以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提供更即時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的答案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b="1" u="sng" dirty="0" err="1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只提供</a:t>
            </a:r>
            <a:r>
              <a:rPr lang="en-US" altLang="zh-CN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CN" altLang="en-US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年前的資料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而且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微軟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說法是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sz="3600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BingChat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已經更新到</a:t>
            </a:r>
            <a:r>
              <a:rPr lang="en-US" altLang="zh-TW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GPT-4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ChatGPT4</a:t>
            </a:r>
            <a:r>
              <a:rPr lang="zh-CN" altLang="en-US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要收費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3.5</a:t>
            </a:r>
            <a:r>
              <a:rPr lang="zh-CN" altLang="en-US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sz="3600" b="1" dirty="0" err="1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6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則僅基於截至</a:t>
            </a:r>
            <a:r>
              <a:rPr lang="en-US" altLang="zh-TW" sz="36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TW" altLang="en-US" sz="36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的數據進行訓練，因此無法回答當前事件的問題</a:t>
            </a: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4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2517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：模仿方文山寫一首歌詞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 fontScale="92500"/>
          </a:bodyPr>
          <a:lstStyle/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</a:t>
            </a:r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effectLst/>
              </a:rPr>
              <a:t>我坐在電腦前，敲打著鍵盤 想要寫出完美的程式碼 可是總是出現各種錯誤和問題 讓我感到無力和沮喪</a:t>
            </a:r>
          </a:p>
          <a:p>
            <a:r>
              <a:rPr lang="zh-TW" altLang="en-US" dirty="0">
                <a:effectLst/>
              </a:rPr>
              <a:t>我查了許多資料，參考了許多範例 想要找出解決的方法 可是總是遇到更多的困難和挑戰 讓我感到迷惘和煩惱</a:t>
            </a:r>
          </a:p>
          <a:p>
            <a:r>
              <a:rPr lang="zh-TW" altLang="en-US" dirty="0">
                <a:effectLst/>
              </a:rPr>
              <a:t>寫程式太難，太難，太難 我快要放棄，放棄，放棄 寫程式太難，太難，太難 我需要幫助，幫助，幫助</a:t>
            </a:r>
          </a:p>
          <a:p>
            <a:r>
              <a:rPr lang="zh-TW" altLang="en-US" dirty="0">
                <a:effectLst/>
              </a:rPr>
              <a:t>你是否也有過這樣的經歷 你是否也曾感到絕望 你是否也想找到一個出口 你是否也願意和我一起學習</a:t>
            </a:r>
          </a:p>
          <a:p>
            <a:r>
              <a:rPr lang="zh-TW" altLang="en-US" dirty="0">
                <a:effectLst/>
              </a:rPr>
              <a:t>寫程式不易，不易，不易 但我不會放棄，放棄，放棄 寫程式不易，不易，不易 但我有你陪伴，陪伴，陪伴</a:t>
            </a: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87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12968" cy="3456384"/>
          </a:xfrm>
        </p:spPr>
        <p:txBody>
          <a:bodyPr>
            <a:normAutofit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</a:p>
          <a:p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模仿李白寫一首歌詞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24158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：模仿李白寫一首歌詞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pPr fontAlgn="base"/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先選取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『creative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創意模式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啟動方法：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名人模式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李白</a:t>
            </a:r>
            <a:endParaRPr kumimoji="1"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題目：寫七言絕句，關於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題目：寫歌詞，關於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8C55BE-FE2A-42D1-828C-D255B790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4638"/>
            <a:ext cx="9144000" cy="24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7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：模仿李白寫一首歌詞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題目：寫七言絕句，關於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寫程式如登天，難度無人知</a:t>
            </a:r>
          </a:p>
          <a:p>
            <a:pPr lvl="1"/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千行代碼成灰，一個</a:t>
            </a:r>
            <a:r>
              <a:rPr kumimoji="1" lang="en-US" altLang="zh-TW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難追</a:t>
            </a:r>
          </a:p>
          <a:p>
            <a:pPr lvl="1"/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客戶如猛虎，同事如螞蟻</a:t>
            </a:r>
          </a:p>
          <a:p>
            <a:pPr lvl="1"/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唯有酒為伴，方能解憂愁</a:t>
            </a:r>
            <a:endParaRPr kumimoji="1" lang="en-US" altLang="zh-CN" sz="4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2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E3E813C-D4E8-4EF7-9700-1788B52D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 numCol="2">
            <a:normAutofit fontScale="47500" lnSpcReduction="20000"/>
          </a:bodyPr>
          <a:lstStyle/>
          <a:p>
            <a:r>
              <a:rPr lang="zh-TW" altLang="en-US" sz="3300" dirty="0"/>
              <a:t>我是一個程式設計師，每天都在寫程式</a:t>
            </a:r>
          </a:p>
          <a:p>
            <a:r>
              <a:rPr lang="zh-TW" altLang="en-US" sz="3300" dirty="0"/>
              <a:t>但是寫程式太難了，常常讓我頭痛不已</a:t>
            </a:r>
          </a:p>
          <a:p>
            <a:r>
              <a:rPr lang="zh-TW" altLang="en-US" sz="3300" dirty="0"/>
              <a:t>有時候遇到</a:t>
            </a:r>
            <a:r>
              <a:rPr lang="en-US" altLang="zh-TW" sz="3300" dirty="0"/>
              <a:t>bug</a:t>
            </a:r>
            <a:r>
              <a:rPr lang="zh-TW" altLang="en-US" sz="3300" dirty="0"/>
              <a:t>，找不到原因在哪裡</a:t>
            </a:r>
          </a:p>
          <a:p>
            <a:r>
              <a:rPr lang="zh-TW" altLang="en-US" sz="3300" dirty="0"/>
              <a:t>有時候要學新技術，覺得自己落伍了一世紀</a:t>
            </a:r>
          </a:p>
          <a:p>
            <a:endParaRPr lang="zh-TW" altLang="en-US" sz="3300" dirty="0"/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我想放棄，我想逃跑，我想找個地方躲起來</a:t>
            </a:r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但是我不能放棄，我不能逃跑，我要堅持到底</a:t>
            </a:r>
          </a:p>
          <a:p>
            <a:endParaRPr lang="zh-TW" altLang="en-US" sz="3300" dirty="0"/>
          </a:p>
          <a:p>
            <a:r>
              <a:rPr lang="zh-TW" altLang="en-US" sz="3300" dirty="0"/>
              <a:t>我知道寫程式有很多好處，可以創造很多有趣的東西</a:t>
            </a:r>
          </a:p>
          <a:p>
            <a:r>
              <a:rPr lang="zh-TW" altLang="en-US" sz="3300" dirty="0"/>
              <a:t>但是寫程式也有很多壞處，可以讓人感到很多痛苦</a:t>
            </a:r>
          </a:p>
          <a:p>
            <a:r>
              <a:rPr lang="zh-TW" altLang="en-US" sz="3300" dirty="0"/>
              <a:t>有時候客戶要求太多，不理解我的辛苦</a:t>
            </a:r>
          </a:p>
          <a:p>
            <a:r>
              <a:rPr lang="zh-TW" altLang="en-US" sz="3300" dirty="0"/>
              <a:t>有時候同事不合作，不願意分享他們的知識</a:t>
            </a:r>
          </a:p>
          <a:p>
            <a:endParaRPr lang="zh-TW" altLang="en-US" sz="3300" dirty="0"/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我想抱怨，我想發牢騷，我想找個人來傾訴</a:t>
            </a:r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但是我不能抱怨，我不能發牢騷，我要保持樂觀</a:t>
            </a:r>
          </a:p>
          <a:p>
            <a:endParaRPr lang="zh-TW" altLang="en-US" sz="3300" dirty="0"/>
          </a:p>
          <a:p>
            <a:r>
              <a:rPr lang="zh-TW" altLang="en-US" sz="3300" dirty="0"/>
              <a:t>我相信寫程式是一種藝術，可以展現我的才華</a:t>
            </a:r>
          </a:p>
          <a:p>
            <a:r>
              <a:rPr lang="zh-TW" altLang="en-US" sz="3300" dirty="0"/>
              <a:t>但是寫程式也是一種科學，需要遵守一些規則</a:t>
            </a:r>
          </a:p>
          <a:p>
            <a:r>
              <a:rPr lang="zh-TW" altLang="en-US" sz="3300" dirty="0"/>
              <a:t>有時候想要創新，卻被限制在框架裡</a:t>
            </a:r>
          </a:p>
          <a:p>
            <a:r>
              <a:rPr lang="zh-TW" altLang="en-US" sz="3300" dirty="0"/>
              <a:t>有時候想要完美，卻被時間和資源所迫</a:t>
            </a:r>
          </a:p>
          <a:p>
            <a:endParaRPr lang="zh-TW" altLang="en-US" sz="3300" dirty="0"/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我想放鬆，我想玩樂，我想找個機會逃避</a:t>
            </a:r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但是我不能放鬆，我不能玩樂，我要努力學習</a:t>
            </a:r>
          </a:p>
          <a:p>
            <a:endParaRPr lang="zh-TW" altLang="en-US" sz="3300" dirty="0"/>
          </a:p>
          <a:p>
            <a:r>
              <a:rPr lang="zh-TW" altLang="en-US" sz="3300" dirty="0"/>
              <a:t>所以我每天都在寫程式，儘管有多麼困難</a:t>
            </a:r>
          </a:p>
          <a:p>
            <a:r>
              <a:rPr lang="zh-TW" altLang="en-US" sz="3300" dirty="0"/>
              <a:t>因為我熱愛寫程式，這是我的夢想和使命</a:t>
            </a:r>
          </a:p>
          <a:p>
            <a:r>
              <a:rPr lang="zh-TW" altLang="en-US" sz="3300" dirty="0"/>
              <a:t>有時候會感到開心，解決了一個難題</a:t>
            </a:r>
          </a:p>
          <a:p>
            <a:r>
              <a:rPr lang="zh-TW" altLang="en-US" sz="3300" dirty="0"/>
              <a:t>有時候會感到驕傲，完成了一個專案</a:t>
            </a:r>
          </a:p>
          <a:p>
            <a:endParaRPr lang="zh-TW" altLang="en-US" sz="3300" dirty="0"/>
          </a:p>
          <a:p>
            <a:r>
              <a:rPr lang="zh-TW" altLang="en-US" sz="3300" dirty="0"/>
              <a:t>寫程式不容易，寫程式不容易</a:t>
            </a:r>
          </a:p>
          <a:p>
            <a:r>
              <a:rPr lang="zh-TW" altLang="en-US" sz="3300" dirty="0"/>
              <a:t>但是我很快樂，我很滿足，我很享受這個過程</a:t>
            </a:r>
          </a:p>
          <a:p>
            <a:r>
              <a:rPr lang="zh-TW" altLang="en-US" sz="3300" dirty="0"/>
              <a:t>寫程式不容易，寫程式不容易</a:t>
            </a:r>
          </a:p>
          <a:p>
            <a:r>
              <a:rPr lang="zh-TW" altLang="en-US" sz="3300" dirty="0"/>
              <a:t>因為這是我的選擇，這是我的挑戰，這是我的生活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524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5113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聯想題：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天使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棉被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鳥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球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請猜一物，二個字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159274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12919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聯想題：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魔術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餅乾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舞蹈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撲克牌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請猜一物，二個字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339407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後面練習，請轉到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chp2</a:t>
            </a: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提示工程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720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628800"/>
            <a:ext cx="8712968" cy="2952328"/>
          </a:xfrm>
        </p:spPr>
        <p:txBody>
          <a:bodyPr>
            <a:normAutofit/>
          </a:bodyPr>
          <a:lstStyle/>
          <a:p>
            <a:r>
              <a:rPr lang="en-US" altLang="zh-TW" sz="6000" b="1" dirty="0"/>
              <a:t>Bing Chat</a:t>
            </a:r>
            <a:r>
              <a:rPr lang="zh-TW" altLang="en-US" sz="6000" b="1" dirty="0"/>
              <a:t>是免費的嗎？</a:t>
            </a:r>
            <a:endParaRPr lang="en-US" altLang="zh-TW" sz="6000" b="1" dirty="0"/>
          </a:p>
          <a:p>
            <a:r>
              <a:rPr lang="zh-TW" altLang="en-US" sz="6000" b="1" dirty="0"/>
              <a:t>有何使用限制？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62949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天才衝衝衝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成語接龍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2448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等一下我寫的每個字，請都顯示以它為開頭的成語或常見詞彙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3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請後續提示</a:t>
            </a:r>
            <a:r>
              <a:rPr lang="en-US" altLang="zh-CN" sz="4300" b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prompt GPT</a:t>
            </a:r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CN" sz="43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要用四個字成語回答，</a:t>
            </a:r>
            <a:endParaRPr lang="en-US" altLang="zh-CN" sz="43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要用三個字成語回答，</a:t>
            </a:r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成語接龍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8301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6E0850-1DDB-42F1-A830-B464FE11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是否免費：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不僅是免費的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而且現在是預覽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GPT-4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的最佳方式。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使用限制：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但您提問只能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每次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問題，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每天最多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對話。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4000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字元（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,000 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中文字）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964488" cy="1265238"/>
          </a:xfrm>
        </p:spPr>
        <p:txBody>
          <a:bodyPr>
            <a:normAutofit fontScale="90000"/>
          </a:bodyPr>
          <a:lstStyle/>
          <a:p>
            <a: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是免費的嗎？有何使用限制？</a:t>
            </a:r>
          </a:p>
        </p:txBody>
      </p:sp>
    </p:spTree>
    <p:extLst>
      <p:ext uri="{BB962C8B-B14F-4D97-AF65-F5344CB8AC3E}">
        <p14:creationId xmlns:p14="http://schemas.microsoft.com/office/powerpoint/2010/main" val="380021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628800"/>
            <a:ext cx="8712968" cy="2952328"/>
          </a:xfrm>
        </p:spPr>
        <p:txBody>
          <a:bodyPr>
            <a:normAutofit/>
          </a:bodyPr>
          <a:lstStyle/>
          <a:p>
            <a:r>
              <a:rPr lang="zh-TW" altLang="en-US" sz="6000" b="1" dirty="0"/>
              <a:t>與</a:t>
            </a:r>
            <a:r>
              <a:rPr lang="en-US" altLang="zh-TW" sz="6000" b="1" dirty="0"/>
              <a:t>Bing Chat</a:t>
            </a:r>
            <a:r>
              <a:rPr lang="zh-TW" altLang="en-US" sz="6000" b="1" dirty="0"/>
              <a:t>的對話是否會被保存？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9956244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2232</Words>
  <Application>Microsoft Office PowerPoint</Application>
  <PresentationFormat>如螢幕大小 (4:3)</PresentationFormat>
  <Paragraphs>319</Paragraphs>
  <Slides>71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7" baseType="lpstr">
      <vt:lpstr>Segoe Condensed</vt:lpstr>
      <vt:lpstr>微軟正黑體</vt:lpstr>
      <vt:lpstr>Arial</vt:lpstr>
      <vt:lpstr>Bookman Old Style</vt:lpstr>
      <vt:lpstr>Calibri</vt:lpstr>
      <vt:lpstr>EdBackToSchl(2)</vt:lpstr>
      <vt:lpstr>PowerPoint 簡報</vt:lpstr>
      <vt:lpstr>人工智慧開始出名的幾次歷史新聞事件</vt:lpstr>
      <vt:lpstr>PowerPoint 簡報</vt:lpstr>
      <vt:lpstr>Bing Chat AI有2種等級</vt:lpstr>
      <vt:lpstr>PowerPoint 簡報</vt:lpstr>
      <vt:lpstr>Bing Chat與ChatGPT有何不同？</vt:lpstr>
      <vt:lpstr>PowerPoint 簡報</vt:lpstr>
      <vt:lpstr>Bing Chat是免費的嗎？有何使用限制？</vt:lpstr>
      <vt:lpstr>PowerPoint 簡報</vt:lpstr>
      <vt:lpstr>與Bing Chat的對話是否會被保存？</vt:lpstr>
      <vt:lpstr>PowerPoint 簡報</vt:lpstr>
      <vt:lpstr>如何使用Bing Chat</vt:lpstr>
      <vt:lpstr>PowerPoint 簡報</vt:lpstr>
      <vt:lpstr>Chrome瀏覽器可以 使用Bing Chat嗎？</vt:lpstr>
      <vt:lpstr>PowerPoint 簡報</vt:lpstr>
      <vt:lpstr>Bing Chat的多種使用方式</vt:lpstr>
      <vt:lpstr>PowerPoint 簡報</vt:lpstr>
      <vt:lpstr>Bing Chat的多種使用方式</vt:lpstr>
      <vt:lpstr>PowerPoint 簡報</vt:lpstr>
      <vt:lpstr>Bing Chat的多種使用方式</vt:lpstr>
      <vt:lpstr>PowerPoint 簡報</vt:lpstr>
      <vt:lpstr>為什麼你的Edge瀏覽器 無法使用Bing Chat</vt:lpstr>
      <vt:lpstr>為什麼你的Edge瀏覽器 無法使用Bing Chat</vt:lpstr>
      <vt:lpstr>PowerPoint 簡報</vt:lpstr>
      <vt:lpstr>設定Bing Chat回答的3種風格</vt:lpstr>
      <vt:lpstr>PowerPoint 簡報</vt:lpstr>
      <vt:lpstr>名人模式</vt:lpstr>
      <vt:lpstr>PowerPoint 簡報</vt:lpstr>
      <vt:lpstr>練習1：模仿方文山寫一首歌詞</vt:lpstr>
      <vt:lpstr>練習1：模仿方文山寫一首歌詞</vt:lpstr>
      <vt:lpstr>PowerPoint 簡報</vt:lpstr>
      <vt:lpstr>漢語十級考試題目</vt:lpstr>
      <vt:lpstr>PowerPoint 簡報</vt:lpstr>
      <vt:lpstr>漢語十級考試題目</vt:lpstr>
      <vt:lpstr>PowerPoint 簡報</vt:lpstr>
      <vt:lpstr>漢語十級考試題目</vt:lpstr>
      <vt:lpstr>PowerPoint 簡報</vt:lpstr>
      <vt:lpstr>漢語八級考試題目</vt:lpstr>
      <vt:lpstr>PowerPoint 簡報</vt:lpstr>
      <vt:lpstr>漢語六級考試題目</vt:lpstr>
      <vt:lpstr>PowerPoint 簡報</vt:lpstr>
      <vt:lpstr>漢語六級考試題目</vt:lpstr>
      <vt:lpstr>PowerPoint 簡報</vt:lpstr>
      <vt:lpstr>猜燈謎</vt:lpstr>
      <vt:lpstr>PowerPoint 簡報</vt:lpstr>
      <vt:lpstr>猜燈謎</vt:lpstr>
      <vt:lpstr>PowerPoint 簡報</vt:lpstr>
      <vt:lpstr>腦筋急轉彎</vt:lpstr>
      <vt:lpstr>PowerPoint 簡報</vt:lpstr>
      <vt:lpstr>腦筋急轉彎</vt:lpstr>
      <vt:lpstr>PowerPoint 簡報</vt:lpstr>
      <vt:lpstr>腦筋急轉彎</vt:lpstr>
      <vt:lpstr>PowerPoint 簡報</vt:lpstr>
      <vt:lpstr>猜謎</vt:lpstr>
      <vt:lpstr>PowerPoint 簡報</vt:lpstr>
      <vt:lpstr>猜謎</vt:lpstr>
      <vt:lpstr>猜謎</vt:lpstr>
      <vt:lpstr>PowerPoint 簡報</vt:lpstr>
      <vt:lpstr>練習1：模仿方文山寫一首歌詞</vt:lpstr>
      <vt:lpstr>練習1：模仿方文山寫一首歌詞</vt:lpstr>
      <vt:lpstr>PowerPoint 簡報</vt:lpstr>
      <vt:lpstr>練習2：模仿李白寫一首歌詞</vt:lpstr>
      <vt:lpstr>練習2：模仿李白寫一首歌詞</vt:lpstr>
      <vt:lpstr>PowerPoint 簡報</vt:lpstr>
      <vt:lpstr>PowerPoint 簡報</vt:lpstr>
      <vt:lpstr>聯想題</vt:lpstr>
      <vt:lpstr>PowerPoint 簡報</vt:lpstr>
      <vt:lpstr>聯想題</vt:lpstr>
      <vt:lpstr>PowerPoint 簡報</vt:lpstr>
      <vt:lpstr>PowerPoint 簡報</vt:lpstr>
      <vt:lpstr>成語接龍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2023-08-06T17:11:23Z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