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554" r:id="rId3"/>
    <p:sldId id="641" r:id="rId4"/>
    <p:sldId id="951" r:id="rId5"/>
    <p:sldId id="952" r:id="rId6"/>
    <p:sldId id="953" r:id="rId7"/>
    <p:sldId id="954" r:id="rId8"/>
    <p:sldId id="955" r:id="rId9"/>
    <p:sldId id="956" r:id="rId10"/>
    <p:sldId id="957" r:id="rId11"/>
    <p:sldId id="865" r:id="rId12"/>
    <p:sldId id="866" r:id="rId13"/>
    <p:sldId id="958" r:id="rId14"/>
    <p:sldId id="959" r:id="rId15"/>
    <p:sldId id="960" r:id="rId16"/>
    <p:sldId id="867" r:id="rId17"/>
    <p:sldId id="868" r:id="rId18"/>
    <p:sldId id="961" r:id="rId19"/>
    <p:sldId id="962" r:id="rId20"/>
    <p:sldId id="963" r:id="rId21"/>
    <p:sldId id="964" r:id="rId22"/>
    <p:sldId id="869" r:id="rId23"/>
    <p:sldId id="870" r:id="rId24"/>
    <p:sldId id="965" r:id="rId25"/>
    <p:sldId id="966" r:id="rId26"/>
    <p:sldId id="967" r:id="rId27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9/8/2023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2023/9/8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2023/9/8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2023/9/8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2023/9/8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2023/9/8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2023/9/8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2023/9/8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2023/9/8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2023/9/8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百度的大語言模型</a:t>
            </a:r>
            <a:endParaRPr lang="en-US" altLang="zh-CN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文心一言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525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可以上傳檔案</a:t>
            </a:r>
            <a:endParaRPr lang="en-US" altLang="zh-CN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Docx, pdf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0054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6E0850-1DDB-42F1-A830-B464FE11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0540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上傳檔案後，自訂幫你解析並摘要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1171738-EA4E-442D-AA8A-04BFF160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可以上傳檔案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docx, pdf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6CC7C4-9042-4710-A3AB-2AD30C95A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951" y="2348138"/>
            <a:ext cx="3580952" cy="360952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4FBA8B2-174C-4BB1-AB9E-1E9A2DE1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952" y="3159641"/>
            <a:ext cx="5219048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17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文章檔案生成詞雲圖片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2565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7528EED-7361-4C6B-A556-460402691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wordcloud</a:t>
            </a:r>
            <a:r>
              <a:rPr lang="en-US" altLang="zh-TW" dirty="0"/>
              <a:t> import </a:t>
            </a:r>
            <a:r>
              <a:rPr lang="en-US" altLang="zh-TW" dirty="0" err="1"/>
              <a:t>WordCloud</a:t>
            </a:r>
            <a:r>
              <a:rPr lang="en-US" altLang="zh-TW" dirty="0"/>
              <a:t>  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r>
              <a:rPr lang="en-US" altLang="zh-TW" dirty="0"/>
              <a:t>    </a:t>
            </a:r>
          </a:p>
          <a:p>
            <a:r>
              <a:rPr lang="en-US" altLang="zh-TW" dirty="0"/>
              <a:t># </a:t>
            </a:r>
            <a:r>
              <a:rPr lang="zh-TW" altLang="en-US" dirty="0"/>
              <a:t>读取文本内容  </a:t>
            </a:r>
            <a:endParaRPr lang="en-US" altLang="zh-TW" dirty="0"/>
          </a:p>
          <a:p>
            <a:r>
              <a:rPr lang="en-US" altLang="zh-TW" dirty="0"/>
              <a:t>with open("</a:t>
            </a:r>
            <a:r>
              <a:rPr lang="zh-TW" altLang="en-US" dirty="0"/>
              <a:t>人工智慧賦能跨域商業應用學程師資</a:t>
            </a:r>
            <a:r>
              <a:rPr lang="en-US" altLang="zh-TW" dirty="0"/>
              <a:t>.docx", "r", encoding="utf-8") as f:</a:t>
            </a:r>
          </a:p>
          <a:p>
            <a:r>
              <a:rPr lang="en-US" altLang="zh-TW" dirty="0"/>
              <a:t>      text = </a:t>
            </a:r>
            <a:r>
              <a:rPr lang="en-US" altLang="zh-TW" dirty="0" err="1"/>
              <a:t>f.read</a:t>
            </a:r>
            <a:r>
              <a:rPr lang="en-US" altLang="zh-TW" dirty="0"/>
              <a:t>()    </a:t>
            </a:r>
          </a:p>
          <a:p>
            <a:r>
              <a:rPr lang="en-US" altLang="zh-TW" dirty="0"/>
              <a:t># </a:t>
            </a:r>
            <a:r>
              <a:rPr lang="zh-TW" altLang="en-US" dirty="0"/>
              <a:t>生成词云  </a:t>
            </a:r>
            <a:endParaRPr lang="en-US" altLang="zh-TW" dirty="0"/>
          </a:p>
          <a:p>
            <a:r>
              <a:rPr lang="en-US" altLang="zh-TW" dirty="0" err="1"/>
              <a:t>wordcloud</a:t>
            </a:r>
            <a:r>
              <a:rPr lang="en-US" altLang="zh-TW" dirty="0"/>
              <a:t> = </a:t>
            </a:r>
            <a:r>
              <a:rPr lang="en-US" altLang="zh-TW" dirty="0" err="1"/>
              <a:t>WordCloud</a:t>
            </a:r>
            <a:r>
              <a:rPr lang="en-US" altLang="zh-TW" dirty="0"/>
              <a:t>(width=800, height=800, </a:t>
            </a:r>
            <a:r>
              <a:rPr lang="en-US" altLang="zh-TW" dirty="0" err="1"/>
              <a:t>background_color</a:t>
            </a:r>
            <a:r>
              <a:rPr lang="en-US" altLang="zh-TW" dirty="0"/>
              <a:t>="white", </a:t>
            </a:r>
            <a:r>
              <a:rPr lang="en-US" altLang="zh-TW" dirty="0" err="1"/>
              <a:t>min_font_size</a:t>
            </a:r>
            <a:r>
              <a:rPr lang="en-US" altLang="zh-TW" dirty="0"/>
              <a:t>=10).generate(text)    </a:t>
            </a:r>
          </a:p>
          <a:p>
            <a:r>
              <a:rPr lang="en-US" altLang="zh-TW" dirty="0"/>
              <a:t># </a:t>
            </a:r>
            <a:r>
              <a:rPr lang="zh-TW" altLang="en-US" dirty="0"/>
              <a:t>显示词云图片  </a:t>
            </a:r>
            <a:endParaRPr lang="en-US" altLang="zh-TW" dirty="0"/>
          </a:p>
          <a:p>
            <a:r>
              <a:rPr lang="en-US" altLang="zh-TW" dirty="0" err="1"/>
              <a:t>plt.imshow</a:t>
            </a:r>
            <a:r>
              <a:rPr lang="en-US" altLang="zh-TW" dirty="0"/>
              <a:t>(</a:t>
            </a:r>
            <a:r>
              <a:rPr lang="en-US" altLang="zh-TW" dirty="0" err="1"/>
              <a:t>wordcloud</a:t>
            </a:r>
            <a:r>
              <a:rPr lang="en-US" altLang="zh-TW" dirty="0"/>
              <a:t>, interpolation='bilinear’)  </a:t>
            </a:r>
          </a:p>
          <a:p>
            <a:r>
              <a:rPr lang="en-US" altLang="zh-TW" dirty="0" err="1"/>
              <a:t>plt.axis</a:t>
            </a:r>
            <a:r>
              <a:rPr lang="en-US" altLang="zh-TW" dirty="0"/>
              <a:t>("off")  </a:t>
            </a:r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B579C51-022F-48E8-ADD0-2D4EA201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文章檔案生成詞雲圖片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dirty="0"/>
              <a:t>它會給你</a:t>
            </a:r>
            <a:r>
              <a:rPr lang="en-US" altLang="zh-CN" dirty="0"/>
              <a:t>python</a:t>
            </a:r>
            <a:r>
              <a:rPr lang="zh-CN" altLang="en-US" dirty="0"/>
              <a:t>程式碼，生成此云圖片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02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7528EED-7361-4C6B-A556-460402691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105400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>
                <a:effectLst/>
              </a:rPr>
              <a:t>from </a:t>
            </a:r>
            <a:r>
              <a:rPr lang="en-US" altLang="zh-TW" dirty="0" err="1">
                <a:effectLst/>
              </a:rPr>
              <a:t>wordcloud</a:t>
            </a:r>
            <a:r>
              <a:rPr lang="en-US" altLang="zh-TW" dirty="0">
                <a:effectLst/>
              </a:rPr>
              <a:t> import </a:t>
            </a:r>
            <a:r>
              <a:rPr lang="en-US" altLang="zh-TW" dirty="0" err="1">
                <a:effectLst/>
              </a:rPr>
              <a:t>WordCloud</a:t>
            </a:r>
            <a:r>
              <a:rPr lang="en-US" altLang="zh-TW" dirty="0">
                <a:effectLst/>
              </a:rPr>
              <a:t> </a:t>
            </a:r>
          </a:p>
          <a:p>
            <a:r>
              <a:rPr lang="en-US" altLang="zh-TW" dirty="0">
                <a:effectLst/>
              </a:rPr>
              <a:t>import </a:t>
            </a:r>
            <a:r>
              <a:rPr lang="en-US" altLang="zh-TW" dirty="0" err="1">
                <a:effectLst/>
              </a:rPr>
              <a:t>jieba.analyse</a:t>
            </a:r>
            <a:r>
              <a:rPr lang="en-US" altLang="zh-TW" dirty="0">
                <a:effectLst/>
              </a:rPr>
              <a:t> from </a:t>
            </a:r>
            <a:r>
              <a:rPr lang="en-US" altLang="zh-TW" dirty="0" err="1">
                <a:effectLst/>
              </a:rPr>
              <a:t>jieba</a:t>
            </a:r>
            <a:r>
              <a:rPr lang="en-US" altLang="zh-TW" dirty="0">
                <a:effectLst/>
              </a:rPr>
              <a:t> </a:t>
            </a:r>
          </a:p>
          <a:p>
            <a:r>
              <a:rPr lang="en-US" altLang="zh-TW" dirty="0">
                <a:effectLst/>
              </a:rPr>
              <a:t>import cut from collections import Counter </a:t>
            </a:r>
          </a:p>
          <a:p>
            <a:r>
              <a:rPr lang="en-US" altLang="zh-TW" dirty="0">
                <a:effectLst/>
              </a:rPr>
              <a:t># </a:t>
            </a:r>
            <a:r>
              <a:rPr lang="zh-TW" altLang="en-US" dirty="0">
                <a:effectLst/>
              </a:rPr>
              <a:t>设置排除列表 </a:t>
            </a:r>
            <a:r>
              <a:rPr lang="en-US" altLang="zh-TW" dirty="0" err="1">
                <a:effectLst/>
              </a:rPr>
              <a:t>stopwords</a:t>
            </a:r>
            <a:r>
              <a:rPr lang="en-US" altLang="zh-TW" dirty="0">
                <a:effectLst/>
              </a:rPr>
              <a:t> = ["</a:t>
            </a:r>
            <a:r>
              <a:rPr lang="zh-TW" altLang="en-US" dirty="0">
                <a:effectLst/>
              </a:rPr>
              <a:t>的</a:t>
            </a:r>
            <a:r>
              <a:rPr lang="en-US" altLang="zh-TW" dirty="0">
                <a:effectLst/>
              </a:rPr>
              <a:t>", "</a:t>
            </a:r>
            <a:r>
              <a:rPr lang="zh-TW" altLang="en-US" dirty="0">
                <a:effectLst/>
              </a:rPr>
              <a:t>了</a:t>
            </a:r>
            <a:r>
              <a:rPr lang="en-US" altLang="zh-TW" dirty="0">
                <a:effectLst/>
              </a:rPr>
              <a:t>", "</a:t>
            </a:r>
            <a:r>
              <a:rPr lang="zh-TW" altLang="en-US" dirty="0">
                <a:effectLst/>
              </a:rPr>
              <a:t>和</a:t>
            </a:r>
            <a:r>
              <a:rPr lang="en-US" altLang="zh-TW" dirty="0">
                <a:effectLst/>
              </a:rPr>
              <a:t>", "</a:t>
            </a:r>
            <a:r>
              <a:rPr lang="zh-TW" altLang="en-US" dirty="0">
                <a:effectLst/>
              </a:rPr>
              <a:t>是</a:t>
            </a:r>
            <a:r>
              <a:rPr lang="en-US" altLang="zh-TW" dirty="0">
                <a:effectLst/>
              </a:rPr>
              <a:t>", "</a:t>
            </a:r>
            <a:r>
              <a:rPr lang="zh-TW" altLang="en-US" dirty="0">
                <a:effectLst/>
              </a:rPr>
              <a:t>在</a:t>
            </a:r>
            <a:r>
              <a:rPr lang="en-US" altLang="zh-TW" dirty="0">
                <a:effectLst/>
              </a:rPr>
              <a:t>", "</a:t>
            </a:r>
            <a:r>
              <a:rPr lang="zh-TW" altLang="en-US" dirty="0">
                <a:effectLst/>
              </a:rPr>
              <a:t>他</a:t>
            </a:r>
            <a:r>
              <a:rPr lang="en-US" altLang="zh-TW" dirty="0">
                <a:effectLst/>
              </a:rPr>
              <a:t>", "</a:t>
            </a:r>
            <a:r>
              <a:rPr lang="zh-TW" altLang="en-US" dirty="0">
                <a:effectLst/>
              </a:rPr>
              <a:t>有</a:t>
            </a:r>
            <a:r>
              <a:rPr lang="en-US" altLang="zh-TW" dirty="0">
                <a:effectLst/>
              </a:rPr>
              <a:t>", "</a:t>
            </a:r>
            <a:r>
              <a:rPr lang="zh-TW" altLang="en-US" dirty="0">
                <a:effectLst/>
              </a:rPr>
              <a:t>我</a:t>
            </a:r>
            <a:r>
              <a:rPr lang="en-US" altLang="zh-TW" dirty="0">
                <a:effectLst/>
              </a:rPr>
              <a:t>", "</a:t>
            </a:r>
            <a:r>
              <a:rPr lang="zh-TW" altLang="en-US" dirty="0">
                <a:effectLst/>
              </a:rPr>
              <a:t>这</a:t>
            </a:r>
            <a:r>
              <a:rPr lang="en-US" altLang="zh-TW" dirty="0">
                <a:effectLst/>
              </a:rPr>
              <a:t>", "</a:t>
            </a:r>
            <a:r>
              <a:rPr lang="zh-TW" altLang="en-US" dirty="0">
                <a:effectLst/>
              </a:rPr>
              <a:t>上</a:t>
            </a:r>
            <a:r>
              <a:rPr lang="en-US" altLang="zh-TW" dirty="0">
                <a:effectLst/>
              </a:rPr>
              <a:t>", "</a:t>
            </a:r>
            <a:r>
              <a:rPr lang="zh-TW" altLang="en-US" dirty="0">
                <a:effectLst/>
              </a:rPr>
              <a:t>下</a:t>
            </a:r>
            <a:r>
              <a:rPr lang="en-US" altLang="zh-TW" dirty="0">
                <a:effectLst/>
              </a:rPr>
              <a:t>", "</a:t>
            </a:r>
            <a:r>
              <a:rPr lang="zh-TW" altLang="en-US" dirty="0">
                <a:effectLst/>
              </a:rPr>
              <a:t>不</a:t>
            </a:r>
            <a:r>
              <a:rPr lang="en-US" altLang="zh-TW" dirty="0">
                <a:effectLst/>
              </a:rPr>
              <a:t>", "</a:t>
            </a:r>
            <a:r>
              <a:rPr lang="zh-TW" altLang="en-US" dirty="0">
                <a:effectLst/>
              </a:rPr>
              <a:t>各</a:t>
            </a:r>
            <a:r>
              <a:rPr lang="en-US" altLang="zh-TW" dirty="0">
                <a:effectLst/>
              </a:rPr>
              <a:t>", "</a:t>
            </a:r>
            <a:r>
              <a:rPr lang="zh-TW" altLang="en-US" dirty="0">
                <a:effectLst/>
              </a:rPr>
              <a:t>当</a:t>
            </a:r>
            <a:r>
              <a:rPr lang="en-US" altLang="zh-TW" dirty="0">
                <a:effectLst/>
              </a:rPr>
              <a:t>", "</a:t>
            </a:r>
            <a:r>
              <a:rPr lang="zh-TW" altLang="en-US" dirty="0">
                <a:effectLst/>
              </a:rPr>
              <a:t>么</a:t>
            </a:r>
            <a:r>
              <a:rPr lang="en-US" altLang="zh-TW" dirty="0">
                <a:effectLst/>
              </a:rPr>
              <a:t>", "</a:t>
            </a:r>
            <a:r>
              <a:rPr lang="zh-TW" altLang="en-US" dirty="0">
                <a:effectLst/>
              </a:rPr>
              <a:t>怎么</a:t>
            </a:r>
            <a:r>
              <a:rPr lang="en-US" altLang="zh-TW" dirty="0">
                <a:effectLst/>
              </a:rPr>
              <a:t>", "</a:t>
            </a:r>
            <a:r>
              <a:rPr lang="zh-TW" altLang="en-US" dirty="0">
                <a:effectLst/>
              </a:rPr>
              <a:t>都</a:t>
            </a:r>
            <a:r>
              <a:rPr lang="en-US" altLang="zh-TW" dirty="0">
                <a:effectLst/>
              </a:rPr>
              <a:t>", "</a:t>
            </a:r>
            <a:r>
              <a:rPr lang="zh-TW" altLang="en-US" dirty="0">
                <a:effectLst/>
              </a:rPr>
              <a:t>什么</a:t>
            </a:r>
            <a:r>
              <a:rPr lang="en-US" altLang="zh-TW" dirty="0">
                <a:effectLst/>
              </a:rPr>
              <a:t>", "</a:t>
            </a:r>
            <a:r>
              <a:rPr lang="zh-TW" altLang="en-US" dirty="0">
                <a:effectLst/>
              </a:rPr>
              <a:t>非常</a:t>
            </a:r>
            <a:r>
              <a:rPr lang="en-US" altLang="zh-TW" dirty="0">
                <a:effectLst/>
              </a:rPr>
              <a:t>", "</a:t>
            </a:r>
            <a:r>
              <a:rPr lang="zh-TW" altLang="en-US" dirty="0">
                <a:effectLst/>
              </a:rPr>
              <a:t>已经</a:t>
            </a:r>
            <a:r>
              <a:rPr lang="en-US" altLang="zh-TW" dirty="0">
                <a:effectLst/>
              </a:rPr>
              <a:t>", "</a:t>
            </a:r>
            <a:r>
              <a:rPr lang="zh-TW" altLang="en-US" dirty="0">
                <a:effectLst/>
              </a:rPr>
              <a:t>到</a:t>
            </a:r>
            <a:r>
              <a:rPr lang="en-US" altLang="zh-TW" dirty="0">
                <a:effectLst/>
              </a:rPr>
              <a:t>", "</a:t>
            </a:r>
            <a:r>
              <a:rPr lang="zh-TW" altLang="en-US" dirty="0">
                <a:effectLst/>
              </a:rPr>
              <a:t>就</a:t>
            </a:r>
            <a:r>
              <a:rPr lang="en-US" altLang="zh-TW" dirty="0">
                <a:effectLst/>
              </a:rPr>
              <a:t>", "</a:t>
            </a:r>
            <a:r>
              <a:rPr lang="zh-TW" altLang="en-US" dirty="0">
                <a:effectLst/>
              </a:rPr>
              <a:t>一</a:t>
            </a:r>
            <a:r>
              <a:rPr lang="en-US" altLang="zh-TW" dirty="0">
                <a:effectLst/>
              </a:rPr>
              <a:t>", "</a:t>
            </a:r>
            <a:r>
              <a:rPr lang="zh-TW" altLang="en-US" dirty="0">
                <a:effectLst/>
              </a:rPr>
              <a:t>就</a:t>
            </a:r>
            <a:r>
              <a:rPr lang="en-US" altLang="zh-TW" dirty="0">
                <a:effectLst/>
              </a:rPr>
              <a:t>", "</a:t>
            </a:r>
            <a:r>
              <a:rPr lang="zh-TW" altLang="en-US" dirty="0">
                <a:effectLst/>
              </a:rPr>
              <a:t>更</a:t>
            </a:r>
            <a:r>
              <a:rPr lang="en-US" altLang="zh-TW" dirty="0">
                <a:effectLst/>
              </a:rPr>
              <a:t>", "</a:t>
            </a:r>
            <a:r>
              <a:rPr lang="zh-TW" altLang="en-US" dirty="0">
                <a:effectLst/>
              </a:rPr>
              <a:t>没有</a:t>
            </a:r>
            <a:r>
              <a:rPr lang="en-US" altLang="zh-TW" dirty="0">
                <a:effectLst/>
              </a:rPr>
              <a:t>", "</a:t>
            </a:r>
            <a:r>
              <a:rPr lang="zh-TW" altLang="en-US" dirty="0">
                <a:effectLst/>
              </a:rPr>
              <a:t>会</a:t>
            </a:r>
            <a:r>
              <a:rPr lang="en-US" altLang="zh-TW" dirty="0">
                <a:effectLst/>
              </a:rPr>
              <a:t>", "</a:t>
            </a:r>
            <a:r>
              <a:rPr lang="zh-TW" altLang="en-US" dirty="0">
                <a:effectLst/>
              </a:rPr>
              <a:t>着</a:t>
            </a:r>
            <a:r>
              <a:rPr lang="en-US" altLang="zh-TW" dirty="0">
                <a:effectLst/>
              </a:rPr>
              <a:t>", "</a:t>
            </a:r>
            <a:r>
              <a:rPr lang="zh-TW" altLang="en-US" dirty="0">
                <a:effectLst/>
              </a:rPr>
              <a:t>都</a:t>
            </a:r>
            <a:r>
              <a:rPr lang="en-US" altLang="zh-TW" dirty="0">
                <a:effectLst/>
              </a:rPr>
              <a:t>"] </a:t>
            </a:r>
          </a:p>
          <a:p>
            <a:r>
              <a:rPr lang="en-US" altLang="zh-TW" dirty="0">
                <a:effectLst/>
              </a:rPr>
              <a:t># </a:t>
            </a:r>
            <a:r>
              <a:rPr lang="zh-TW" altLang="en-US" dirty="0">
                <a:effectLst/>
              </a:rPr>
              <a:t>读取文档内容 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</a:rPr>
              <a:t>with open("</a:t>
            </a:r>
            <a:r>
              <a:rPr lang="zh-TW" altLang="en-US" dirty="0">
                <a:effectLst/>
              </a:rPr>
              <a:t>人工智慧賦能跨域商業應用學程師資</a:t>
            </a:r>
            <a:r>
              <a:rPr lang="en-US" altLang="zh-TW" dirty="0">
                <a:effectLst/>
              </a:rPr>
              <a:t>.docx", "r", encoding="utf-8") as f:</a:t>
            </a:r>
          </a:p>
          <a:p>
            <a:r>
              <a:rPr lang="en-US" altLang="zh-TW" dirty="0">
                <a:effectLst/>
              </a:rPr>
              <a:t> text = </a:t>
            </a:r>
            <a:r>
              <a:rPr lang="en-US" altLang="zh-TW" dirty="0" err="1">
                <a:effectLst/>
              </a:rPr>
              <a:t>f.read</a:t>
            </a:r>
            <a:r>
              <a:rPr lang="en-US" altLang="zh-TW" dirty="0">
                <a:effectLst/>
              </a:rPr>
              <a:t>() # </a:t>
            </a:r>
            <a:r>
              <a:rPr lang="zh-TW" altLang="en-US" dirty="0">
                <a:effectLst/>
              </a:rPr>
              <a:t>分词 </a:t>
            </a:r>
            <a:r>
              <a:rPr lang="en-US" altLang="zh-TW" dirty="0">
                <a:effectLst/>
              </a:rPr>
              <a:t>words = cut(text) </a:t>
            </a:r>
          </a:p>
          <a:p>
            <a:r>
              <a:rPr lang="en-US" altLang="zh-TW" dirty="0">
                <a:effectLst/>
              </a:rPr>
              <a:t># </a:t>
            </a:r>
            <a:r>
              <a:rPr lang="zh-TW" altLang="en-US" dirty="0">
                <a:effectLst/>
              </a:rPr>
              <a:t>过滤停用词 </a:t>
            </a:r>
            <a:r>
              <a:rPr lang="en-US" altLang="zh-TW" dirty="0" err="1">
                <a:effectLst/>
              </a:rPr>
              <a:t>filtered_words</a:t>
            </a:r>
            <a:r>
              <a:rPr lang="en-US" altLang="zh-TW" dirty="0">
                <a:effectLst/>
              </a:rPr>
              <a:t> = [word for word in words if word not in </a:t>
            </a:r>
            <a:r>
              <a:rPr lang="en-US" altLang="zh-TW" dirty="0" err="1">
                <a:effectLst/>
              </a:rPr>
              <a:t>stopwords</a:t>
            </a:r>
            <a:r>
              <a:rPr lang="en-US" altLang="zh-TW" dirty="0">
                <a:effectLst/>
              </a:rPr>
              <a:t>] </a:t>
            </a:r>
          </a:p>
          <a:p>
            <a:r>
              <a:rPr lang="en-US" altLang="zh-TW" dirty="0">
                <a:effectLst/>
              </a:rPr>
              <a:t># </a:t>
            </a:r>
            <a:r>
              <a:rPr lang="zh-TW" altLang="en-US" dirty="0">
                <a:effectLst/>
              </a:rPr>
              <a:t>使用</a:t>
            </a:r>
            <a:r>
              <a:rPr lang="en-US" altLang="zh-TW" dirty="0" err="1">
                <a:effectLst/>
              </a:rPr>
              <a:t>jieba</a:t>
            </a:r>
            <a:r>
              <a:rPr lang="zh-TW" altLang="en-US" dirty="0">
                <a:effectLst/>
              </a:rPr>
              <a:t>进行关键词提取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keywords = </a:t>
            </a:r>
            <a:r>
              <a:rPr lang="en-US" altLang="zh-TW" dirty="0" err="1">
                <a:effectLst/>
              </a:rPr>
              <a:t>jieba.analyse.extract_tags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>
                <a:effectLst/>
              </a:rPr>
              <a:t>filtered_words</a:t>
            </a:r>
            <a:r>
              <a:rPr lang="en-US" altLang="zh-TW" dirty="0">
                <a:effectLst/>
              </a:rPr>
              <a:t>, </a:t>
            </a:r>
            <a:r>
              <a:rPr lang="en-US" altLang="zh-TW" dirty="0" err="1">
                <a:effectLst/>
              </a:rPr>
              <a:t>topK</a:t>
            </a:r>
            <a:r>
              <a:rPr lang="en-US" altLang="zh-TW" dirty="0">
                <a:effectLst/>
              </a:rPr>
              <a:t>=10) </a:t>
            </a:r>
          </a:p>
          <a:p>
            <a:r>
              <a:rPr lang="en-US" altLang="zh-TW" dirty="0">
                <a:effectLst/>
              </a:rPr>
              <a:t># </a:t>
            </a:r>
            <a:r>
              <a:rPr lang="zh-TW" altLang="en-US" dirty="0">
                <a:effectLst/>
              </a:rPr>
              <a:t>过滤掉单个字符的关键词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 </a:t>
            </a:r>
            <a:r>
              <a:rPr lang="en-US" altLang="zh-TW" dirty="0" err="1">
                <a:effectLst/>
              </a:rPr>
              <a:t>filtered_keywords</a:t>
            </a:r>
            <a:r>
              <a:rPr lang="en-US" altLang="zh-TW" dirty="0">
                <a:effectLst/>
              </a:rPr>
              <a:t> = [keyword for keyword in keywords if </a:t>
            </a:r>
            <a:r>
              <a:rPr lang="en-US" altLang="zh-TW" dirty="0" err="1">
                <a:effectLst/>
              </a:rPr>
              <a:t>len</a:t>
            </a:r>
            <a:r>
              <a:rPr lang="en-US" altLang="zh-TW" dirty="0">
                <a:effectLst/>
              </a:rPr>
              <a:t>(keyword) &gt; 1] </a:t>
            </a:r>
          </a:p>
          <a:p>
            <a:r>
              <a:rPr lang="en-US" altLang="zh-TW" dirty="0">
                <a:effectLst/>
              </a:rPr>
              <a:t># </a:t>
            </a:r>
            <a:r>
              <a:rPr lang="zh-TW" altLang="en-US" dirty="0">
                <a:effectLst/>
              </a:rPr>
              <a:t>统计关键词出现次数 </a:t>
            </a:r>
            <a:r>
              <a:rPr lang="en-US" altLang="zh-TW" dirty="0" err="1">
                <a:effectLst/>
              </a:rPr>
              <a:t>keyword_counts</a:t>
            </a:r>
            <a:r>
              <a:rPr lang="en-US" altLang="zh-TW" dirty="0">
                <a:effectLst/>
              </a:rPr>
              <a:t> = Counter(</a:t>
            </a:r>
            <a:r>
              <a:rPr lang="en-US" altLang="zh-TW" dirty="0" err="1">
                <a:effectLst/>
              </a:rPr>
              <a:t>filtered_keywords</a:t>
            </a:r>
            <a:r>
              <a:rPr lang="en-US" altLang="zh-TW" dirty="0">
                <a:effectLst/>
              </a:rPr>
              <a:t>) </a:t>
            </a:r>
          </a:p>
          <a:p>
            <a:r>
              <a:rPr lang="en-US" altLang="zh-TW" dirty="0">
                <a:effectLst/>
              </a:rPr>
              <a:t># </a:t>
            </a:r>
            <a:r>
              <a:rPr lang="zh-TW" altLang="en-US" dirty="0">
                <a:effectLst/>
              </a:rPr>
              <a:t>生成词云 </a:t>
            </a:r>
            <a:endParaRPr lang="en-US" altLang="zh-TW" dirty="0">
              <a:effectLst/>
            </a:endParaRPr>
          </a:p>
          <a:p>
            <a:r>
              <a:rPr lang="en-US" altLang="zh-TW" dirty="0" err="1">
                <a:effectLst/>
              </a:rPr>
              <a:t>wordcloud</a:t>
            </a:r>
            <a:r>
              <a:rPr lang="en-US" altLang="zh-TW" dirty="0">
                <a:effectLst/>
              </a:rPr>
              <a:t> = </a:t>
            </a:r>
            <a:r>
              <a:rPr lang="en-US" altLang="zh-TW" dirty="0" err="1">
                <a:effectLst/>
              </a:rPr>
              <a:t>WordCloud</a:t>
            </a:r>
            <a:r>
              <a:rPr lang="en-US" altLang="zh-TW" dirty="0">
                <a:effectLst/>
              </a:rPr>
              <a:t>(width=800, height=800, </a:t>
            </a:r>
            <a:r>
              <a:rPr lang="en-US" altLang="zh-TW" dirty="0" err="1">
                <a:effectLst/>
              </a:rPr>
              <a:t>background_color</a:t>
            </a:r>
            <a:r>
              <a:rPr lang="en-US" altLang="zh-TW" dirty="0">
                <a:effectLst/>
              </a:rPr>
              <a:t>="white", </a:t>
            </a:r>
            <a:r>
              <a:rPr lang="en-US" altLang="zh-TW" dirty="0" err="1">
                <a:effectLst/>
              </a:rPr>
              <a:t>min_font_size</a:t>
            </a:r>
            <a:r>
              <a:rPr lang="en-US" altLang="zh-TW" dirty="0">
                <a:effectLst/>
              </a:rPr>
              <a:t>=10).</a:t>
            </a:r>
            <a:r>
              <a:rPr lang="en-US" altLang="zh-TW" dirty="0" err="1">
                <a:effectLst/>
              </a:rPr>
              <a:t>generate_from_frequencies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>
                <a:effectLst/>
              </a:rPr>
              <a:t>keyword_counts</a:t>
            </a:r>
            <a:r>
              <a:rPr lang="en-US" altLang="zh-TW" dirty="0">
                <a:effectLst/>
              </a:rPr>
              <a:t>) </a:t>
            </a:r>
          </a:p>
          <a:p>
            <a:r>
              <a:rPr lang="en-US" altLang="zh-TW" dirty="0">
                <a:effectLst/>
              </a:rPr>
              <a:t># </a:t>
            </a:r>
            <a:r>
              <a:rPr lang="zh-TW" altLang="en-US" dirty="0">
                <a:effectLst/>
              </a:rPr>
              <a:t>显示词云 </a:t>
            </a:r>
            <a:r>
              <a:rPr lang="en-US" altLang="zh-TW" dirty="0" err="1">
                <a:effectLst/>
              </a:rPr>
              <a:t>wordcloud.to_file</a:t>
            </a:r>
            <a:r>
              <a:rPr lang="en-US" altLang="zh-TW" dirty="0">
                <a:effectLst/>
              </a:rPr>
              <a:t>("wordcloud.png")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B579C51-022F-48E8-ADD0-2D4EA201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如何避開常用助詞，連接詞，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產生詞雲圖片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6867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628800"/>
            <a:ext cx="8712968" cy="2952328"/>
          </a:xfrm>
        </p:spPr>
        <p:txBody>
          <a:bodyPr>
            <a:normAutofit/>
          </a:bodyPr>
          <a:lstStyle/>
          <a:p>
            <a:r>
              <a:rPr lang="zh-CN" altLang="en-US" sz="8000" b="1" dirty="0"/>
              <a:t>辨識圖片</a:t>
            </a:r>
            <a:endParaRPr lang="zh-TW" altLang="en-US" sz="8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629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600F082-CBCE-4807-B01C-F037F1680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628800"/>
            <a:ext cx="3141145" cy="3888432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41171738-EA4E-442D-AA8A-04BFF160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52400"/>
            <a:ext cx="8964488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b="1" dirty="0"/>
              <a:t>辨識圖片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D86F05-3FEA-4385-A2E0-474436254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668" y="2780928"/>
            <a:ext cx="5457143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16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628800"/>
            <a:ext cx="8712968" cy="295232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6200" b="1" dirty="0"/>
              <a:t>根據圖片</a:t>
            </a:r>
            <a:endParaRPr lang="en-US" altLang="zh-CN" sz="6200" b="1" dirty="0"/>
          </a:p>
          <a:p>
            <a:r>
              <a:rPr lang="zh-CN" altLang="en-US" sz="6200" b="1" dirty="0"/>
              <a:t>寫一首歌詞</a:t>
            </a:r>
            <a:endParaRPr lang="en-US" altLang="zh-CN" sz="6200" b="1" dirty="0"/>
          </a:p>
          <a:p>
            <a:r>
              <a:rPr lang="zh-CN" altLang="en-US" sz="6200" b="1" dirty="0"/>
              <a:t>生成一張圖片</a:t>
            </a:r>
            <a:endParaRPr lang="zh-TW" altLang="en-US" sz="6200" b="1" dirty="0"/>
          </a:p>
        </p:txBody>
      </p:sp>
    </p:spTree>
    <p:extLst>
      <p:ext uri="{BB962C8B-B14F-4D97-AF65-F5344CB8AC3E}">
        <p14:creationId xmlns:p14="http://schemas.microsoft.com/office/powerpoint/2010/main" val="3829343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1171738-EA4E-442D-AA8A-04BFF160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52400"/>
            <a:ext cx="8964488" cy="1265238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/>
              <a:t>根據圖片寫一首歌詞，生成一張圖片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B8952E2-688F-483C-BB62-FCAB29EC3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EBFBDF1-BF43-4E21-8FC5-41EBF3C75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53" y="1600200"/>
            <a:ext cx="9226106" cy="507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44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1171738-EA4E-442D-AA8A-04BFF160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52400"/>
            <a:ext cx="8964488" cy="1265238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/>
              <a:t>根據圖片寫一首歌詞，生成一張圖片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B8952E2-688F-483C-BB62-FCAB29EC3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9C56C93-3693-4E0D-B21F-CA8B31773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30069"/>
            <a:ext cx="6408712" cy="527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8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百度的大語言模型文心一言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5257800"/>
          </a:xfrm>
        </p:spPr>
        <p:txBody>
          <a:bodyPr>
            <a:normAutofit lnSpcReduction="10000"/>
          </a:bodyPr>
          <a:lstStyle/>
          <a:p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百度文心一言是百度於 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2023 </a:t>
            </a:r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31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日正式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上線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的大語言模型，它是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百度自研的 </a:t>
            </a:r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ERNIE 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PLATO 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系列模型的最新成果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文心一言在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萬億級網頁數據、數十億的搜索數據和圖片數據、百億級的語音日均調用數據，以及 </a:t>
            </a:r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5500 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億事實的知識圖譜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等數據集上進行了訓練，具有以下特色：</a:t>
            </a:r>
          </a:p>
          <a:p>
            <a:r>
              <a:rPr lang="zh-TW" altLang="en-US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跨模態、跨語言的深度語義理解與生成能力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：文心一言可以理解和</a:t>
            </a:r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生成文字、圖片、音頻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等多種模態的內容，並且可以</a:t>
            </a:r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進行中文、英文等多種語言的交流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r>
              <a:rPr lang="zh-TW" altLang="en-US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知識增強、檢索增強和對話增強的技術特色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：文心一言能夠利用</a:t>
            </a:r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知識圖譜來理解信息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，利用搜索引擎來查詢信息，並利用對話機器人技術來進行自然的對話。</a:t>
            </a:r>
          </a:p>
        </p:txBody>
      </p:sp>
    </p:spTree>
    <p:extLst>
      <p:ext uri="{BB962C8B-B14F-4D97-AF65-F5344CB8AC3E}">
        <p14:creationId xmlns:p14="http://schemas.microsoft.com/office/powerpoint/2010/main" val="64048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1171738-EA4E-442D-AA8A-04BFF160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52400"/>
            <a:ext cx="8964488" cy="1265238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/>
              <a:t>根據圖片寫一首歌詞，生成一張圖片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B8952E2-688F-483C-BB62-FCAB29EC3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5E7154-BA3E-4502-B3F8-E2050131A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7283152" cy="542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10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628800"/>
            <a:ext cx="8712968" cy="2952328"/>
          </a:xfrm>
        </p:spPr>
        <p:txBody>
          <a:bodyPr>
            <a:normAutofit/>
          </a:bodyPr>
          <a:lstStyle/>
          <a:p>
            <a:r>
              <a:rPr lang="zh-CN" altLang="en-US" sz="8000" b="1" dirty="0"/>
              <a:t>創造視頻</a:t>
            </a:r>
            <a:endParaRPr lang="zh-TW" altLang="en-US" sz="8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9956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6E0850-1DDB-42F1-A830-B464FE11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8712968" cy="510540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只會生成視頻的腳本，還不能產生影片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1171738-EA4E-442D-AA8A-04BFF160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52400"/>
            <a:ext cx="8964488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b="1" dirty="0"/>
              <a:t>創造視頻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5954A0-84E8-4611-9043-EEAA5E2EF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4516" y="2348919"/>
            <a:ext cx="9618516" cy="434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74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628800"/>
            <a:ext cx="8712968" cy="2952328"/>
          </a:xfrm>
        </p:spPr>
        <p:txBody>
          <a:bodyPr>
            <a:normAutofit fontScale="92500"/>
          </a:bodyPr>
          <a:lstStyle/>
          <a:p>
            <a:r>
              <a:rPr lang="zh-CN" altLang="en-US" sz="8000" b="1" dirty="0"/>
              <a:t>讀取資料集</a:t>
            </a:r>
            <a:endParaRPr lang="en-US" altLang="zh-CN" sz="8000" b="1" dirty="0"/>
          </a:p>
          <a:p>
            <a:r>
              <a:rPr lang="en-US" altLang="zh-CN" sz="8000" b="1" dirty="0"/>
              <a:t>csv</a:t>
            </a:r>
            <a:r>
              <a:rPr lang="zh-CN" altLang="en-US" sz="8000" b="1" dirty="0"/>
              <a:t>檔案做數據分析</a:t>
            </a:r>
            <a:endParaRPr lang="zh-TW" altLang="en-US" sz="8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4461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6E0850-1DDB-42F1-A830-B464FE11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8712968" cy="510540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無法讀取網路檔案，無法上傳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但是會幫你寫出程式碼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1171738-EA4E-442D-AA8A-04BFF160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52400"/>
            <a:ext cx="8964488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b="1" dirty="0"/>
              <a:t>讀取資料集</a:t>
            </a:r>
            <a:r>
              <a:rPr lang="en-US" altLang="zh-CN" sz="4400" b="1" dirty="0"/>
              <a:t>csv</a:t>
            </a:r>
            <a:r>
              <a:rPr lang="zh-CN" altLang="en-US" sz="4400" b="1" dirty="0"/>
              <a:t>檔案做數據分析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1C6100-48EB-45E6-AF83-EADB1AD2A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96952"/>
            <a:ext cx="7667718" cy="370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75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961CA32-35B4-4124-B4BF-E9240A730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522D0C1-054A-47F8-8126-B1E10BCD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會畫分析圖，但不對</a:t>
            </a:r>
            <a:br>
              <a:rPr lang="en-US" altLang="zh-CN" dirty="0"/>
            </a:br>
            <a:r>
              <a:rPr lang="zh-CN" altLang="en-US" dirty="0"/>
              <a:t>因為還無法上傳</a:t>
            </a:r>
            <a:r>
              <a:rPr lang="en-US" altLang="zh-CN" dirty="0"/>
              <a:t>csv</a:t>
            </a:r>
            <a:r>
              <a:rPr lang="zh-CN" altLang="en-US" dirty="0"/>
              <a:t>檔案，無法分析檔案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8CDF95A-614C-4AC9-8E28-60FDD65E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2536" y="1628651"/>
            <a:ext cx="929386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2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百度的大語言模型文心一言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5257800"/>
          </a:xfrm>
        </p:spPr>
        <p:txBody>
          <a:bodyPr>
            <a:normAutofit lnSpcReduction="10000"/>
          </a:bodyPr>
          <a:lstStyle/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文心一言的應用場景非常廣泛，包括：</a:t>
            </a:r>
          </a:p>
          <a:p>
            <a:pPr lvl="1"/>
            <a:r>
              <a:rPr lang="zh-TW" altLang="en-US" sz="36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搜索問答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：文心一言可以幫助用戶更好地理解搜索結果，並提供更有價值的信息。</a:t>
            </a:r>
          </a:p>
          <a:p>
            <a:pPr lvl="1"/>
            <a:r>
              <a:rPr lang="zh-TW" altLang="en-US" sz="36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內容創作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：文心一言可以幫助用戶創作各種創意內容，如</a:t>
            </a:r>
            <a:r>
              <a:rPr lang="zh-TW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詩歌、小說、音樂作品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等。</a:t>
            </a:r>
          </a:p>
          <a:p>
            <a:pPr lvl="1"/>
            <a:r>
              <a:rPr lang="zh-TW" altLang="en-US" sz="36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智能客服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：文心一言可以</a:t>
            </a:r>
            <a:r>
              <a:rPr lang="zh-TW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幫助企業提供更智能化的客服服務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0703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百度的大語言模型文心一言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5257800"/>
          </a:xfrm>
        </p:spPr>
        <p:txBody>
          <a:bodyPr>
            <a:normAutofit/>
          </a:bodyPr>
          <a:lstStyle/>
          <a:p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以下是一些文心一言的具體應用案例：</a:t>
            </a:r>
          </a:p>
          <a:p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文心一言可以用於搜索引擎的問答功能，幫助用戶更好地理解搜索結果。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文心一言可以用於內容創作，幫助用戶創作各種創意內容。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例如，文心一言可以根據用戶的輸入，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生成詩歌、小說、音樂作品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等。</a:t>
            </a:r>
          </a:p>
          <a:p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文心一言可以用於智能客服，幫助企業提供更智能化的客服服務。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例如，當用戶在網上遇到問題時，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文心一言可以根據用戶的描述，提供解決方案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4580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4AF4641-7764-49BA-B506-C2DEB718CB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537689"/>
              </p:ext>
            </p:extLst>
          </p:nvPr>
        </p:nvGraphicFramePr>
        <p:xfrm>
          <a:off x="0" y="1600200"/>
          <a:ext cx="9144000" cy="553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72132708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57179172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76929946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536994456"/>
                    </a:ext>
                  </a:extLst>
                </a:gridCol>
              </a:tblGrid>
              <a:tr h="696625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2800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特徵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ChatGPT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Bard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2800" b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百度文心一言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129400559"/>
                  </a:ext>
                </a:extLst>
              </a:tr>
              <a:tr h="110219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2800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訓練數據集</a:t>
                      </a:r>
                    </a:p>
                  </a:txBody>
                  <a:tcPr marL="28575" marR="28575" marT="19050" marB="1905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2800" b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文本和程式碼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2800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文本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2800" b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文本、圖片、音頻、知識圖譜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044112772"/>
                  </a:ext>
                </a:extLst>
              </a:tr>
              <a:tr h="110219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2800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語言能力</a:t>
                      </a:r>
                    </a:p>
                  </a:txBody>
                  <a:tcPr marL="28575" marR="28575" marT="19050" marB="1905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2800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英語、中文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2800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英語、中文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2800" b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英語、中文、其他多種語言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056773816"/>
                  </a:ext>
                </a:extLst>
              </a:tr>
              <a:tr h="110219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2800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生成能力</a:t>
                      </a:r>
                    </a:p>
                  </a:txBody>
                  <a:tcPr marL="28575" marR="28575" marT="19050" marB="1905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2800" b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逼真、創意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2800" b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事實性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2800" b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逼真、創意、跨模態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541747256"/>
                  </a:ext>
                </a:extLst>
              </a:tr>
              <a:tr h="110219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2800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應用場景</a:t>
                      </a:r>
                    </a:p>
                  </a:txBody>
                  <a:tcPr marL="28575" marR="28575" marT="19050" marB="1905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2800" b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聊天、創作、問答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2800" b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問答、創作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2800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聊天、創作、問答、搜索、服務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5037920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A2550B86-28D7-46A0-90FE-63AD0EB3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430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D0BE05F-EF18-4F16-BE77-D65ADD8F7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52578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是目前中國最大的自然語言模型，擁有</a:t>
            </a:r>
            <a:r>
              <a:rPr lang="zh-TW" altLang="en-US" sz="4000" i="1" dirty="0">
                <a:highlight>
                  <a:srgbClr val="FFFF00"/>
                </a:highlight>
              </a:rPr>
              <a:t>超過</a:t>
            </a:r>
            <a:r>
              <a:rPr lang="en-US" altLang="zh-CN" sz="4000" i="1" dirty="0">
                <a:highlight>
                  <a:srgbClr val="FFFF00"/>
                </a:highlight>
              </a:rPr>
              <a:t>10</a:t>
            </a:r>
            <a:r>
              <a:rPr lang="zh-TW" altLang="en-US" sz="4000" i="1" dirty="0">
                <a:highlight>
                  <a:srgbClr val="FFFF00"/>
                </a:highlight>
              </a:rPr>
              <a:t>億個參數</a:t>
            </a:r>
            <a:r>
              <a:rPr lang="zh-TW" altLang="en-US" sz="4000" dirty="0"/>
              <a:t>，並使用了百度自研的深度學習框架飛桨（</a:t>
            </a:r>
            <a:r>
              <a:rPr lang="en-US" altLang="zh-CN" sz="4000" dirty="0" err="1"/>
              <a:t>PaddlePaddle</a:t>
            </a:r>
            <a:r>
              <a:rPr lang="zh-TW" altLang="en-US" sz="4000" dirty="0"/>
              <a:t>）來訓練和部署</a:t>
            </a:r>
            <a:endParaRPr lang="en-US" altLang="zh-TW" sz="4000" dirty="0"/>
          </a:p>
          <a:p>
            <a:r>
              <a:rPr lang="zh-TW" altLang="en-US" sz="4000" dirty="0"/>
              <a:t>不久後將推出</a:t>
            </a:r>
            <a:r>
              <a:rPr lang="zh-TW" altLang="en-US" sz="4000" dirty="0">
                <a:solidFill>
                  <a:srgbClr val="7030A0"/>
                </a:solidFill>
                <a:highlight>
                  <a:srgbClr val="FFFF00"/>
                </a:highlight>
              </a:rPr>
              <a:t>文心大模型</a:t>
            </a:r>
            <a:r>
              <a:rPr lang="en-US" altLang="zh-CN" sz="4000" dirty="0">
                <a:solidFill>
                  <a:srgbClr val="7030A0"/>
                </a:solidFill>
                <a:highlight>
                  <a:srgbClr val="FFFF00"/>
                </a:highlight>
              </a:rPr>
              <a:t>4.0</a:t>
            </a:r>
            <a:r>
              <a:rPr lang="zh-TW" altLang="en-US" sz="4000" dirty="0">
                <a:solidFill>
                  <a:srgbClr val="7030A0"/>
                </a:solidFill>
                <a:highlight>
                  <a:srgbClr val="FFFF00"/>
                </a:highlight>
              </a:rPr>
              <a:t>版本</a:t>
            </a:r>
            <a:r>
              <a:rPr lang="zh-TW" altLang="en-US" sz="4000" dirty="0"/>
              <a:t>，希望讓用戶充分體驗生成式</a:t>
            </a:r>
            <a:r>
              <a:rPr lang="en-US" altLang="zh-CN" sz="4000" dirty="0"/>
              <a:t>AI</a:t>
            </a:r>
            <a:r>
              <a:rPr lang="zh-TW" altLang="en-US" sz="4000" dirty="0"/>
              <a:t>的</a:t>
            </a:r>
            <a:r>
              <a:rPr lang="zh-TW" altLang="en-US" sz="4000" dirty="0">
                <a:solidFill>
                  <a:srgbClr val="7030A0"/>
                </a:solidFill>
                <a:highlight>
                  <a:srgbClr val="FFFF00"/>
                </a:highlight>
              </a:rPr>
              <a:t>理解、生成、邏輯、記憶</a:t>
            </a:r>
            <a:r>
              <a:rPr lang="zh-TW" altLang="en-US" sz="4000" dirty="0"/>
              <a:t>四大核心能力 </a:t>
            </a:r>
            <a:endParaRPr lang="zh-TW" altLang="en-US" sz="54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B3BDCB0-F604-4382-84E5-9BEC6E9B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976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11F36B2-3D34-487A-BBFF-99BB44913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105400"/>
          </a:xfrm>
        </p:spPr>
        <p:txBody>
          <a:bodyPr>
            <a:normAutofit/>
          </a:bodyPr>
          <a:lstStyle/>
          <a:p>
            <a:r>
              <a:rPr lang="en-US" altLang="zh-CN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適合處理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較短的文本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或需要快速回應的應用場景，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文本生成、對話管理、機器翻譯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百度文心一言，更適合處理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較長的文本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zh-CN" altLang="en-US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需要情感理解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的應用場景，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文本摘要、情感分析、知識問答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 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百度文心一言，</a:t>
            </a:r>
            <a:r>
              <a:rPr lang="zh-CN" altLang="en-US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更適合中文的解析</a:t>
            </a:r>
            <a:endParaRPr lang="zh-TW" altLang="en-US" sz="40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E2911A7-D5F1-4A73-9D0F-69E52A9C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205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1CBD396-63F4-4E5C-AF76-0D9070BCE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51054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200" b="1" dirty="0" err="1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endParaRPr lang="en-US" altLang="zh-CN" sz="3200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是由</a:t>
            </a:r>
            <a:r>
              <a:rPr lang="en-US" altLang="zh-TW" sz="2800" b="1" dirty="0" err="1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開發的，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它是基於</a:t>
            </a:r>
            <a:r>
              <a:rPr lang="en-US" altLang="zh-TW" sz="2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GPT-3.5</a:t>
            </a:r>
            <a:r>
              <a:rPr lang="zh-TW" altLang="en-US" sz="2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訓練的，其訓練資料集規模和模型規模都非常大，因此其算力也非常強大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bard</a:t>
            </a:r>
            <a:endParaRPr lang="en-US" altLang="zh-CN" sz="3200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是由</a:t>
            </a:r>
            <a:r>
              <a:rPr lang="zh-TW" altLang="en-US" sz="2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谷歌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開發的，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它是基於</a:t>
            </a:r>
            <a:r>
              <a:rPr lang="en-US" altLang="zh-TW" sz="2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模型訓練的，其訓練資料集規模和模型規模相對較小，因此其算力相對較弱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百度文心一言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zh-TW" altLang="en-US" sz="2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清華大學</a:t>
            </a:r>
            <a:r>
              <a:rPr lang="en-US" altLang="zh-TW" sz="2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KEG</a:t>
            </a:r>
            <a:r>
              <a:rPr lang="zh-TW" altLang="en-US" sz="2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實驗室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和智譜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開發的，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它是基於</a:t>
            </a:r>
            <a:r>
              <a:rPr lang="en-US" altLang="zh-TW" sz="2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GLM</a:t>
            </a:r>
            <a:r>
              <a:rPr lang="zh-TW" altLang="en-US" sz="2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訓練的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4A3A14E-7D20-4CB6-B377-E2714C79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特色比較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120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3888432"/>
          </a:xfrm>
        </p:spPr>
        <p:txBody>
          <a:bodyPr>
            <a:normAutofit lnSpcReduction="10000"/>
          </a:bodyPr>
          <a:lstStyle/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最大特色</a:t>
            </a:r>
            <a:endParaRPr lang="en-US" altLang="zh-CN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沒有使用次數的限制</a:t>
            </a:r>
            <a:endParaRPr lang="en-US" altLang="zh-CN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無限查詢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8656567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1281</Words>
  <Application>Microsoft Office PowerPoint</Application>
  <PresentationFormat>如螢幕大小 (4:3)</PresentationFormat>
  <Paragraphs>114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Segoe Condensed</vt:lpstr>
      <vt:lpstr>微軟正黑體</vt:lpstr>
      <vt:lpstr>Arial</vt:lpstr>
      <vt:lpstr>Bookman Old Style</vt:lpstr>
      <vt:lpstr>Calibri</vt:lpstr>
      <vt:lpstr>EdBackToSchl(2)</vt:lpstr>
      <vt:lpstr>PowerPoint 簡報</vt:lpstr>
      <vt:lpstr>百度的大語言模型文心一言</vt:lpstr>
      <vt:lpstr>百度的大語言模型文心一言</vt:lpstr>
      <vt:lpstr>百度的大語言模型文心一言</vt:lpstr>
      <vt:lpstr>比較</vt:lpstr>
      <vt:lpstr>特色</vt:lpstr>
      <vt:lpstr>特色</vt:lpstr>
      <vt:lpstr>特色比較</vt:lpstr>
      <vt:lpstr>PowerPoint 簡報</vt:lpstr>
      <vt:lpstr>PowerPoint 簡報</vt:lpstr>
      <vt:lpstr>可以上傳檔案docx, pdf</vt:lpstr>
      <vt:lpstr>PowerPoint 簡報</vt:lpstr>
      <vt:lpstr>文章檔案生成詞雲圖片 它會給你python程式碼，生成此云圖片</vt:lpstr>
      <vt:lpstr>如何避開常用助詞，連接詞， 產生詞雲圖片</vt:lpstr>
      <vt:lpstr>PowerPoint 簡報</vt:lpstr>
      <vt:lpstr>辨識圖片</vt:lpstr>
      <vt:lpstr>PowerPoint 簡報</vt:lpstr>
      <vt:lpstr>根據圖片寫一首歌詞，生成一張圖片</vt:lpstr>
      <vt:lpstr>根據圖片寫一首歌詞，生成一張圖片</vt:lpstr>
      <vt:lpstr>根據圖片寫一首歌詞，生成一張圖片</vt:lpstr>
      <vt:lpstr>PowerPoint 簡報</vt:lpstr>
      <vt:lpstr>創造視頻</vt:lpstr>
      <vt:lpstr>PowerPoint 簡報</vt:lpstr>
      <vt:lpstr>讀取資料集csv檔案做數據分析</vt:lpstr>
      <vt:lpstr>會畫分析圖，但不對 因為還無法上傳csv檔案，無法分析檔案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2023-09-08T02:24:33Z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