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26"/>
  </p:notesMasterIdLst>
  <p:handoutMasterIdLst>
    <p:handoutMasterId r:id="rId27"/>
  </p:handoutMasterIdLst>
  <p:sldIdLst>
    <p:sldId id="554" r:id="rId3"/>
    <p:sldId id="622" r:id="rId4"/>
    <p:sldId id="642" r:id="rId5"/>
    <p:sldId id="643" r:id="rId6"/>
    <p:sldId id="644" r:id="rId7"/>
    <p:sldId id="640" r:id="rId8"/>
    <p:sldId id="641" r:id="rId9"/>
    <p:sldId id="623" r:id="rId10"/>
    <p:sldId id="626" r:id="rId11"/>
    <p:sldId id="639" r:id="rId12"/>
    <p:sldId id="627" r:id="rId13"/>
    <p:sldId id="628" r:id="rId14"/>
    <p:sldId id="629" r:id="rId15"/>
    <p:sldId id="631" r:id="rId16"/>
    <p:sldId id="632" r:id="rId17"/>
    <p:sldId id="634" r:id="rId18"/>
    <p:sldId id="635" r:id="rId19"/>
    <p:sldId id="636" r:id="rId20"/>
    <p:sldId id="637" r:id="rId21"/>
    <p:sldId id="645" r:id="rId22"/>
    <p:sldId id="646" r:id="rId23"/>
    <p:sldId id="648" r:id="rId24"/>
    <p:sldId id="647" r:id="rId25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viewProps" Target="viewProps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presProps" Target="pres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tableStyles" Target="tableStyles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handoutMaster" Target="handoutMasters/handoutMaster1.xml"/><Relationship Id="rId30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8/7/2023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2023/8/7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bnext.com.tw/article/57308/deepfake-autoencoder-gan" TargetMode="External"/><Relationship Id="rId2" Type="http://schemas.openxmlformats.org/officeDocument/2006/relationships/hyperlink" Target="https://www.youtube.com/watch?v=zS2iaHSwg1c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oI_WaB_5654" TargetMode="External"/><Relationship Id="rId2" Type="http://schemas.openxmlformats.org/officeDocument/2006/relationships/hyperlink" Target="https://www.youtube.com/watch?v=UVFiv8U8afE" TargetMode="External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zS2iaHSwg1c" TargetMode="External"/><Relationship Id="rId2" Type="http://schemas.openxmlformats.org/officeDocument/2006/relationships/hyperlink" Target="https://youtu.be/bVRcgqMy8dw?t=72" TargetMode="Externa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youtube.com/watch?v=5E3WZLuW9FY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youtube.com/watch?v=y_Q8e398Wm0" TargetMode="External"/><Relationship Id="rId2" Type="http://schemas.openxmlformats.org/officeDocument/2006/relationships/hyperlink" Target="https://www.youtube.com/watch?v=GaB5dnW6g7Q" TargetMode="Externa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hyperlink" Target="https://thispersondoesnotexist.com/" TargetMode="Externa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whichfaceisreal.com/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2952328"/>
          </a:xfrm>
        </p:spPr>
        <p:txBody>
          <a:bodyPr>
            <a:normAutofit/>
          </a:bodyPr>
          <a:lstStyle/>
          <a:p>
            <a:r>
              <a:rPr kumimoji="1"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endParaRPr kumimoji="1" lang="en-US" altLang="zh-TW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252504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9145016" cy="4525963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是讓神經網路看過一些真實圖片的樣本，經過一連串仿真訓練後，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希望他能生產出類似真實但卻有不同風格的圖片。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除了讓電腦透過模仿來產生近似的圖片外，還需要具有分辨的能力，能分辨製造出來的圖片是否與真實圖片很像。</a:t>
            </a:r>
          </a:p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3092" y="2348880"/>
            <a:ext cx="9903684" cy="367240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395128764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>
          <a:xfrm>
            <a:off x="251520" y="152400"/>
            <a:ext cx="8892480" cy="1265238"/>
          </a:xfrm>
        </p:spPr>
        <p:txBody>
          <a:bodyPr>
            <a:normAutofit fontScale="90000"/>
          </a:bodyPr>
          <a:lstStyle/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個神經網路：生成器，判別器</a:t>
            </a:r>
            <a:endParaRPr lang="zh-TW" altLang="en-US" sz="4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8892480" cy="5105400"/>
          </a:xfrm>
        </p:spPr>
        <p:txBody>
          <a:bodyPr>
            <a:normAutofit fontScale="85000" lnSpcReduction="20000"/>
          </a:bodyPr>
          <a:lstStyle/>
          <a:p>
            <a:pPr>
              <a:lnSpc>
                <a:spcPct val="100000"/>
              </a:lnSpc>
            </a:pP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整個生成對抗網路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(GAN)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是由兩個神經網路所組成，分別是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生成器網路</a:t>
            </a:r>
            <a:r>
              <a:rPr kumimoji="1"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Generate Networks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kumimoji="1"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</a:t>
            </a:r>
            <a:r>
              <a:rPr kumimoji="1"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Discriminator Networks) </a:t>
            </a:r>
          </a:p>
          <a:p>
            <a:r>
              <a:rPr kumimoji="1"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網絡</a:t>
            </a:r>
            <a:r>
              <a:rPr kumimoji="1" lang="en-US" altLang="zh-CN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CN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的功能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會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圖片</a:t>
            </a:r>
            <a:endParaRPr kumimoji="1"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可能不像一張正常的圖片，可能是全黑的圖，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也有可能是頭長在地上的人，各式各樣奇怪的圖皆有可能。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所以當訓練生成器網路時，希望生成的數值越接近真實圖片的數值越好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生成的圖片能越來越像真實的圖片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2030977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的主要任務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：查驗真偽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501208"/>
          </a:xfrm>
        </p:spPr>
        <p:txBody>
          <a:bodyPr>
            <a:normAutofit fontScale="77500" lnSpcReduction="20000"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kumimoji="1"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主要任務</a:t>
            </a:r>
            <a:endParaRPr kumimoji="1" lang="en-US" altLang="zh-TW" sz="3600" b="1" dirty="0"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分辨該圖是否為真實圖片，還是偽造出來的圖片</a:t>
            </a:r>
            <a:endParaRPr kumimoji="1"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步驟：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 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先標記真圖，假圖</a:t>
            </a:r>
            <a:r>
              <a:rPr kumimoji="1"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種標記（但不是人為調控）</a:t>
            </a:r>
            <a:endParaRPr kumimoji="1"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將生成器所形成出來的偽造圖片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標記成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假圖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將真實圖片 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標記成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真圖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並且</a:t>
            </a:r>
            <a:r>
              <a:rPr kumimoji="1"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把真圖與假圖一起放進去判別器網路，作為輸入</a:t>
            </a:r>
            <a:r>
              <a:rPr kumimoji="1" lang="en-US" altLang="zh-CN" sz="3600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x,y</a:t>
            </a:r>
            <a:r>
              <a:rPr kumimoji="1" lang="zh-TW" altLang="en-US" sz="36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讓判別器網路進行學習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判別器網路便可透過深度學習的方式來學習真圖和假圖的區別，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並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找出其區別的特徵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經過許多圖片的訓練，判別器網路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kumimoji="1"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就有能力知道何者為真何者為假</a:t>
            </a:r>
          </a:p>
        </p:txBody>
      </p:sp>
    </p:spTree>
    <p:extLst>
      <p:ext uri="{BB962C8B-B14F-4D97-AF65-F5344CB8AC3E}">
        <p14:creationId xmlns:p14="http://schemas.microsoft.com/office/powerpoint/2010/main" val="243223846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生成對抗網路的訓練方式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 fontScale="85000" lnSpcReduction="20000"/>
          </a:bodyPr>
          <a:lstStyle/>
          <a:p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生成對抗網路是由下列兩個步驟重覆迭代執行而成的。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(1).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先固定生成器網路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</a:t>
            </a:r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全力去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訓練</a:t>
            </a:r>
            <a:r>
              <a:rPr kumimoji="1"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</a:t>
            </a:r>
            <a:r>
              <a:rPr kumimoji="1"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也就是先固定住生成器製造假圖的能力，全力來訓練判別器網路其判斷真假圖的能力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，就像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檢驗中心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(2).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再固定判別器網路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的參數，訓練生成器，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網絡就像是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假貨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仿造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中心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，專長是偽造圖片。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結論：</a:t>
            </a:r>
            <a:endParaRPr kumimoji="1" lang="en-US" altLang="zh-CN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訓練很強的</a:t>
            </a:r>
            <a:r>
              <a:rPr kumimoji="1"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假貨仿造中心</a:t>
            </a:r>
            <a:r>
              <a:rPr kumimoji="1"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也訓練很強的</a:t>
            </a:r>
            <a:r>
              <a:rPr kumimoji="1"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假貨查驗中心</a:t>
            </a:r>
            <a:r>
              <a:rPr kumimoji="1" lang="en-US" altLang="zh-CN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kumimoji="1" lang="zh-TW" altLang="en-US" sz="32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4903843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判別器網路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的主要任務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：查驗真偽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2050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40143" y="1432568"/>
            <a:ext cx="9184143" cy="5278574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4" name="矩形 3"/>
          <p:cNvSpPr/>
          <p:nvPr/>
        </p:nvSpPr>
        <p:spPr bwMode="auto">
          <a:xfrm>
            <a:off x="723900" y="2063751"/>
            <a:ext cx="876300" cy="520700"/>
          </a:xfrm>
          <a:prstGeom prst="rect">
            <a:avLst/>
          </a:prstGeom>
          <a:solidFill>
            <a:schemeClr val="bg1"/>
          </a:solidFill>
          <a:ln w="9525" cap="flat" cmpd="sng" algn="ctr">
            <a:noFill/>
            <a:prstDash val="solid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numCol="1" rtlCol="0" anchor="t" anchorCtr="0" compatLnSpc="1">
            <a:prstTxWarp prst="textNoShape">
              <a:avLst/>
            </a:prstTxWarp>
          </a:bodyPr>
          <a:lstStyle/>
          <a:p>
            <a:pPr marL="0" marR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1" lang="zh-TW" altLang="en-US" sz="1800" b="1" i="0" u="none" strike="noStrike" cap="none" normalizeH="0" baseline="0">
              <a:ln>
                <a:noFill/>
              </a:ln>
              <a:solidFill>
                <a:schemeClr val="bg1"/>
              </a:solidFill>
              <a:effectLst/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7709589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生成器網路</a:t>
            </a:r>
            <a: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(Generate Networks)</a:t>
            </a:r>
            <a:br>
              <a:rPr kumimoji="1"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的訓練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79512" y="1556792"/>
            <a:ext cx="8964488" cy="4525963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生成器網路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是一個可以產生圖片的網路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生成器網路的訓練過程。</a:t>
            </a:r>
          </a:p>
        </p:txBody>
      </p:sp>
      <p:pic>
        <p:nvPicPr>
          <p:cNvPr id="5" name="Picture 2">
            <a:extLst>
              <a:ext uri="{FF2B5EF4-FFF2-40B4-BE49-F238E27FC236}">
                <a16:creationId xmlns:a16="http://schemas.microsoft.com/office/drawing/2014/main" id="{679EA0E1-82CB-4D4C-985F-12B38B1CF8DA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2" cstate="print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0644"/>
          <a:stretch/>
        </p:blipFill>
        <p:spPr bwMode="auto">
          <a:xfrm>
            <a:off x="441765" y="2924944"/>
            <a:ext cx="8235482" cy="3485914"/>
          </a:xfrm>
          <a:prstGeom prst="rect">
            <a:avLst/>
          </a:prstGeom>
          <a:ln w="228600" cap="sq" cmpd="thickThin">
            <a:solidFill>
              <a:srgbClr val="000000"/>
            </a:solidFill>
            <a:prstDash val="solid"/>
            <a:miter lim="800000"/>
          </a:ln>
          <a:effectLst>
            <a:innerShdw blurRad="76200">
              <a:srgbClr val="000000"/>
            </a:innerShdw>
          </a:effectLst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84351745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CGAN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28800"/>
            <a:ext cx="9036496" cy="5229200"/>
          </a:xfrm>
        </p:spPr>
        <p:txBody>
          <a:bodyPr>
            <a:normAutofit/>
          </a:bodyPr>
          <a:lstStyle/>
          <a:p>
            <a:pPr marL="342900" lvl="1" indent="-342900">
              <a:spcAft>
                <a:spcPts val="400"/>
              </a:spcAft>
              <a:buFont typeface="Arial"/>
              <a:buChar char="•"/>
              <a:tabLst>
                <a:tab pos="808038" algn="l"/>
                <a:tab pos="8072438" algn="r"/>
              </a:tabLst>
            </a:pP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若在生成的圖片中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只想要特定的特徵做改變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例如，</a:t>
            </a:r>
            <a:r>
              <a:rPr kumimoji="1" lang="zh-TW" altLang="en-US" sz="40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希望</a:t>
            </a:r>
            <a:r>
              <a:rPr kumimoji="1" lang="zh-TW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生成圖片</a:t>
            </a:r>
            <a:r>
              <a:rPr kumimoji="1" lang="zh-TW" altLang="en-US" sz="40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改換髮色</a:t>
            </a:r>
            <a:endParaRPr kumimoji="1" lang="en-US" altLang="zh-TW" sz="40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342900">
              <a:spcAft>
                <a:spcPts val="400"/>
              </a:spcAft>
              <a:tabLst>
                <a:tab pos="808038" algn="l"/>
                <a:tab pos="8072438" algn="r"/>
              </a:tabLst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擴充版本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使用：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條件式生成對抗網路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TW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CGAN 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TW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Conditional GAN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342900" lvl="1" indent="-342900">
              <a:spcAft>
                <a:spcPts val="400"/>
              </a:spcAft>
              <a:buFont typeface="Arial"/>
              <a:buChar char="•"/>
              <a:tabLst>
                <a:tab pos="808038" algn="l"/>
                <a:tab pos="8072438" algn="r"/>
              </a:tabLst>
            </a:pP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方法：</a:t>
            </a:r>
            <a:endParaRPr kumimoji="1" lang="en-US" altLang="zh-CN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742950" lvl="2" indent="-342900">
              <a:spcAft>
                <a:spcPts val="400"/>
              </a:spcAft>
              <a:tabLst>
                <a:tab pos="808038" algn="l"/>
                <a:tab pos="8072438" algn="r"/>
              </a:tabLst>
            </a:pPr>
            <a:r>
              <a:rPr kumimoji="1" lang="zh-TW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只需要</a:t>
            </a:r>
            <a:r>
              <a:rPr kumimoji="1"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調整</a:t>
            </a:r>
            <a:r>
              <a:rPr kumimoji="1"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生成對抗網路架構</a:t>
            </a:r>
            <a:r>
              <a:rPr kumimoji="1" lang="en-US" altLang="zh-CN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CN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某些參數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369352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zh-TW" altLang="en-US" dirty="0"/>
          </a:p>
        </p:txBody>
      </p:sp>
      <p:pic>
        <p:nvPicPr>
          <p:cNvPr id="4098" name="Picture 2"/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-1" y="1599311"/>
            <a:ext cx="9242651" cy="420595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</p:spTree>
    <p:extLst>
      <p:ext uri="{BB962C8B-B14F-4D97-AF65-F5344CB8AC3E}">
        <p14:creationId xmlns:p14="http://schemas.microsoft.com/office/powerpoint/2010/main" val="164127777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的特色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 fontScale="85000" lnSpcReduction="10000"/>
          </a:bodyPr>
          <a:lstStyle/>
          <a:p>
            <a:pPr>
              <a:lnSpc>
                <a:spcPct val="100000"/>
              </a:lnSpc>
            </a:pP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是經由小量的真實資料，去產生大量的訓練資料，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是非監督式學習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的模型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生成對抗網路是神經網路</a:t>
            </a:r>
            <a:r>
              <a:rPr kumimoji="1" lang="en-US" altLang="zh-TW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Neural Network 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的一大突破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生成對抗網路是透過類似互相切磋，互相精進的概念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 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vs 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對抗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』2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個網絡的互相精進，沒有人為調控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kumimoji="1"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目前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非常具有潛力的深度學習領域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現在除了條件式生成對抗網路之外，也有著各式各樣類似的對抗網路持續發展中</a:t>
            </a:r>
          </a:p>
        </p:txBody>
      </p:sp>
    </p:spTree>
    <p:extLst>
      <p:ext uri="{BB962C8B-B14F-4D97-AF65-F5344CB8AC3E}">
        <p14:creationId xmlns:p14="http://schemas.microsoft.com/office/powerpoint/2010/main" val="178086473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B91E345-A28F-4C63-9224-FD21E18C3CC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856984" cy="5105400"/>
          </a:xfrm>
        </p:spPr>
        <p:txBody>
          <a:bodyPr>
            <a:normAutofit/>
          </a:bodyPr>
          <a:lstStyle/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DeepFake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是如何製作的：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3200" dirty="0">
                <a:hlinkClick r:id="rId2"/>
              </a:rPr>
              <a:t>https://www.youtube.com/watch?v=zS2iaHSwg1c</a:t>
            </a:r>
            <a:endParaRPr lang="en-US" altLang="zh-TW" sz="3200" dirty="0"/>
          </a:p>
          <a:p>
            <a:pPr lvl="1"/>
            <a:endParaRPr lang="en-US" altLang="zh-TW" sz="3200" dirty="0"/>
          </a:p>
          <a:p>
            <a:r>
              <a:rPr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Deepfake</a:t>
            </a:r>
            <a:r>
              <a:rPr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大解密！「換臉」技術更簡單，到底怎麼辦到的？</a:t>
            </a:r>
          </a:p>
          <a:p>
            <a:pPr lvl="1"/>
            <a:r>
              <a:rPr lang="en-US" altLang="zh-TW" sz="3200" dirty="0">
                <a:hlinkClick r:id="rId3"/>
              </a:rPr>
              <a:t>https://www.bnext.com.tw/article/57308/deepfake-autoencoder-gan</a:t>
            </a:r>
            <a:r>
              <a:rPr lang="en-US" altLang="zh-TW" sz="3200" dirty="0"/>
              <a:t>?</a:t>
            </a:r>
          </a:p>
          <a:p>
            <a:pPr lvl="1"/>
            <a:endParaRPr lang="en-US" altLang="zh-TW" sz="3200" dirty="0"/>
          </a:p>
          <a:p>
            <a:pPr lvl="1"/>
            <a:endParaRPr lang="zh-TW" altLang="en-US" sz="3200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BD7AFB9-8D09-4C70-BADD-EA04447EDA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21696781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以前的人工智慧是沒有創造力，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只有複製人類的經驗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105400"/>
          </a:xfrm>
        </p:spPr>
        <p:txBody>
          <a:bodyPr>
            <a:normAutofit fontScale="92500" lnSpcReduction="10000"/>
          </a:bodyPr>
          <a:lstStyle/>
          <a:p>
            <a:pPr>
              <a:lnSpc>
                <a:spcPct val="100000"/>
              </a:lnSpc>
            </a:pPr>
            <a:r>
              <a:rPr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以前的人工智慧的能力範圍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沒有創造力，只有複製人類的經驗</a:t>
            </a:r>
            <a:endParaRPr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r>
              <a:rPr kumimoji="1" lang="en-US" altLang="zh-CN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en-US" altLang="zh-TW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2014</a:t>
            </a:r>
            <a:r>
              <a:rPr kumimoji="1"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年開始的</a:t>
            </a:r>
            <a:r>
              <a:rPr kumimoji="1"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</a:t>
            </a:r>
            <a:r>
              <a:rPr kumimoji="1" lang="zh-CN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sz="36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已經具有創造力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可以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自行作畫、寫詩、看圖說文，甚至能製造出假可亂真的圖片或影片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可用來將黑白的照片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修復為彩色</a:t>
            </a:r>
            <a:endParaRPr kumimoji="1" lang="en-US" altLang="zh-TW" sz="32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也可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</a:t>
            </a:r>
            <a:r>
              <a:rPr kumimoji="1" lang="zh-CN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不同風格的</a:t>
            </a:r>
            <a:r>
              <a:rPr kumimoji="1" lang="zh-TW" altLang="en-US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卡通動畫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可參考某個過逝的人，他在生前的聲音、影像、表情、動作等資料，由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來模仿此人，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自動生成為一個擬真的人</a:t>
            </a:r>
          </a:p>
        </p:txBody>
      </p:sp>
    </p:spTree>
    <p:extLst>
      <p:ext uri="{BB962C8B-B14F-4D97-AF65-F5344CB8AC3E}">
        <p14:creationId xmlns:p14="http://schemas.microsoft.com/office/powerpoint/2010/main" val="37741029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B96D94E-93AF-4499-A077-7700FDD5A70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395536" y="1628800"/>
            <a:ext cx="8496944" cy="3456384"/>
          </a:xfrm>
        </p:spPr>
        <p:txBody>
          <a:bodyPr>
            <a:normAutofit fontScale="92500" lnSpcReduction="10000"/>
          </a:bodyPr>
          <a:lstStyle/>
          <a:p>
            <a:r>
              <a:rPr kumimoji="1" lang="zh-TW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en-US" altLang="zh-CN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</a:p>
          <a:p>
            <a:r>
              <a:rPr kumimoji="1"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所引發的社會問題</a:t>
            </a:r>
            <a:endParaRPr kumimoji="1" lang="en-US" altLang="zh-CN" sz="7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zh-CN" altLang="en-US" sz="7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詐騙，造假</a:t>
            </a:r>
            <a:endParaRPr lang="zh-TW" altLang="en-US" sz="7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4640562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所引發的社會問題</a:t>
            </a:r>
            <a:b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詐騙，造假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偽造聲音只需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秒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詐騙電話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媽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!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我被綁架了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https://www.youtube.com/watch?v=UVFiv8U8afE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面貌聲音都能偽造 陸「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半臉」詐騙新手段</a:t>
            </a: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https://www.youtube.com/watch?v=oI_WaB_5654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4702830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所引發的社會問題</a:t>
            </a:r>
            <a:b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詐騙，造假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被用來詐騙！ 視訊來電要錢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.10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分鐘就騙走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千萬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https://youtu.be/bVRcgqMy8dw?t=72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Deepfake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怎麼製作的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（影片造假的方法）</a:t>
            </a:r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3"/>
              </a:rPr>
              <a:t>https://www.youtube.com/watch?v=zS2iaHSwg1c</a:t>
            </a:r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2034360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所引發的社會問題</a:t>
            </a:r>
            <a:b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詐騙，造假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5.</a:t>
            </a:r>
            <a:r>
              <a:rPr lang="zh-TW" altLang="en-US" b="1" dirty="0">
                <a:effectLst/>
              </a:rPr>
              <a:t> 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AI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生成真假難辨 </a:t>
            </a:r>
            <a:r>
              <a:rPr kumimoji="1" lang="en-US" altLang="zh-TW" sz="36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ChatGPT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之父</a:t>
            </a:r>
            <a:r>
              <a:rPr kumimoji="1" lang="en-US" altLang="zh-TW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使用失控人類大亂</a:t>
            </a: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  <a:hlinkClick r:id="rId2"/>
              </a:rPr>
              <a:t>https://www.youtube.com/watch?v=5E3WZLuW9FY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kumimoji="1"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>
              <a:lnSpc>
                <a:spcPct val="100000"/>
              </a:lnSpc>
            </a:pP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04102861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16874B-BE81-49ED-9FEE-3E0AE37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 lnSpcReduction="10000"/>
          </a:bodyPr>
          <a:lstStyle/>
          <a:p>
            <a:r>
              <a:rPr lang="zh-TW" altLang="en-US" sz="3600" b="1" dirty="0">
                <a:effectLst/>
              </a:rPr>
              <a:t>這張臉不屬於任何人</a:t>
            </a:r>
            <a:r>
              <a:rPr lang="en-US" altLang="zh-TW" sz="3600" b="1" dirty="0">
                <a:effectLst/>
              </a:rPr>
              <a:t>! AI</a:t>
            </a:r>
            <a:r>
              <a:rPr lang="zh-TW" altLang="en-US" sz="3600" b="1" dirty="0">
                <a:effectLst/>
              </a:rPr>
              <a:t>人臉生成演算法</a:t>
            </a:r>
            <a:r>
              <a:rPr lang="en-US" altLang="zh-TW" sz="3600" b="1" dirty="0">
                <a:effectLst/>
              </a:rPr>
              <a:t>GAN</a:t>
            </a:r>
            <a:r>
              <a:rPr lang="zh-TW" altLang="en-US" sz="3600" b="1" dirty="0">
                <a:effectLst/>
              </a:rPr>
              <a:t>的黑科技</a:t>
            </a:r>
          </a:p>
          <a:p>
            <a:pPr lvl="1"/>
            <a:r>
              <a:rPr lang="en-US" altLang="zh-TW" sz="3200" b="1" dirty="0">
                <a:effectLst/>
                <a:hlinkClick r:id="rId2"/>
              </a:rPr>
              <a:t>https://www.youtube.com/watch?v=GaB5dnW6g7Q</a:t>
            </a:r>
            <a:endParaRPr lang="en-US" altLang="zh-TW" sz="3200" b="1" dirty="0">
              <a:effectLst/>
            </a:endParaRPr>
          </a:p>
          <a:p>
            <a:pPr lvl="1"/>
            <a:endParaRPr lang="en-US" altLang="zh-TW" sz="3200" b="1" dirty="0">
              <a:effectLst/>
            </a:endParaRPr>
          </a:p>
          <a:p>
            <a:r>
              <a:rPr lang="zh-TW" altLang="en-US" sz="3600" b="1" dirty="0">
                <a:effectLst/>
              </a:rPr>
              <a:t>科學再發現</a:t>
            </a:r>
            <a:r>
              <a:rPr lang="zh-CN" altLang="en-US" sz="3600" b="1" dirty="0">
                <a:effectLst/>
              </a:rPr>
              <a:t>：</a:t>
            </a:r>
            <a:r>
              <a:rPr lang="en-US" altLang="zh-TW" sz="3600" b="1" dirty="0">
                <a:effectLst/>
              </a:rPr>
              <a:t>AI</a:t>
            </a:r>
            <a:r>
              <a:rPr lang="zh-TW" altLang="en-US" sz="3600" b="1" dirty="0">
                <a:effectLst/>
              </a:rPr>
              <a:t>生成對抗網路技術</a:t>
            </a:r>
            <a:r>
              <a:rPr lang="zh-CN" altLang="en-US" sz="3600" b="1" dirty="0">
                <a:effectLst/>
              </a:rPr>
              <a:t>，</a:t>
            </a:r>
            <a:r>
              <a:rPr lang="zh-TW" altLang="en-US" sz="3600" b="1" dirty="0">
                <a:effectLst/>
              </a:rPr>
              <a:t>帶世界邁向新視野</a:t>
            </a:r>
          </a:p>
          <a:p>
            <a:pPr lvl="1"/>
            <a:r>
              <a:rPr lang="en-US" altLang="zh-TW" sz="3200" dirty="0">
                <a:hlinkClick r:id="rId3"/>
              </a:rPr>
              <a:t>https://www.youtube.com/watch?v=y_Q8e398Wm0</a:t>
            </a:r>
            <a:endParaRPr lang="en-US" altLang="zh-TW" sz="32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6D9F81-2385-4C98-BD4D-1EBE6F0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影片簡介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9571140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16874B-BE81-49ED-9FEE-3E0AE37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人臉生成網站</a:t>
            </a:r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3200" b="1" dirty="0">
                <a:effectLst/>
                <a:hlinkClick r:id="rId2"/>
              </a:rPr>
              <a:t>https://thispersondoesnotexist.com/</a:t>
            </a:r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每次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Refresh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重新整理網頁，都會生成一張假人的圖片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幾乎以假亂真</a:t>
            </a:r>
            <a:endParaRPr lang="en-US" altLang="zh-TW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6D9F81-2385-4C98-BD4D-1EBE6F0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影片簡介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66328048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DE16874B-BE81-49ED-9FEE-3E0AE3795B6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036496" cy="5105400"/>
          </a:xfrm>
        </p:spPr>
        <p:txBody>
          <a:bodyPr>
            <a:normAutofit/>
          </a:bodyPr>
          <a:lstStyle/>
          <a:p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猜猜哪張是真臉網站</a:t>
            </a:r>
            <a:r>
              <a:rPr lang="zh-CN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48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en-US" altLang="zh-TW" sz="3600" dirty="0">
                <a:effectLst/>
                <a:hlinkClick r:id="rId2"/>
              </a:rPr>
              <a:t>https://whichfaceisreal.com/</a:t>
            </a:r>
            <a:endParaRPr lang="en-US" altLang="zh-TW" sz="3600" dirty="0">
              <a:effectLst/>
            </a:endParaRPr>
          </a:p>
          <a:p>
            <a:pPr lvl="1"/>
            <a:endParaRPr lang="en-US" altLang="zh-TW" dirty="0">
              <a:effectLst/>
            </a:endParaRP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滑鼠點選，你認為是真圖片的那張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網頁會告訴你，猜對了嗎？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猜</a:t>
            </a:r>
            <a:r>
              <a:rPr lang="en-US" altLang="zh-CN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10</a:t>
            </a:r>
            <a:r>
              <a:rPr lang="zh-CN" altLang="en-US" sz="32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張，猜對率是否超過</a:t>
            </a:r>
            <a:r>
              <a:rPr lang="en-US" altLang="zh-CN" sz="3200" b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60%</a:t>
            </a:r>
            <a:endParaRPr lang="en-US" altLang="zh-CN" sz="32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16D9F81-2385-4C98-BD4D-1EBE6F0CDB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影片簡介</a:t>
            </a:r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endParaRPr kumimoji="1"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38715799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目前熱門的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種深度學習的用途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 fontScale="92500"/>
          </a:bodyPr>
          <a:lstStyle/>
          <a:p>
            <a:pPr lvl="0">
              <a:lnSpc>
                <a:spcPct val="100000"/>
              </a:lnSpc>
            </a:pP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人工智慧的深度學習網路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的目前應用用途：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 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讓電腦能思考判斷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：可以用於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決策及預測</a:t>
            </a:r>
            <a:r>
              <a:rPr kumimoji="1" lang="en-US" altLang="zh-CN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 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還能夠</a:t>
            </a:r>
            <a:r>
              <a:rPr kumimoji="1" lang="zh-TW" altLang="en-US" sz="3200" b="1" dirty="0">
                <a:solidFill>
                  <a:srgbClr val="7030A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如人們的創造力一樣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自動產生詩詞及影像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0">
              <a:lnSpc>
                <a:spcPct val="100000"/>
              </a:lnSpc>
            </a:pP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A/B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所使用的方法：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A.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可以使用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機器學習演算法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，或</a:t>
            </a:r>
            <a:r>
              <a:rPr kumimoji="1" lang="zh-CN" altLang="en-US" sz="32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深度學習類神經網絡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C0C0C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（可以自動生成詩詞，影像，圖片）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kumimoji="1" lang="zh-TW" altLang="en-US" sz="2400" b="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01860775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生成對抗網絡的基本原理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105400"/>
          </a:xfrm>
        </p:spPr>
        <p:txBody>
          <a:bodyPr>
            <a:normAutofit/>
          </a:bodyPr>
          <a:lstStyle/>
          <a:p>
            <a:r>
              <a:rPr kumimoji="1" lang="en-US" altLang="zh-CN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B.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kumimoji="1" lang="zh-TW" altLang="en-US" sz="40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sz="4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（可以自動生成詩詞，影像，圖片）</a:t>
            </a:r>
            <a:endParaRPr kumimoji="1" lang="en-US" altLang="zh-TW" sz="40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這樣的網路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原理：類似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左腦和右腦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彼此對抗，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CN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彼此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比賽及對抗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來互相提升能力</a:t>
            </a:r>
            <a:r>
              <a:rPr kumimoji="1" lang="en-US" altLang="zh-CN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很專業的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仿造者</a:t>
            </a: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與專門抓仿造品的</a:t>
            </a:r>
            <a:r>
              <a:rPr kumimoji="1" lang="zh-TW" altLang="en-US" sz="3600" b="1" dirty="0">
                <a:solidFill>
                  <a:srgbClr val="7030A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警察</a:t>
            </a:r>
            <a:r>
              <a:rPr kumimoji="1"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，彼此對抗，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魔高一尺，道高一丈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marL="0" indent="0">
              <a:lnSpc>
                <a:spcPct val="100000"/>
              </a:lnSpc>
              <a:spcBef>
                <a:spcPts val="600"/>
              </a:spcBef>
              <a:buNone/>
            </a:pPr>
            <a:endParaRPr kumimoji="1" lang="zh-TW" altLang="en-US" sz="2400" b="0" dirty="0">
              <a:solidFill>
                <a:schemeClr val="tx1"/>
              </a:solidFill>
              <a:latin typeface="Times New Roman" pitchFamily="18" charset="0"/>
              <a:ea typeface="標楷體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73906038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3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kumimoji="1"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  <a:cs typeface="+mn-cs"/>
              </a:rPr>
              <a:t>生成對抗網路</a:t>
            </a:r>
            <a:r>
              <a:rPr kumimoji="1"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endParaRPr kumimoji="1"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  <a:cs typeface="+mn-cs"/>
            </a:endParaRPr>
          </a:p>
        </p:txBody>
      </p:sp>
      <p:sp>
        <p:nvSpPr>
          <p:cNvPr id="5" name="內容版面配置區 4"/>
          <p:cNvSpPr>
            <a:spLocks noGrp="1"/>
          </p:cNvSpPr>
          <p:nvPr>
            <p:ph idx="1"/>
          </p:nvPr>
        </p:nvSpPr>
        <p:spPr>
          <a:xfrm>
            <a:off x="107504" y="1600200"/>
            <a:ext cx="8856984" cy="5105400"/>
          </a:xfrm>
        </p:spPr>
        <p:txBody>
          <a:bodyPr>
            <a:normAutofit/>
          </a:bodyPr>
          <a:lstStyle/>
          <a:p>
            <a:pPr>
              <a:lnSpc>
                <a:spcPct val="100000"/>
              </a:lnSpc>
            </a:pPr>
            <a:r>
              <a:rPr kumimoji="1" lang="zh-TW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endParaRPr kumimoji="1" lang="en-US" altLang="zh-TW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Generative Adversarial Nets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它主要功能是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模仿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讓電腦產生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以假亂真的圖片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影片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文字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聲音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等，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目前使用較多的是讓電腦自動產生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卡通圖案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人物或動物的影片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詩集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文章或是知名畫家的畫作</a:t>
            </a:r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kumimoji="1"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73284529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kumimoji="1" lang="zh-TW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生成對抗網路</a:t>
            </a:r>
            <a:r>
              <a:rPr kumimoji="1"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的原理</a:t>
            </a:r>
            <a:endParaRPr lang="zh-TW" altLang="en-US" dirty="0"/>
          </a:p>
        </p:txBody>
      </p:sp>
      <p:sp>
        <p:nvSpPr>
          <p:cNvPr id="3" name="內容版面配置區 2"/>
          <p:cNvSpPr>
            <a:spLocks noGrp="1"/>
          </p:cNvSpPr>
          <p:nvPr>
            <p:ph idx="1"/>
          </p:nvPr>
        </p:nvSpPr>
        <p:spPr>
          <a:xfrm>
            <a:off x="107504" y="1600200"/>
            <a:ext cx="9145016" cy="5257800"/>
          </a:xfrm>
        </p:spPr>
        <p:txBody>
          <a:bodyPr/>
          <a:lstStyle/>
          <a:p>
            <a:pPr lvl="0">
              <a:lnSpc>
                <a:spcPct val="100000"/>
              </a:lnSpc>
            </a:pPr>
            <a:r>
              <a:rPr kumimoji="1"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原理：</a:t>
            </a:r>
            <a:endParaRPr kumimoji="1" lang="en-US" altLang="zh-CN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是讓神經網路</a:t>
            </a:r>
            <a:r>
              <a:rPr kumimoji="1" lang="zh-CN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學習</a:t>
            </a:r>
            <a:r>
              <a:rPr kumimoji="1" lang="zh-TW" altLang="en-US" sz="3200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一些真實圖片的樣本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，經過一連串仿真訓練後，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希望他能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生產出類似真實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但卻有</a:t>
            </a:r>
            <a:r>
              <a:rPr kumimoji="1" lang="zh-TW" altLang="en-US" sz="32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不同風格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的圖片。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kumimoji="1" lang="en-US" altLang="zh-TW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GAN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除了讓電腦透過模仿來產生近似的圖片外，</a:t>
            </a:r>
            <a:endParaRPr kumimoji="1" lang="en-US" altLang="zh-TW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kumimoji="1"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kumimoji="1" lang="zh-TW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還需要具有分辨的能力</a:t>
            </a:r>
            <a:r>
              <a:rPr kumimoji="1"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kumimoji="1" lang="en-US" altLang="zh-CN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2"/>
            <a:r>
              <a:rPr kumimoji="1" lang="zh-TW" altLang="en-US" sz="28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能分辨製造出來的圖片是否與真實圖片很像</a:t>
            </a:r>
            <a:r>
              <a:rPr kumimoji="1" lang="zh-TW" altLang="en-US" sz="2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pPr marL="0" indent="0">
              <a:buNone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5891898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 advClick="0"/>
    </mc:Choice>
    <mc:Fallback xmlns="">
      <p:transition advClick="0"/>
    </mc:Fallback>
  </mc:AlternateContent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1505</Words>
  <Application>Microsoft Office PowerPoint</Application>
  <PresentationFormat>如螢幕大小 (4:3)</PresentationFormat>
  <Paragraphs>127</Paragraphs>
  <Slides>23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6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23</vt:i4>
      </vt:variant>
    </vt:vector>
  </HeadingPairs>
  <TitlesOfParts>
    <vt:vector size="30" baseType="lpstr">
      <vt:lpstr>Segoe Condensed</vt:lpstr>
      <vt:lpstr>微軟正黑體</vt:lpstr>
      <vt:lpstr>Arial</vt:lpstr>
      <vt:lpstr>Bookman Old Style</vt:lpstr>
      <vt:lpstr>Calibri</vt:lpstr>
      <vt:lpstr>Times New Roman</vt:lpstr>
      <vt:lpstr>EdBackToSchl(2)</vt:lpstr>
      <vt:lpstr>PowerPoint 簡報</vt:lpstr>
      <vt:lpstr>以前的人工智慧是沒有創造力， 只有複製人類的經驗</vt:lpstr>
      <vt:lpstr>影片簡介生成對抗網路，GAN</vt:lpstr>
      <vt:lpstr>影片簡介生成對抗網路，GAN</vt:lpstr>
      <vt:lpstr>影片簡介生成對抗網路，GAN</vt:lpstr>
      <vt:lpstr>目前熱門的2種深度學習的用途</vt:lpstr>
      <vt:lpstr>生成對抗網絡的基本原理</vt:lpstr>
      <vt:lpstr>生成對抗網路，GAN</vt:lpstr>
      <vt:lpstr>生成對抗網路的原理</vt:lpstr>
      <vt:lpstr>生成對抗網路的原理</vt:lpstr>
      <vt:lpstr>GAN有2個神經網路：生成器，判別器</vt:lpstr>
      <vt:lpstr>『判別器網路』的主要任務：查驗真偽</vt:lpstr>
      <vt:lpstr>生成對抗網路的訓練方式</vt:lpstr>
      <vt:lpstr>『判別器網路』的主要任務：查驗真偽</vt:lpstr>
      <vt:lpstr>生成器網路(Generate Networks) 的訓練</vt:lpstr>
      <vt:lpstr>條件式生成對抗網路，CGAN</vt:lpstr>
      <vt:lpstr>PowerPoint 簡報</vt:lpstr>
      <vt:lpstr>生成對抗網路的特色</vt:lpstr>
      <vt:lpstr>PowerPoint 簡報</vt:lpstr>
      <vt:lpstr>PowerPoint 簡報</vt:lpstr>
      <vt:lpstr>生成對抗網路所引發的社會問題 詐騙，造假</vt:lpstr>
      <vt:lpstr>生成對抗網路所引發的社會問題 詐騙，造假</vt:lpstr>
      <vt:lpstr>生成對抗網路所引發的社會問題 詐騙，造假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2023-08-06T23:46:10Z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