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554" r:id="rId3"/>
    <p:sldId id="622" r:id="rId4"/>
    <p:sldId id="648" r:id="rId5"/>
    <p:sldId id="649" r:id="rId6"/>
    <p:sldId id="650" r:id="rId7"/>
    <p:sldId id="651" r:id="rId8"/>
    <p:sldId id="669" r:id="rId9"/>
    <p:sldId id="670" r:id="rId10"/>
    <p:sldId id="671" r:id="rId11"/>
    <p:sldId id="672" r:id="rId12"/>
    <p:sldId id="653" r:id="rId13"/>
    <p:sldId id="673" r:id="rId14"/>
    <p:sldId id="652" r:id="rId15"/>
    <p:sldId id="674" r:id="rId16"/>
    <p:sldId id="676" r:id="rId17"/>
    <p:sldId id="675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2435" autoAdjust="0"/>
  </p:normalViewPr>
  <p:slideViewPr>
    <p:cSldViewPr>
      <p:cViewPr varScale="1">
        <p:scale>
          <a:sx n="67" d="100"/>
          <a:sy n="67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9/18/2023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2023/9/18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O5F_6dGGk" TargetMode="External"/><Relationship Id="rId2" Type="http://schemas.openxmlformats.org/officeDocument/2006/relationships/hyperlink" Target="https://www.youtube.com/watch?v=c7Ed-oOAmY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OVitC6wLdo" TargetMode="External"/><Relationship Id="rId2" Type="http://schemas.openxmlformats.org/officeDocument/2006/relationships/hyperlink" Target="https://www.youtube.com/watch?v=9kPKX47GgL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cEzDmavv8" TargetMode="External"/><Relationship Id="rId2" Type="http://schemas.openxmlformats.org/officeDocument/2006/relationships/hyperlink" Target="https://www.youtube.com/watch?v=9kPKX47GgL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9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9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4127318-5EC2-43AC-B94F-AE06A5C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的各種應用</a:t>
            </a:r>
            <a:r>
              <a:rPr kumimoji="1"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6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2E82C-779F-45D0-93AE-EEEA5334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3052936"/>
          </a:xfrm>
        </p:spPr>
        <p:txBody>
          <a:bodyPr numCol="2"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文字類：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 AI</a:t>
            </a: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圖像類：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AI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音樂類：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soundful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boomy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影像類：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runway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Fliki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語音類：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Fliki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wellsaid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366776-8DE9-42FC-9C70-F096CE99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23" y="4673777"/>
            <a:ext cx="9430246" cy="20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5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EA5BE4-BACD-4809-ABDC-A1513A3A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自然語言技術（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是生成式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的重要核心技術之一，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）是一門研究如何使計算功能夠理解、生成和操作自然語言的技術。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生成文字內容需要模型具備語言理解、生成和流暢度等能力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</a:t>
            </a:r>
            <a:r>
              <a:rPr lang="zh-CN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CN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是生成文字內容的核心技術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能夠根據前面的詞語序列預測下一個詞語的模型，可以用於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文字內容生成、機器翻譯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等多個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B57D25B-5630-4E4A-AF75-308B6CDD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AIGC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）的核心技術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76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是通過學習大量的數據，從而可以</a:t>
            </a:r>
            <a:r>
              <a:rPr lang="zh-TW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生成與原始數據相似的新數據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它主要依賴於深度學習技術，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其中最常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Adversarial Network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長短期記憶網路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32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en-US" altLang="zh-CN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2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的語言模型為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 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GPT3.5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GPT4.0</a:t>
            </a:r>
            <a:r>
              <a:rPr lang="en-US" altLang="zh-CN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】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Pre-trained Transformer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）功能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語言生成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語言理解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機器翻譯</a:t>
            </a:r>
            <a:endParaRPr lang="en-US" altLang="zh-CN" sz="36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5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GPT-1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年發布，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具有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1.17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32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</a:t>
            </a:r>
            <a:r>
              <a:rPr lang="zh-CN" altLang="en-US" sz="32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Wikipedia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等大量的無監督文字內容資料進行預訓練，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GPT-1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主要用於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語言生成任務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，例如完成文字內容、寫詩等。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6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年發布，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參數量增加至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億個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使用更大的參數和更多的訓練資料來提高效能，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GPT-2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文字內容生成、語言理解、機器翻譯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等方面都取得了很好的效果。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年發布，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系列中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最大的模型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，擁有</a:t>
            </a:r>
            <a:r>
              <a:rPr lang="en-US" altLang="zh-TW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1750</a:t>
            </a:r>
            <a:r>
              <a:rPr lang="zh-TW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個參數，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使用了更多的訓練數據，包括網路上的大量文字內容數據和其他資源，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可以通過少量的範例數據進行機器翻譯、文字內容生成、問答等多種自然語言處理任務，甚至可以進行對話和寫作等。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4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</a:t>
            </a:r>
            <a:r>
              <a:rPr lang="en-US" altLang="zh-CN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年發布，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調整後的模型版本，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縮減參數量（約</a:t>
            </a:r>
            <a:r>
              <a:rPr lang="en-US" altLang="zh-TW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與增加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人類回饋強化學習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）功能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6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1054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/>
              </a:rPr>
              <a:t>1.</a:t>
            </a:r>
            <a:r>
              <a:rPr lang="zh-TW" altLang="en-US" sz="3600" b="1" dirty="0">
                <a:effectLst/>
              </a:rPr>
              <a:t>生成式</a:t>
            </a:r>
            <a:r>
              <a:rPr lang="en-US" altLang="zh-TW" sz="3600" b="1" dirty="0">
                <a:effectLst/>
              </a:rPr>
              <a:t>AI</a:t>
            </a:r>
            <a:r>
              <a:rPr lang="zh-TW" altLang="en-US" sz="3600" b="1" dirty="0">
                <a:effectLst/>
              </a:rPr>
              <a:t>有望成為主流科技 科技龍頭紛紛搶</a:t>
            </a:r>
            <a:r>
              <a:rPr lang="zh-CN" altLang="en-US" sz="3600" b="1" dirty="0">
                <a:effectLst/>
              </a:rPr>
              <a:t>進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200" b="1" dirty="0">
                <a:effectLst/>
                <a:hlinkClick r:id="rId2"/>
              </a:rPr>
              <a:t>https://www.youtube.com/watch?v=c7Ed-oOAmYo</a:t>
            </a:r>
            <a:endParaRPr lang="en-US" altLang="zh-TW" sz="3200" b="1" dirty="0">
              <a:effectLst/>
            </a:endParaRPr>
          </a:p>
          <a:p>
            <a:r>
              <a:rPr lang="en-US" altLang="zh-CN" sz="3600" b="1" dirty="0">
                <a:effectLst/>
              </a:rPr>
              <a:t>2.</a:t>
            </a:r>
            <a:r>
              <a:rPr lang="zh-TW" altLang="en-US" sz="3600" b="1" dirty="0">
                <a:effectLst/>
              </a:rPr>
              <a:t> 「生成式</a:t>
            </a:r>
            <a:r>
              <a:rPr lang="en-US" altLang="zh-TW" sz="3600" b="1" dirty="0">
                <a:effectLst/>
              </a:rPr>
              <a:t>AI</a:t>
            </a:r>
            <a:r>
              <a:rPr lang="zh-TW" altLang="en-US" sz="3600" b="1" dirty="0">
                <a:effectLst/>
              </a:rPr>
              <a:t>」進入戰國時代 華碩、宏碁搶</a:t>
            </a:r>
            <a:r>
              <a:rPr lang="en-US" altLang="zh-TW" sz="3600" b="1" dirty="0">
                <a:effectLst/>
              </a:rPr>
              <a:t>6</a:t>
            </a:r>
            <a:r>
              <a:rPr lang="zh-TW" altLang="en-US" sz="3600" b="1" dirty="0">
                <a:effectLst/>
              </a:rPr>
              <a:t>兆商機</a:t>
            </a:r>
          </a:p>
          <a:p>
            <a:pPr lvl="1"/>
            <a:r>
              <a:rPr lang="en-US" altLang="zh-TW" sz="3200" b="1" dirty="0">
                <a:effectLst/>
                <a:hlinkClick r:id="rId3"/>
              </a:rPr>
              <a:t>https://www.youtube.com/watch?v=t3O5F_6dGGk</a:t>
            </a:r>
            <a:endParaRPr lang="en-US" altLang="zh-TW" sz="3200" b="1" dirty="0">
              <a:effectLst/>
            </a:endParaRPr>
          </a:p>
          <a:p>
            <a:pPr lvl="1"/>
            <a:endParaRPr lang="zh-TW" altLang="en-US" sz="3200" b="1" dirty="0">
              <a:effectLst/>
            </a:endParaRPr>
          </a:p>
          <a:p>
            <a:pPr>
              <a:lnSpc>
                <a:spcPct val="100000"/>
              </a:lnSpc>
            </a:pP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1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發展歷史的原理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於美國時間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日發布，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升級為多模態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模型，可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圖片輸入</a:t>
            </a:r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及以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文字解釋圖像</a:t>
            </a:r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答案錯誤更少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正確性比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GPT-3.5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38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每日花費</a:t>
            </a:r>
            <a:r>
              <a:rPr kumimoji="1"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/>
          </a:bodyPr>
          <a:lstStyle/>
          <a:p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日燒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萬美金，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傳面臨破產</a:t>
            </a:r>
          </a:p>
          <a:p>
            <a:pPr lvl="1"/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每日一開門就要花費數十萬美元。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單單是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每日營運成本就高達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還不包括</a:t>
            </a:r>
            <a:r>
              <a:rPr lang="en-US" altLang="zh-TW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DALL-E2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等其他產品</a:t>
            </a:r>
            <a:endParaRPr lang="en-US" altLang="zh-TW" sz="36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r>
              <a:rPr lang="zh-TW" altLang="en-US" sz="3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虧損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擴大到</a:t>
            </a:r>
            <a:r>
              <a:rPr lang="en-US" altLang="zh-TW" sz="3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5.4</a:t>
            </a:r>
            <a:r>
              <a:rPr lang="zh-TW" altLang="en-US" sz="3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  <a:endParaRPr lang="en-US" altLang="zh-CN" sz="36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7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六種知名的深度學習模型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62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F8F5B8-2F38-404D-8BC8-4162A9FD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636"/>
            <a:ext cx="3995936" cy="655272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單層感知器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分類，迴歸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AE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自編碼器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特徵提取，降維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卷積神經網絡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生成對抗網絡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造假圖片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循環神經網絡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情感分析，理解文字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轉換器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GPT4.0</a:t>
            </a:r>
          </a:p>
          <a:p>
            <a:pPr lvl="1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生成文字，機器翻譯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未提供相片說明。">
            <a:extLst>
              <a:ext uri="{FF2B5EF4-FFF2-40B4-BE49-F238E27FC236}">
                <a16:creationId xmlns:a16="http://schemas.microsoft.com/office/drawing/2014/main" id="{19776C57-B7B3-42E1-975D-0D668C46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0" y="558230"/>
            <a:ext cx="6290840" cy="62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3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035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自然語言生成（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sz="36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可以用來創建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自然語言文本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新聞報導、產品描述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評論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長篇的論文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也常會和其他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應用或技術混合，形成更為複雜且完善的功能或應用。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Siri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等，皆是透過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STT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Speech-to-Text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）語音轉文字和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TTS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Text-to-Speech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）文字轉語音輔以關鍵字搜索、資料庫、深度學習等技術形成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TTS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便是以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為基礎所實現。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這些應用通常需要使用大量的訓練數據和強大的語言模型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3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圖像及影片生成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sz="36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可以創建逼真的圖像及影片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人像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風景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新聞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等。這些應用通常需要使用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GAN』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技術來生成真實的圖像</a:t>
            </a:r>
          </a:p>
          <a:p>
            <a:pPr lvl="1" fontAlgn="base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由兩個網路構成，分別是鑑別網路（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Discriminating Network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）與生成網路（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Network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不斷地生成與對抗使得成果每次都優於前一次，正是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的核心所在</a:t>
            </a:r>
          </a:p>
        </p:txBody>
      </p:sp>
    </p:spTree>
    <p:extLst>
      <p:ext uri="{BB962C8B-B14F-4D97-AF65-F5344CB8AC3E}">
        <p14:creationId xmlns:p14="http://schemas.microsoft.com/office/powerpoint/2010/main" val="41381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對話生成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4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可以用來生成對話文本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客戶服務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這些應用需要使用大量訓練數據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Language Processing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）技術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來生成流暢、自然的對話。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4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51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可以自動生成，不需要人類的干預，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因此可以大大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減少人類的時間和精力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文案撰寫、新聞稿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等簡單卻費時的工作時間</a:t>
            </a:r>
            <a:r>
              <a:rPr lang="zh-TW" altLang="en-US" dirty="0">
                <a:effectLst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0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1054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/>
              </a:rPr>
              <a:t>3.</a:t>
            </a:r>
            <a:r>
              <a:rPr lang="zh-TW" altLang="en-US" sz="3600" b="1" dirty="0">
                <a:effectLst/>
              </a:rPr>
              <a:t>介紹生成式 </a:t>
            </a:r>
            <a:r>
              <a:rPr lang="en-US" altLang="zh-TW" sz="3600" b="1" dirty="0">
                <a:effectLst/>
              </a:rPr>
              <a:t>AI</a:t>
            </a:r>
          </a:p>
          <a:p>
            <a:pPr lvl="1"/>
            <a:r>
              <a:rPr lang="en-US" altLang="zh-TW" sz="3200" b="1" dirty="0">
                <a:effectLst/>
                <a:hlinkClick r:id="rId2"/>
              </a:rPr>
              <a:t>https://www.youtube.com/watch?v=9kPKX47GgL8</a:t>
            </a:r>
            <a:endParaRPr lang="en-US" altLang="zh-TW" sz="32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en-US" altLang="zh-CN" sz="3600" b="1" dirty="0">
                <a:effectLst/>
              </a:rPr>
              <a:t>4.</a:t>
            </a:r>
            <a:r>
              <a:rPr lang="zh-TW" altLang="en-US" sz="3600" b="1" dirty="0">
                <a:effectLst/>
              </a:rPr>
              <a:t> </a:t>
            </a:r>
            <a:r>
              <a:rPr lang="en-US" altLang="zh-TW" sz="3600" b="1" dirty="0">
                <a:effectLst/>
              </a:rPr>
              <a:t>《</a:t>
            </a:r>
            <a:r>
              <a:rPr lang="zh-TW" altLang="en-US" sz="3600" b="1" dirty="0">
                <a:effectLst/>
              </a:rPr>
              <a:t>遠見</a:t>
            </a:r>
            <a:r>
              <a:rPr lang="en-US" altLang="zh-TW" sz="3600" b="1" dirty="0">
                <a:effectLst/>
              </a:rPr>
              <a:t>》</a:t>
            </a:r>
            <a:r>
              <a:rPr lang="zh-TW" altLang="en-US" sz="3600" b="1" dirty="0">
                <a:effectLst/>
              </a:rPr>
              <a:t>調查</a:t>
            </a:r>
            <a:r>
              <a:rPr lang="en-US" altLang="zh-TW" sz="3600" b="1" dirty="0">
                <a:effectLst/>
              </a:rPr>
              <a:t>:</a:t>
            </a:r>
            <a:r>
              <a:rPr lang="zh-TW" altLang="en-US" sz="3600" b="1" dirty="0">
                <a:effectLst/>
              </a:rPr>
              <a:t>生成式</a:t>
            </a:r>
            <a:r>
              <a:rPr lang="en-US" altLang="zh-TW" sz="3600" b="1" dirty="0">
                <a:effectLst/>
              </a:rPr>
              <a:t>AI</a:t>
            </a:r>
            <a:r>
              <a:rPr lang="zh-TW" altLang="en-US" sz="3600" b="1" dirty="0">
                <a:effectLst/>
              </a:rPr>
              <a:t>風潮 </a:t>
            </a:r>
            <a:r>
              <a:rPr lang="en-US" altLang="zh-TW" sz="3600" b="1" dirty="0">
                <a:effectLst/>
              </a:rPr>
              <a:t>4</a:t>
            </a:r>
            <a:r>
              <a:rPr lang="zh-TW" altLang="en-US" sz="3600" b="1" dirty="0">
                <a:effectLst/>
              </a:rPr>
              <a:t>成主管想縮編</a:t>
            </a:r>
          </a:p>
          <a:p>
            <a:pPr lvl="1"/>
            <a:r>
              <a:rPr lang="en-US" altLang="zh-TW" sz="3200" b="1" dirty="0">
                <a:effectLst/>
                <a:hlinkClick r:id="rId3"/>
              </a:rPr>
              <a:t>https://www.youtube.com/watch?v=FOVitC6wLdo</a:t>
            </a:r>
            <a:endParaRPr lang="en-US" altLang="zh-TW" sz="3200" b="1" dirty="0">
              <a:effectLst/>
            </a:endParaRPr>
          </a:p>
          <a:p>
            <a:pPr lvl="1"/>
            <a:endParaRPr lang="zh-TW" altLang="en-US" sz="3200" b="1" dirty="0">
              <a:effectLst/>
            </a:endParaRPr>
          </a:p>
          <a:p>
            <a:pPr>
              <a:lnSpc>
                <a:spcPct val="100000"/>
              </a:lnSpc>
            </a:pP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fontScale="92500"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資料生成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可以生成新的資訊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因此它可以用以產生訓練用的資料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深度學習的難點之一便是需要大量的資料進行訓練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，特定類別資料的收集因本身的稀缺性，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收集更是困難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而資料生成</a:t>
            </a:r>
            <a:r>
              <a:rPr lang="zh-CN" altLang="en-US" sz="40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便是解決此問題的方法之一</a:t>
            </a:r>
            <a:endParaRPr lang="en-US" altLang="zh-TW" sz="40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3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的缺點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43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的缺點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難以解釋性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仰賴的是深度學習的技術，而深度學習是由多層的神經網路架構組成，</a:t>
            </a:r>
            <a:r>
              <a:rPr lang="zh-TW" altLang="en-US" sz="40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其演算的變數及函數組合數量之龐大，遠非人腦可以計算理解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生成的結果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是人腦難以理解並解釋的</a:t>
            </a:r>
            <a:endParaRPr lang="en-US" altLang="zh-TW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7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的缺點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高成本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是藉由深度學習才能達成的技術，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而深度學習本身需要透過大量的計算及訓練資料才能實現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訓練過程在計算上有著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硬體設備、電力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等高額成本存在，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而訓練的資料更是需要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大量收集、人工標記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，同樣需要高額成本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4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的缺點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生成資料的真實性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致命的缺陷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0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那就是資料的真實性</a:t>
            </a:r>
            <a:endParaRPr lang="en-US" altLang="zh-TW" sz="40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在文章、評論等文字類型的生成結果，其真實性皆需要使用者去驗證判斷。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其生成的資料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經常會有參雜假資訊的情況發生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5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</a:p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</a:p>
        </p:txBody>
      </p:sp>
    </p:spTree>
    <p:extLst>
      <p:ext uri="{BB962C8B-B14F-4D97-AF65-F5344CB8AC3E}">
        <p14:creationId xmlns:p14="http://schemas.microsoft.com/office/powerpoint/2010/main" val="1173851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版權爭議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現在有很多人在藝術創作的領域使用生成式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，同時也引發了不小的議題。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在訓練過程中需要大量的訓練資料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，而這些來自創作者的作品自然而然會被用於訓練上，這就</a:t>
            </a:r>
            <a:r>
              <a:rPr lang="zh-TW" altLang="en-US" sz="40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涉及了著作權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進行的創作，其著作權的歸屬目前仍然是一大問題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未來制定法規則甚至會影響相關的技術研發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2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en-US" altLang="zh-CN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資料真實性</a:t>
            </a:r>
            <a:endParaRPr lang="en-US" altLang="zh-CN" sz="44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其生成的內容真實性卻是一大隱憂。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lang="zh-TW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生成的內容經常會參雜假資訊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，因此若是作為工作生產用，則需要使用者自行驗證內容的真實性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2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B63406-AD32-4185-921C-5712F387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997152"/>
          </a:xfrm>
        </p:spPr>
        <p:txBody>
          <a:bodyPr/>
          <a:lstStyle/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所生成的資料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符合道德與法律的規範</a:t>
            </a:r>
            <a:endParaRPr lang="en-US" altLang="zh-TW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解決當前資料真實性</a:t>
            </a:r>
            <a:endParaRPr lang="en-US" altLang="zh-TW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不可解釋性等問題</a:t>
            </a:r>
            <a:endParaRPr lang="en-US" altLang="zh-TW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才能發揮生成式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最大的價值。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B2340-C3A7-43D3-BC22-5227FD14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面臨的挑戰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453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1054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/>
              </a:rPr>
              <a:t>5.</a:t>
            </a:r>
            <a:r>
              <a:rPr lang="zh-TW" altLang="en-US" sz="3600" b="1" dirty="0">
                <a:effectLst/>
              </a:rPr>
              <a:t>介紹生成式 </a:t>
            </a:r>
            <a:r>
              <a:rPr lang="en-US" altLang="zh-TW" sz="3600" b="1" dirty="0">
                <a:effectLst/>
              </a:rPr>
              <a:t>AI</a:t>
            </a:r>
          </a:p>
          <a:p>
            <a:pPr lvl="1"/>
            <a:r>
              <a:rPr lang="en-US" altLang="zh-TW" sz="3200" b="1" dirty="0">
                <a:effectLst/>
                <a:hlinkClick r:id="rId2"/>
              </a:rPr>
              <a:t>https://www.youtube.com/watch?v=9kPKX47GgL8</a:t>
            </a:r>
            <a:endParaRPr lang="en-US" altLang="zh-TW" sz="32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en-US" altLang="zh-CN" sz="3600" b="1" dirty="0">
                <a:effectLst/>
              </a:rPr>
              <a:t>4.</a:t>
            </a:r>
            <a:r>
              <a:rPr lang="zh-TW" altLang="en-US" sz="3600" b="1" dirty="0">
                <a:effectLst/>
              </a:rPr>
              <a:t>什麼是生成式</a:t>
            </a:r>
            <a:r>
              <a:rPr lang="en-US" altLang="zh-TW" sz="3600" b="1" dirty="0">
                <a:effectLst/>
              </a:rPr>
              <a:t>AI?</a:t>
            </a:r>
            <a:r>
              <a:rPr lang="zh-TW" altLang="en-US" sz="3600" b="1" dirty="0">
                <a:effectLst/>
              </a:rPr>
              <a:t>它與其它</a:t>
            </a:r>
            <a:r>
              <a:rPr lang="en-US" altLang="zh-TW" sz="3600" b="1" dirty="0">
                <a:effectLst/>
              </a:rPr>
              <a:t>AI</a:t>
            </a:r>
            <a:r>
              <a:rPr lang="zh-TW" altLang="en-US" sz="3600" b="1" dirty="0">
                <a:effectLst/>
              </a:rPr>
              <a:t>有什麼不一樣</a:t>
            </a:r>
            <a:r>
              <a:rPr lang="en-US" altLang="zh-TW" sz="3600" b="1" dirty="0">
                <a:effectLst/>
              </a:rPr>
              <a:t>?</a:t>
            </a:r>
            <a:endParaRPr lang="zh-TW" altLang="en-US" sz="3600" b="1" dirty="0">
              <a:effectLst/>
            </a:endParaRPr>
          </a:p>
          <a:p>
            <a:pPr lvl="1"/>
            <a:r>
              <a:rPr lang="en-US" altLang="zh-TW" sz="3200" b="1" dirty="0">
                <a:effectLst/>
                <a:hlinkClick r:id="rId3"/>
              </a:rPr>
              <a:t>https://www.youtube.com/watch?v=nHcEzDmavv8</a:t>
            </a:r>
            <a:endParaRPr lang="en-US" altLang="zh-TW" sz="3200" b="1" dirty="0">
              <a:effectLst/>
            </a:endParaRPr>
          </a:p>
          <a:p>
            <a:pPr lvl="1"/>
            <a:endParaRPr lang="zh-TW" altLang="en-US" sz="3200" b="1" dirty="0">
              <a:effectLst/>
            </a:endParaRPr>
          </a:p>
          <a:p>
            <a:pPr>
              <a:lnSpc>
                <a:spcPct val="100000"/>
              </a:lnSpc>
            </a:pP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3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37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AIGC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）的定義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(Generative AI)</a:t>
            </a: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生成內容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8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AIGC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 Generated Content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創造性的工作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文章生成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影像生成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音樂生成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最夯的</a:t>
            </a:r>
            <a:r>
              <a:rPr lang="en-US" altLang="zh-TW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Midjourney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Stable Diffusion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365 Copilot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都是生成式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的最佳應用</a:t>
            </a: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0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63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  <a:endParaRPr lang="en-US" altLang="zh-TW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文生圖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Midjourney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Stable Diffusion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行政文書幫手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365 Copilot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都是生成式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的最佳應用</a:t>
            </a:r>
            <a:endParaRPr kumimoji="1" lang="zh-TW" altLang="en-US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8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2F81A2-4F11-438A-AB4F-27C70FE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205653" cy="517971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4127318-5EC2-43AC-B94F-AE06A5C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kumimoji="1"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的各種應用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71603730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1792</Words>
  <Application>Microsoft Office PowerPoint</Application>
  <PresentationFormat>如螢幕大小 (4:3)</PresentationFormat>
  <Paragraphs>184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生成式AI</vt:lpstr>
      <vt:lpstr>生成式AI</vt:lpstr>
      <vt:lpstr>生成式AI</vt:lpstr>
      <vt:lpstr>PowerPoint 簡報</vt:lpstr>
      <vt:lpstr>生成式AI（AIGC）的定義</vt:lpstr>
      <vt:lpstr>PowerPoint 簡報</vt:lpstr>
      <vt:lpstr>生成式AI的範例</vt:lpstr>
      <vt:lpstr>生成式AI的各種應用</vt:lpstr>
      <vt:lpstr>生成式AI的各種應用APP</vt:lpstr>
      <vt:lpstr>PowerPoint 簡報</vt:lpstr>
      <vt:lpstr>生成式AI（AIGC）的核心技術</vt:lpstr>
      <vt:lpstr>生成式AI的原理</vt:lpstr>
      <vt:lpstr>PowerPoint 簡報</vt:lpstr>
      <vt:lpstr>ChatGPT發展歷史的原理</vt:lpstr>
      <vt:lpstr>ChatGPT發展歷史的原理</vt:lpstr>
      <vt:lpstr>ChatGPT發展歷史的原理</vt:lpstr>
      <vt:lpstr>ChatGPT發展歷史的原理</vt:lpstr>
      <vt:lpstr>ChatGPT發展歷史的原理</vt:lpstr>
      <vt:lpstr>ChatGPT發展歷史的原理</vt:lpstr>
      <vt:lpstr>ChatGPT每日花費70萬美元</vt:lpstr>
      <vt:lpstr>PowerPoint 簡報</vt:lpstr>
      <vt:lpstr>PowerPoint 簡報</vt:lpstr>
      <vt:lpstr>PowerPoint 簡報</vt:lpstr>
      <vt:lpstr>生成式AI的應用</vt:lpstr>
      <vt:lpstr>生成式AI的應用</vt:lpstr>
      <vt:lpstr>生成式AI的應用</vt:lpstr>
      <vt:lpstr>PowerPoint 簡報</vt:lpstr>
      <vt:lpstr>生成式AI的優點</vt:lpstr>
      <vt:lpstr>生成式AI的優點</vt:lpstr>
      <vt:lpstr>PowerPoint 簡報</vt:lpstr>
      <vt:lpstr>生成式AI的缺點</vt:lpstr>
      <vt:lpstr>生成式AI的缺點</vt:lpstr>
      <vt:lpstr>生成式AI的缺點</vt:lpstr>
      <vt:lpstr>PowerPoint 簡報</vt:lpstr>
      <vt:lpstr>生成式AI面臨的挑戰</vt:lpstr>
      <vt:lpstr>生成式AI面臨的挑戰</vt:lpstr>
      <vt:lpstr>生成式AI面臨的挑戰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2023-09-18T08:18:20Z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