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845" r:id="rId5"/>
    <p:sldId id="259" r:id="rId6"/>
    <p:sldId id="260" r:id="rId7"/>
    <p:sldId id="261" r:id="rId8"/>
    <p:sldId id="844" r:id="rId9"/>
    <p:sldId id="847" r:id="rId10"/>
    <p:sldId id="846" r:id="rId11"/>
    <p:sldId id="843" r:id="rId12"/>
    <p:sldId id="262" r:id="rId13"/>
    <p:sldId id="264" r:id="rId14"/>
    <p:sldId id="263" r:id="rId15"/>
    <p:sldId id="548" r:id="rId16"/>
    <p:sldId id="549" r:id="rId17"/>
    <p:sldId id="619" r:id="rId18"/>
    <p:sldId id="620" r:id="rId19"/>
    <p:sldId id="586" r:id="rId20"/>
    <p:sldId id="842" r:id="rId2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6682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42002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924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87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76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7915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CRM/picSpss/p425.png" TargetMode="External"/><Relationship Id="rId2" Type="http://schemas.openxmlformats.org/officeDocument/2006/relationships/hyperlink" Target="https://acupun.site/lecture/CRM/picSpss/p422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upun.site/lecture/CRM/picSpss/p229.png" TargetMode="External"/><Relationship Id="rId5" Type="http://schemas.openxmlformats.org/officeDocument/2006/relationships/hyperlink" Target="https://acupun.site/lecture/CRM/picSpss/p429.png" TargetMode="External"/><Relationship Id="rId4" Type="http://schemas.openxmlformats.org/officeDocument/2006/relationships/hyperlink" Target="https://acupun.site/lecture/CRM/picSpss/p435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CR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cupun.site/lecture/CRM/picSpss/p284.png" TargetMode="External"/><Relationship Id="rId3" Type="http://schemas.openxmlformats.org/officeDocument/2006/relationships/hyperlink" Target="https://acupun.site/lecture/CRM/picSpss/p267.png" TargetMode="External"/><Relationship Id="rId7" Type="http://schemas.openxmlformats.org/officeDocument/2006/relationships/hyperlink" Target="https://acupun.site/lecture/CRM/picSpss/p281.png" TargetMode="External"/><Relationship Id="rId2" Type="http://schemas.openxmlformats.org/officeDocument/2006/relationships/hyperlink" Target="https://acupun.site/lecture/CRM/picSpss/p269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upun.site/lecture/CRM/picSpss/p277.png" TargetMode="External"/><Relationship Id="rId5" Type="http://schemas.openxmlformats.org/officeDocument/2006/relationships/hyperlink" Target="https://forms.gle/MFJSzK6QcFASmq3V7" TargetMode="External"/><Relationship Id="rId4" Type="http://schemas.openxmlformats.org/officeDocument/2006/relationships/hyperlink" Target="https://acupun.site/lecture/CRM/picSpss/p433.png" TargetMode="External"/><Relationship Id="rId9" Type="http://schemas.openxmlformats.org/officeDocument/2006/relationships/hyperlink" Target="https://acupun.site/lecture/CRM/picSpss/p43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780FAB-8992-4F8E-A00B-A4E2277D3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客戶關係管理 </a:t>
            </a:r>
            <a:r>
              <a:rPr lang="en-US" altLang="zh-TW" dirty="0"/>
              <a:t>(CRM) </a:t>
            </a:r>
            <a:r>
              <a:rPr lang="zh-TW" altLang="en-US" dirty="0"/>
              <a:t>課程簡介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6E34A6B-74A5-4BD0-9B76-D691F749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(1).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傳統方法：</a:t>
            </a:r>
            <a:r>
              <a:rPr lang="en-US" altLang="zh-TW" dirty="0"/>
              <a:t>【</a:t>
            </a:r>
            <a:r>
              <a:rPr lang="zh-TW" altLang="en-US" dirty="0"/>
              <a:t>問卷調查析、</a:t>
            </a:r>
            <a:r>
              <a:rPr lang="en-US" altLang="zh-CN" dirty="0"/>
              <a:t>SPSS</a:t>
            </a:r>
            <a:r>
              <a:rPr lang="zh-CN" altLang="en-US" dirty="0"/>
              <a:t>分析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◉範例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3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：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【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客戶徵信調查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】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銀行幫客戶打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【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信用分數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】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，探討與客戶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【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總收入，不動產，動產，每月房貸，撫養支出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】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，信用分數跟哪個參數有關係？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 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3"/>
              </a:rPr>
              <a:t>統計分析檢定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 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4"/>
              </a:rPr>
              <a:t>結論報告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 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關係線形圖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</a:t>
            </a:r>
            <a:br>
              <a:rPr lang="zh-TW" altLang="en-US" dirty="0"/>
            </a:br>
            <a:endParaRPr lang="en-US" altLang="zh-TW" dirty="0"/>
          </a:p>
          <a:p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6"/>
              </a:rPr>
              <a:t>◉選擇適當的統計檢定法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B6903B-3A84-4D28-B006-572CE582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市場</a:t>
            </a:r>
            <a:r>
              <a:rPr lang="zh-CN" altLang="en-US" dirty="0"/>
              <a:t>區隔範例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34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r>
              <a:rPr lang="zh-CN" altLang="en-US" dirty="0"/>
              <a:t>大綱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22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</a:t>
            </a:r>
            <a:r>
              <a:rPr lang="zh-TW" altLang="en-US" b="1" dirty="0"/>
              <a:t>週：課程介紹</a:t>
            </a:r>
            <a:r>
              <a:rPr lang="en-US" altLang="zh-TW" b="1" dirty="0"/>
              <a:t>CRM</a:t>
            </a:r>
            <a:r>
              <a:rPr lang="zh-TW" altLang="en-US" b="1" dirty="0"/>
              <a:t>概述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2</a:t>
            </a:r>
            <a:r>
              <a:rPr lang="zh-TW" altLang="en-US" b="1" dirty="0"/>
              <a:t>週：客戶資料管理，與市場區隔與目標客戶選擇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3</a:t>
            </a:r>
            <a:r>
              <a:rPr lang="zh-TW" altLang="en-US" b="1" dirty="0"/>
              <a:t>週：客戶價值與忠誠度管理，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4</a:t>
            </a:r>
            <a:r>
              <a:rPr lang="zh-TW" altLang="en-US" b="1" dirty="0"/>
              <a:t>週：客戶互動與溝通管理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5</a:t>
            </a:r>
            <a:r>
              <a:rPr lang="zh-TW" altLang="en-US" b="1" dirty="0"/>
              <a:t>週：實作：傳統手機客戶數據方法：</a:t>
            </a:r>
            <a:r>
              <a:rPr lang="en-US" altLang="zh-TW" b="1" dirty="0"/>
              <a:t>Google</a:t>
            </a:r>
            <a:r>
              <a:rPr lang="zh-TW" altLang="en-US" b="1" dirty="0"/>
              <a:t>客戶問卷調查表單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6</a:t>
            </a:r>
            <a:r>
              <a:rPr lang="zh-TW" altLang="en-US" b="1" dirty="0"/>
              <a:t>週：實作：</a:t>
            </a:r>
            <a:r>
              <a:rPr lang="en-US" altLang="zh-TW" b="1" dirty="0"/>
              <a:t>Google</a:t>
            </a:r>
            <a:r>
              <a:rPr lang="zh-TW" altLang="en-US" b="1" dirty="0"/>
              <a:t>客戶問卷調查表單的製作的</a:t>
            </a:r>
            <a:r>
              <a:rPr lang="en-US" altLang="zh-TW" b="1" dirty="0"/>
              <a:t>10</a:t>
            </a:r>
            <a:r>
              <a:rPr lang="zh-TW" altLang="en-US" b="1" dirty="0"/>
              <a:t>種特殊技巧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7</a:t>
            </a:r>
            <a:r>
              <a:rPr lang="zh-TW" altLang="en-US" b="1" dirty="0"/>
              <a:t>週：實作：傳統量化分析方法：</a:t>
            </a:r>
            <a:r>
              <a:rPr lang="en-US" altLang="zh-TW" b="1" dirty="0"/>
              <a:t>SPSS</a:t>
            </a:r>
            <a:r>
              <a:rPr lang="zh-TW" altLang="en-US" b="1" dirty="0"/>
              <a:t>軟體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8</a:t>
            </a:r>
            <a:r>
              <a:rPr lang="zh-TW" altLang="en-US" b="1" dirty="0"/>
              <a:t>週：實作：</a:t>
            </a:r>
            <a:r>
              <a:rPr lang="en-US" altLang="zh-TW" b="1" dirty="0"/>
              <a:t>SPSS</a:t>
            </a:r>
            <a:r>
              <a:rPr lang="zh-TW" altLang="en-US" b="1" dirty="0"/>
              <a:t>的單一樣本</a:t>
            </a:r>
            <a:r>
              <a:rPr lang="en-US" altLang="zh-TW" b="1" dirty="0"/>
              <a:t>t</a:t>
            </a:r>
            <a:r>
              <a:rPr lang="zh-TW" altLang="en-US" b="1" dirty="0"/>
              <a:t>檢定，獨立樣本</a:t>
            </a:r>
            <a:r>
              <a:rPr lang="en-US" altLang="zh-TW" b="1" dirty="0"/>
              <a:t>t</a:t>
            </a:r>
            <a:r>
              <a:rPr lang="zh-TW" altLang="en-US" b="1" dirty="0"/>
              <a:t>檢定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9</a:t>
            </a:r>
            <a:r>
              <a:rPr lang="zh-TW" altLang="en-US" b="1" dirty="0"/>
              <a:t>週：期中考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課程大綱概覽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10</a:t>
            </a:r>
            <a:r>
              <a:rPr lang="zh-TW" altLang="en-US" b="1" dirty="0"/>
              <a:t>週：實作：</a:t>
            </a:r>
            <a:r>
              <a:rPr lang="en-US" altLang="zh-TW" b="1" dirty="0"/>
              <a:t>SPSS</a:t>
            </a:r>
            <a:r>
              <a:rPr lang="zh-TW" altLang="en-US" b="1" dirty="0"/>
              <a:t>的單因子變異數分析，迴歸分析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11</a:t>
            </a:r>
            <a:r>
              <a:rPr lang="zh-TW" altLang="en-US" b="1" dirty="0"/>
              <a:t>週：數位時代的</a:t>
            </a:r>
            <a:r>
              <a:rPr lang="en-US" altLang="zh-TW" b="1" dirty="0"/>
              <a:t>CRM</a:t>
            </a:r>
            <a:r>
              <a:rPr lang="zh-TW" altLang="en-US" b="1" dirty="0"/>
              <a:t>，</a:t>
            </a:r>
            <a:r>
              <a:rPr lang="en-US" altLang="zh-TW" b="1" dirty="0"/>
              <a:t>CRM</a:t>
            </a:r>
            <a:r>
              <a:rPr lang="zh-TW" altLang="en-US" b="1" dirty="0"/>
              <a:t>系統選型與實施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12</a:t>
            </a:r>
            <a:r>
              <a:rPr lang="zh-TW" altLang="en-US" b="1" dirty="0"/>
              <a:t>週：</a:t>
            </a:r>
            <a:r>
              <a:rPr lang="en-US" altLang="zh-TW" b="1" dirty="0"/>
              <a:t>CRM</a:t>
            </a:r>
            <a:r>
              <a:rPr lang="zh-TW" altLang="en-US" b="1" dirty="0"/>
              <a:t>的績效評估與改進，客戶體驗管理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13</a:t>
            </a:r>
            <a:r>
              <a:rPr lang="zh-TW" altLang="en-US" b="1" dirty="0"/>
              <a:t>週：</a:t>
            </a:r>
            <a:r>
              <a:rPr lang="en-US" altLang="zh-TW" b="1" dirty="0"/>
              <a:t>CRM</a:t>
            </a:r>
            <a:r>
              <a:rPr lang="zh-TW" altLang="en-US" b="1" dirty="0"/>
              <a:t>的未來趨勢與挑戰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14</a:t>
            </a:r>
            <a:r>
              <a:rPr lang="zh-TW" altLang="en-US" b="1" dirty="0"/>
              <a:t>週：實作：程式量化分析方法：</a:t>
            </a:r>
            <a:r>
              <a:rPr lang="en-US" altLang="zh-TW" b="1" dirty="0"/>
              <a:t>Python</a:t>
            </a:r>
            <a:r>
              <a:rPr lang="zh-TW" altLang="en-US" b="1" dirty="0"/>
              <a:t>統計分析</a:t>
            </a:r>
            <a:r>
              <a:rPr lang="en-US" altLang="zh-TW" b="1" dirty="0"/>
              <a:t>(</a:t>
            </a:r>
            <a:r>
              <a:rPr lang="en-US" altLang="zh-TW" b="1" dirty="0" err="1"/>
              <a:t>scipy</a:t>
            </a:r>
            <a:r>
              <a:rPr lang="zh-TW" altLang="en-US" b="1" dirty="0"/>
              <a:t>統計模組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15</a:t>
            </a:r>
            <a:r>
              <a:rPr lang="zh-TW" altLang="en-US" b="1" dirty="0"/>
              <a:t>週：實作：</a:t>
            </a:r>
            <a:r>
              <a:rPr lang="en-US" altLang="zh-TW" b="1" dirty="0"/>
              <a:t>Python</a:t>
            </a:r>
            <a:r>
              <a:rPr lang="zh-TW" altLang="en-US" b="1" dirty="0"/>
              <a:t>統計分析：單變數卡方檢定（類別</a:t>
            </a:r>
            <a:r>
              <a:rPr lang="en-US" altLang="zh-TW" b="1" dirty="0"/>
              <a:t>x vs </a:t>
            </a:r>
            <a:r>
              <a:rPr lang="zh-TW" altLang="en-US" b="1" dirty="0"/>
              <a:t>類別</a:t>
            </a:r>
            <a:r>
              <a:rPr lang="en-US" altLang="zh-TW" b="1" dirty="0"/>
              <a:t>y</a:t>
            </a:r>
            <a:r>
              <a:rPr lang="zh-TW" altLang="en-US" b="1" dirty="0"/>
              <a:t>）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16</a:t>
            </a:r>
            <a:r>
              <a:rPr lang="zh-TW" altLang="en-US" b="1" dirty="0"/>
              <a:t>週：實作：應用人工智慧於顧客區隔</a:t>
            </a:r>
            <a:r>
              <a:rPr lang="en-US" altLang="zh-TW" b="1" dirty="0"/>
              <a:t>RFM</a:t>
            </a:r>
            <a:r>
              <a:rPr lang="zh-TW" altLang="en-US" b="1" dirty="0"/>
              <a:t>的分群預測，可找出不同的目標客群，然後做差異性行銷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17</a:t>
            </a:r>
            <a:r>
              <a:rPr lang="zh-TW" altLang="en-US" b="1" dirty="0"/>
              <a:t>週：實作：用人工智慧技術的</a:t>
            </a:r>
            <a:r>
              <a:rPr lang="en-US" altLang="zh-TW" b="1" dirty="0" err="1"/>
              <a:t>sklearn</a:t>
            </a:r>
            <a:r>
              <a:rPr lang="zh-TW" altLang="en-US" b="1" dirty="0"/>
              <a:t>模組，建立機器學習模型來預測</a:t>
            </a:r>
            <a:r>
              <a:rPr lang="en-US" altLang="zh-TW" b="1" dirty="0"/>
              <a:t>『</a:t>
            </a:r>
            <a:r>
              <a:rPr lang="zh-TW" altLang="en-US" b="1" dirty="0"/>
              <a:t>客戶關係管理裡面的客戶價值度</a:t>
            </a:r>
            <a:r>
              <a:rPr lang="en-US" altLang="zh-TW" b="1" dirty="0"/>
              <a:t>』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18</a:t>
            </a:r>
            <a:r>
              <a:rPr lang="zh-TW" altLang="en-US" b="1" dirty="0"/>
              <a:t>週：期末考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課程大綱概覽</a:t>
            </a:r>
          </a:p>
        </p:txBody>
      </p:sp>
    </p:spTree>
    <p:extLst>
      <p:ext uri="{BB962C8B-B14F-4D97-AF65-F5344CB8AC3E}">
        <p14:creationId xmlns:p14="http://schemas.microsoft.com/office/powerpoint/2010/main" val="87120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3" y="1600200"/>
            <a:ext cx="8617655" cy="5121275"/>
          </a:xfrm>
        </p:spPr>
        <p:txBody>
          <a:bodyPr/>
          <a:lstStyle/>
          <a:p>
            <a:r>
              <a:rPr dirty="0"/>
              <a:t>理論教學</a:t>
            </a:r>
            <a:r>
              <a:rPr lang="zh-CN" altLang="en-US" dirty="0"/>
              <a:t>，</a:t>
            </a:r>
            <a:r>
              <a:rPr dirty="0"/>
              <a:t>與數位工具實作</a:t>
            </a:r>
            <a:r>
              <a:rPr lang="zh-CN" altLang="en-US" dirty="0"/>
              <a:t>，</a:t>
            </a:r>
            <a:r>
              <a:rPr dirty="0"/>
              <a:t>相結合。</a:t>
            </a:r>
          </a:p>
          <a:p>
            <a:r>
              <a:rPr dirty="0"/>
              <a:t>提供範例實作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種工具包括</a:t>
            </a:r>
            <a:endParaRPr lang="en-US" altLang="zh-CN" dirty="0"/>
          </a:p>
          <a:p>
            <a:pPr lvl="1"/>
            <a:r>
              <a:rPr lang="en-US" altLang="zh-CN" sz="3200" dirty="0">
                <a:solidFill>
                  <a:srgbClr val="C00000"/>
                </a:solidFill>
              </a:rPr>
              <a:t>Google</a:t>
            </a:r>
            <a:r>
              <a:rPr lang="zh-CN" altLang="en-US" sz="3200" dirty="0">
                <a:solidFill>
                  <a:srgbClr val="C00000"/>
                </a:solidFill>
              </a:rPr>
              <a:t>表單的</a:t>
            </a:r>
            <a:r>
              <a:rPr lang="en-US" altLang="zh-CN" sz="3200" dirty="0">
                <a:solidFill>
                  <a:srgbClr val="C00000"/>
                </a:solidFill>
              </a:rPr>
              <a:t>10</a:t>
            </a:r>
            <a:r>
              <a:rPr lang="zh-CN" altLang="en-US" sz="3200" dirty="0">
                <a:solidFill>
                  <a:srgbClr val="C00000"/>
                </a:solidFill>
              </a:rPr>
              <a:t>種製作方法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r>
              <a:rPr lang="en-US" altLang="zh-CN" sz="3200" dirty="0">
                <a:solidFill>
                  <a:srgbClr val="C00000"/>
                </a:solidFill>
              </a:rPr>
              <a:t>SPSS</a:t>
            </a:r>
            <a:r>
              <a:rPr lang="zh-CN" altLang="en-US" sz="3200" dirty="0">
                <a:solidFill>
                  <a:srgbClr val="C00000"/>
                </a:solidFill>
              </a:rPr>
              <a:t>統計分析軟體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統計分析</a:t>
            </a:r>
            <a:endParaRPr lang="en-US" altLang="zh-TW" dirty="0"/>
          </a:p>
          <a:p>
            <a:pPr lvl="1"/>
            <a:r>
              <a:rPr lang="zh-CN" altLang="en-US" dirty="0"/>
              <a:t>用人工智慧做</a:t>
            </a:r>
            <a:r>
              <a:rPr lang="en-US" altLang="zh-CN" dirty="0"/>
              <a:t>RFM</a:t>
            </a:r>
            <a:r>
              <a:rPr lang="zh-CN" altLang="en-US" dirty="0"/>
              <a:t>客戶價值區隔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zh-CN" altLang="en-US" dirty="0"/>
              <a:t>授課採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理論與實作</a:t>
            </a:r>
            <a:r>
              <a:rPr lang="en-US" altLang="zh-CN" dirty="0"/>
              <a:t>】</a:t>
            </a:r>
            <a:r>
              <a:rPr lang="zh-CN" altLang="en-US" dirty="0"/>
              <a:t>結合方式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416824" cy="2592288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</a:t>
            </a:r>
            <a:endParaRPr lang="en-US" altLang="zh-CN" sz="8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7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本學期的評分方式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1.</a:t>
            </a:r>
            <a:r>
              <a:rPr lang="zh-CN" altLang="en-US" sz="4400" b="1" dirty="0"/>
              <a:t>上課分數：</a:t>
            </a:r>
            <a:r>
              <a:rPr lang="en-US" altLang="zh-CN" sz="4400" dirty="0">
                <a:solidFill>
                  <a:srgbClr val="C00000"/>
                </a:solidFill>
              </a:rPr>
              <a:t>25</a:t>
            </a:r>
            <a:r>
              <a:rPr lang="en-US" altLang="zh-CN" sz="4400" b="1" dirty="0">
                <a:solidFill>
                  <a:srgbClr val="C00000"/>
                </a:solidFill>
              </a:rPr>
              <a:t>%</a:t>
            </a:r>
          </a:p>
          <a:p>
            <a:pPr lvl="1"/>
            <a:r>
              <a:rPr lang="zh-CN" altLang="en-US" sz="3600" b="1" dirty="0"/>
              <a:t>上課實作範例加分（使用</a:t>
            </a:r>
            <a:r>
              <a:rPr lang="en-US" altLang="zh-CN" sz="3600" b="1" dirty="0" err="1">
                <a:highlight>
                  <a:srgbClr val="FFFF00"/>
                </a:highlight>
              </a:rPr>
              <a:t>Zuvio</a:t>
            </a:r>
            <a:r>
              <a:rPr lang="zh-CN" altLang="en-US" sz="3600" b="1" dirty="0"/>
              <a:t>來加分）</a:t>
            </a:r>
            <a:endParaRPr lang="en-US" altLang="zh-CN" sz="3600" b="1" dirty="0"/>
          </a:p>
          <a:p>
            <a:r>
              <a:rPr lang="en-US" altLang="zh-CN" sz="4400" b="1" dirty="0"/>
              <a:t>2.</a:t>
            </a:r>
            <a:r>
              <a:rPr lang="zh-CN" altLang="en-US" sz="4400" b="1" dirty="0"/>
              <a:t>作業分數：</a:t>
            </a:r>
            <a:r>
              <a:rPr lang="en-US" altLang="zh-CN" sz="4400" dirty="0">
                <a:solidFill>
                  <a:srgbClr val="C00000"/>
                </a:solidFill>
              </a:rPr>
              <a:t>15</a:t>
            </a:r>
            <a:r>
              <a:rPr lang="en-US" altLang="zh-CN" sz="4400" b="1" dirty="0">
                <a:solidFill>
                  <a:srgbClr val="C00000"/>
                </a:solidFill>
              </a:rPr>
              <a:t>%</a:t>
            </a:r>
          </a:p>
          <a:p>
            <a:r>
              <a:rPr lang="en-US" altLang="zh-CN" sz="4400" b="1" dirty="0"/>
              <a:t>3.</a:t>
            </a:r>
            <a:r>
              <a:rPr lang="zh-CN" altLang="en-US" sz="4400" b="1" dirty="0"/>
              <a:t>期中考分數：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30%</a:t>
            </a:r>
          </a:p>
          <a:p>
            <a:r>
              <a:rPr lang="en-US" altLang="zh-CN" sz="4400" b="1" dirty="0"/>
              <a:t>4</a:t>
            </a:r>
            <a:r>
              <a:rPr lang="en-US" altLang="zh-TW" sz="4400" b="1" dirty="0"/>
              <a:t>.</a:t>
            </a:r>
            <a:r>
              <a:rPr lang="zh-CN" altLang="en-US" sz="4400" b="1" dirty="0"/>
              <a:t>期末作業：</a:t>
            </a:r>
            <a:r>
              <a:rPr lang="en-US" altLang="zh-CN" sz="4400" b="1">
                <a:solidFill>
                  <a:srgbClr val="C00000"/>
                </a:solidFill>
              </a:rPr>
              <a:t>30%</a:t>
            </a:r>
            <a:endParaRPr lang="en-US" altLang="zh-C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08912" cy="288032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教材網站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0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00808"/>
            <a:ext cx="8446473" cy="515719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沒有指定教科書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課程使用老師的教材網站：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客戶關係管理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hlinkClick r:id="rId2"/>
              </a:rPr>
              <a:t>https://acupun.site/lecture/CRM/</a:t>
            </a:r>
            <a:endParaRPr lang="en-US" altLang="zh-TW" sz="36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65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48" y="1966344"/>
            <a:ext cx="8136904" cy="2664296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/>
              <a:t>加入</a:t>
            </a:r>
            <a:r>
              <a:rPr lang="en-US" altLang="zh-CN" sz="7200" b="1" dirty="0" err="1"/>
              <a:t>Zuvio</a:t>
            </a:r>
            <a:r>
              <a:rPr lang="zh-CN" altLang="en-US" sz="7200" b="1" dirty="0"/>
              <a:t>課程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5583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課程目標介紹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2664296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/>
              <a:t>加入課程</a:t>
            </a:r>
            <a:r>
              <a:rPr lang="en-US" altLang="zh-CN" sz="7200" b="1" dirty="0"/>
              <a:t>Line</a:t>
            </a:r>
            <a:r>
              <a:rPr lang="zh-CN" altLang="en-US" sz="7200" b="1" dirty="0"/>
              <a:t>群組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2951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本課程旨在結合</a:t>
            </a:r>
            <a:r>
              <a:rPr dirty="0">
                <a:highlight>
                  <a:srgbClr val="FFFF00"/>
                </a:highlight>
              </a:rPr>
              <a:t>理論</a:t>
            </a:r>
            <a:r>
              <a:rPr dirty="0"/>
              <a:t>與</a:t>
            </a:r>
            <a:r>
              <a:rPr dirty="0">
                <a:highlight>
                  <a:srgbClr val="FFFF00"/>
                </a:highlight>
              </a:rPr>
              <a:t>實作</a:t>
            </a:r>
            <a:r>
              <a:rPr dirty="0"/>
              <a:t>，幫助學生掌握客戶關係管理的基礎理論與應用技巧。</a:t>
            </a:r>
          </a:p>
          <a:p>
            <a:r>
              <a:rPr dirty="0"/>
              <a:t>課程將涵蓋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市場區隔、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選擇目標客戶、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市場調查、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營銷策略制定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等方面的知識，</a:t>
            </a:r>
            <a:endParaRPr lang="en-US" dirty="0"/>
          </a:p>
          <a:p>
            <a:r>
              <a:rPr dirty="0"/>
              <a:t>並通過實作學習</a:t>
            </a:r>
            <a:r>
              <a:rPr lang="en-US" altLang="zh-CN" dirty="0"/>
              <a:t>4</a:t>
            </a:r>
            <a:r>
              <a:rPr dirty="0"/>
              <a:t>種數位工具與資訊技術。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課程目標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CRM</a:t>
            </a:r>
            <a:r>
              <a:rPr lang="zh-TW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24291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客戶關係管理 (CRM)</a:t>
            </a:r>
            <a:r>
              <a:rPr dirty="0"/>
              <a:t> 是</a:t>
            </a:r>
            <a:r>
              <a:rPr dirty="0">
                <a:highlight>
                  <a:srgbClr val="FFFF00"/>
                </a:highlight>
              </a:rPr>
              <a:t>企業</a:t>
            </a:r>
            <a:r>
              <a:rPr dirty="0"/>
              <a:t>與【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現有客戶</a:t>
            </a:r>
            <a:r>
              <a:rPr dirty="0"/>
              <a:t>及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潛在客戶</a:t>
            </a:r>
            <a:r>
              <a:rPr dirty="0"/>
              <a:t>】之間關係互動的管理。</a:t>
            </a:r>
          </a:p>
          <a:p>
            <a:r>
              <a:rPr dirty="0"/>
              <a:t>目標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dirty="0"/>
              <a:t>是增進企業與客戶的關係，從而</a:t>
            </a:r>
            <a:endParaRPr lang="en-US" dirty="0"/>
          </a:p>
          <a:p>
            <a:pPr lvl="1"/>
            <a:r>
              <a:rPr b="1" dirty="0">
                <a:solidFill>
                  <a:srgbClr val="C00000"/>
                </a:solidFill>
              </a:rPr>
              <a:t>增加銷售收入</a:t>
            </a:r>
            <a:r>
              <a:rPr dirty="0">
                <a:solidFill>
                  <a:srgbClr val="C00000"/>
                </a:solidFill>
              </a:rPr>
              <a:t>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提高客戶</a:t>
            </a:r>
            <a:r>
              <a:rPr b="1" dirty="0">
                <a:solidFill>
                  <a:srgbClr val="C00000"/>
                </a:solidFill>
              </a:rPr>
              <a:t>留存率</a:t>
            </a:r>
            <a:r>
              <a:rPr dirty="0">
                <a:solidFill>
                  <a:srgbClr val="C00000"/>
                </a:solidFill>
              </a:rPr>
              <a:t>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提高客戶</a:t>
            </a:r>
            <a:r>
              <a:rPr b="1" dirty="0">
                <a:solidFill>
                  <a:srgbClr val="C00000"/>
                </a:solidFill>
              </a:rPr>
              <a:t>滿意度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提高客戶</a:t>
            </a:r>
            <a:r>
              <a:rPr b="1" dirty="0">
                <a:solidFill>
                  <a:srgbClr val="C00000"/>
                </a:solidFill>
              </a:rPr>
              <a:t>忠誠度</a:t>
            </a:r>
            <a:r>
              <a:rPr dirty="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CRM的定義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AutoNum type="arabicPeriod"/>
            </a:pPr>
            <a:r>
              <a:rPr lang="zh-TW" altLang="en-US" b="1" dirty="0">
                <a:solidFill>
                  <a:srgbClr val="7030A0"/>
                </a:solidFill>
              </a:rPr>
              <a:t>市場區隔 </a:t>
            </a:r>
            <a:r>
              <a:rPr lang="en-US" altLang="zh-TW" b="1" dirty="0">
                <a:solidFill>
                  <a:srgbClr val="7030A0"/>
                </a:solidFill>
              </a:rPr>
              <a:t>(Market Segmentation)</a:t>
            </a:r>
            <a:r>
              <a:rPr lang="zh-TW" altLang="en-US" dirty="0">
                <a:solidFill>
                  <a:srgbClr val="7030A0"/>
                </a:solidFill>
              </a:rPr>
              <a:t>：</a:t>
            </a:r>
          </a:p>
          <a:p>
            <a:pPr lvl="1"/>
            <a:r>
              <a:rPr lang="zh-TW" altLang="en-US" dirty="0"/>
              <a:t>根據不同客戶群體進行區分，並針對性地進行行銷與服務。</a:t>
            </a:r>
          </a:p>
          <a:p>
            <a:pPr lvl="1"/>
            <a:r>
              <a:rPr lang="zh-TW" altLang="en-US" dirty="0"/>
              <a:t>主要方法包括：</a:t>
            </a:r>
          </a:p>
          <a:p>
            <a:pPr lvl="2"/>
            <a:r>
              <a:rPr lang="zh-TW" altLang="en-US" b="1" dirty="0"/>
              <a:t>群體細分</a:t>
            </a:r>
            <a:r>
              <a:rPr lang="zh-TW" altLang="en-US" dirty="0"/>
              <a:t>：根據人口統計、行業等區分。</a:t>
            </a:r>
          </a:p>
          <a:p>
            <a:pPr lvl="2"/>
            <a:r>
              <a:rPr lang="en-US" altLang="zh-TW" b="1" dirty="0"/>
              <a:t>RFM</a:t>
            </a:r>
            <a:r>
              <a:rPr lang="zh-TW" altLang="en-US" b="1" dirty="0"/>
              <a:t>區隔</a:t>
            </a:r>
            <a:r>
              <a:rPr lang="zh-TW" altLang="en-US" dirty="0"/>
              <a:t>：根據顧客的最近購買行為、頻率和消費金額識別出高價值客戶、忠誠客戶及即將流失的客戶。</a:t>
            </a:r>
          </a:p>
          <a:p>
            <a:pPr>
              <a:buAutoNum type="arabicPeriod"/>
            </a:pPr>
            <a:r>
              <a:rPr lang="zh-TW" altLang="en-US" b="1" dirty="0">
                <a:solidFill>
                  <a:srgbClr val="7030A0"/>
                </a:solidFill>
              </a:rPr>
              <a:t>差異性行銷 </a:t>
            </a:r>
            <a:r>
              <a:rPr lang="en-US" altLang="zh-TW" b="1" dirty="0">
                <a:solidFill>
                  <a:srgbClr val="7030A0"/>
                </a:solidFill>
              </a:rPr>
              <a:t>(Differentiated Marketing)</a:t>
            </a:r>
            <a:r>
              <a:rPr lang="zh-TW" altLang="en-US" dirty="0">
                <a:solidFill>
                  <a:srgbClr val="7030A0"/>
                </a:solidFill>
              </a:rPr>
              <a:t>：</a:t>
            </a:r>
          </a:p>
          <a:p>
            <a:pPr lvl="1"/>
            <a:r>
              <a:rPr lang="zh-TW" altLang="en-US" dirty="0"/>
              <a:t>根據不同客戶群體的特徵，制定有針對性的行銷策略。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CRM的作用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b="1" dirty="0"/>
              <a:t>市場調查與分析</a:t>
            </a:r>
            <a:r>
              <a:rPr dirty="0"/>
              <a:t>：了解市場需求與競爭狀況。</a:t>
            </a:r>
          </a:p>
          <a:p>
            <a:pPr>
              <a:buAutoNum type="arabicPeriod"/>
            </a:pPr>
            <a:r>
              <a:rPr b="1" dirty="0"/>
              <a:t>選擇目標客戶市場</a:t>
            </a:r>
            <a:r>
              <a:rPr dirty="0"/>
              <a:t>：根據企業優勢與市場潛力選定目標客戶。</a:t>
            </a:r>
          </a:p>
          <a:p>
            <a:pPr>
              <a:buAutoNum type="arabicPeriod"/>
            </a:pPr>
            <a:r>
              <a:rPr b="1" dirty="0"/>
              <a:t>制定營銷策略</a:t>
            </a:r>
            <a:r>
              <a:rPr dirty="0"/>
              <a:t>：針對目標市場制定行銷策略。</a:t>
            </a:r>
          </a:p>
          <a:p>
            <a:pPr>
              <a:buAutoNum type="arabicPeriod"/>
            </a:pPr>
            <a:r>
              <a:rPr b="1" dirty="0"/>
              <a:t>實施與監控</a:t>
            </a:r>
            <a:r>
              <a:rPr dirty="0"/>
              <a:t>：執行策略並進行效果監控。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CRM的步驟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2979323"/>
          </a:xfrm>
        </p:spPr>
        <p:txBody>
          <a:bodyPr>
            <a:normAutofit/>
          </a:bodyPr>
          <a:lstStyle/>
          <a:p>
            <a:r>
              <a:rPr lang="zh-TW" altLang="en-US" dirty="0"/>
              <a:t>市場</a:t>
            </a:r>
            <a:r>
              <a:rPr lang="zh-CN" altLang="en-US" dirty="0"/>
              <a:t>區隔</a:t>
            </a:r>
            <a:endParaRPr lang="en-US" altLang="zh-CN" dirty="0"/>
          </a:p>
          <a:p>
            <a:r>
              <a:rPr lang="zh-CN" altLang="en-US" dirty="0"/>
              <a:t>範例一瞥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44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6E34A6B-74A5-4BD0-9B76-D691F749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(1).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傳統方法：</a:t>
            </a:r>
            <a:r>
              <a:rPr lang="en-US" altLang="zh-TW" dirty="0"/>
              <a:t>【</a:t>
            </a:r>
            <a:r>
              <a:rPr lang="zh-TW" altLang="en-US" dirty="0"/>
              <a:t>問卷調查析、</a:t>
            </a:r>
            <a:r>
              <a:rPr lang="en-US" altLang="zh-CN" dirty="0"/>
              <a:t>SPSS</a:t>
            </a:r>
            <a:r>
              <a:rPr lang="zh-CN" altLang="en-US" dirty="0"/>
              <a:t>分析</a:t>
            </a:r>
            <a:r>
              <a:rPr lang="en-US" altLang="zh-TW" dirty="0"/>
              <a:t>】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◉範例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1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：問卷調查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【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男女每週飲料花費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】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是否有差異？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 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3"/>
              </a:rPr>
              <a:t>統計分析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3"/>
              </a:rPr>
              <a:t>(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3"/>
              </a:rPr>
              <a:t>平均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3"/>
              </a:rPr>
              <a:t>)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 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4"/>
              </a:rPr>
              <a:t>結論報告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</a:t>
            </a:r>
            <a:br>
              <a:rPr lang="zh-TW" altLang="en-US" dirty="0"/>
            </a:br>
            <a:endParaRPr lang="en-US" altLang="zh-TW" dirty="0"/>
          </a:p>
          <a:p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◉範例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2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：問卷調查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【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對於洗面乳選購的在意點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】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5"/>
              </a:rPr>
              <a:t>是否男女會有明顯差異？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 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6"/>
              </a:rPr>
              <a:t>調查數據整理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 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7"/>
              </a:rPr>
              <a:t>描述統計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7"/>
              </a:rPr>
              <a:t>(</a:t>
            </a:r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7"/>
              </a:rPr>
              <a:t>平均值</a:t>
            </a:r>
            <a:r>
              <a:rPr lang="en-US" altLang="zh-TW" b="1" i="0" u="sng" dirty="0">
                <a:solidFill>
                  <a:srgbClr val="0D6EFD"/>
                </a:solidFill>
                <a:effectLst/>
                <a:latin typeface="system-ui"/>
                <a:hlinkClick r:id="rId7"/>
              </a:rPr>
              <a:t>)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 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8"/>
              </a:rPr>
              <a:t>檢定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 </a:t>
            </a:r>
            <a:endParaRPr lang="en-US" altLang="zh-TW" b="1" i="0" dirty="0">
              <a:solidFill>
                <a:srgbClr val="FF0099"/>
              </a:solidFill>
              <a:effectLst/>
              <a:latin typeface="system-ui"/>
            </a:endParaRPr>
          </a:p>
          <a:p>
            <a:pPr lvl="1"/>
            <a:r>
              <a:rPr lang="zh-TW" altLang="en-US" b="1" i="0" u="sng" dirty="0">
                <a:solidFill>
                  <a:srgbClr val="0D6EFD"/>
                </a:solidFill>
                <a:effectLst/>
                <a:latin typeface="system-ui"/>
                <a:hlinkClick r:id="rId9"/>
              </a:rPr>
              <a:t>結論報告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，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B6903B-3A84-4D28-B006-572CE582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市場</a:t>
            </a:r>
            <a:r>
              <a:rPr lang="zh-CN" altLang="en-US" dirty="0"/>
              <a:t>區隔範例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31098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9</TotalTime>
  <Words>760</Words>
  <Application>Microsoft Office PowerPoint</Application>
  <PresentationFormat>如螢幕大小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Segoe Condensed</vt:lpstr>
      <vt:lpstr>system-ui</vt:lpstr>
      <vt:lpstr>微軟正黑體</vt:lpstr>
      <vt:lpstr>標楷體</vt:lpstr>
      <vt:lpstr>Arial</vt:lpstr>
      <vt:lpstr>Bookman Old Style</vt:lpstr>
      <vt:lpstr>佈景主題4-粗體大字</vt:lpstr>
      <vt:lpstr>陳擎文</vt:lpstr>
      <vt:lpstr>PowerPoint 簡報</vt:lpstr>
      <vt:lpstr>課程目標</vt:lpstr>
      <vt:lpstr>PowerPoint 簡報</vt:lpstr>
      <vt:lpstr>CRM的定義</vt:lpstr>
      <vt:lpstr>CRM的作用</vt:lpstr>
      <vt:lpstr>CRM的步驟</vt:lpstr>
      <vt:lpstr>PowerPoint 簡報</vt:lpstr>
      <vt:lpstr>市場區隔範例</vt:lpstr>
      <vt:lpstr>市場區隔範例</vt:lpstr>
      <vt:lpstr>PowerPoint 簡報</vt:lpstr>
      <vt:lpstr>課程大綱概覽</vt:lpstr>
      <vt:lpstr>課程大綱概覽</vt:lpstr>
      <vt:lpstr>授課採 【理論與實作】結合方式</vt:lpstr>
      <vt:lpstr>PowerPoint 簡報</vt:lpstr>
      <vt:lpstr>本學期的評分方式</vt:lpstr>
      <vt:lpstr>PowerPoint 簡報</vt:lpstr>
      <vt:lpstr>教科書，教材網站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tsu ccw</cp:lastModifiedBy>
  <cp:revision>6</cp:revision>
  <dcterms:created xsi:type="dcterms:W3CDTF">2024-09-07T11:51:31Z</dcterms:created>
  <dcterms:modified xsi:type="dcterms:W3CDTF">2024-09-08T06:05:44Z</dcterms:modified>
</cp:coreProperties>
</file>