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0" r:id="rId4"/>
    <p:sldId id="262" r:id="rId5"/>
    <p:sldId id="264" r:id="rId6"/>
    <p:sldId id="266" r:id="rId7"/>
    <p:sldId id="268" r:id="rId8"/>
    <p:sldId id="270" r:id="rId9"/>
    <p:sldId id="272" r:id="rId10"/>
    <p:sldId id="274" r:id="rId11"/>
    <p:sldId id="276" r:id="rId12"/>
    <p:sldId id="278" r:id="rId13"/>
    <p:sldId id="280" r:id="rId14"/>
    <p:sldId id="282" r:id="rId15"/>
    <p:sldId id="284" r:id="rId16"/>
    <p:sldId id="286" r:id="rId17"/>
    <p:sldId id="288" r:id="rId18"/>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8" d="100"/>
          <a:sy n="68" d="100"/>
        </p:scale>
        <p:origin x="124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4165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241EB5C9-1307-BA42-ABA2-0BC069CD8E7F}" type="datetimeFigureOut">
              <a:rPr lang="en-US" smtClean="0"/>
              <a:t>7/24/2024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5EF2332-01BF-834F-8236-50238282D533}"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4206733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53491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474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59063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971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41EB5C9-1307-BA42-ABA2-0BC069CD8E7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339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241EB5C9-1307-BA42-ABA2-0BC069CD8E7F}" type="datetimeFigureOut">
              <a:rPr lang="en-US" smtClean="0"/>
              <a:t>7/24/2024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5EF2332-01BF-834F-8236-50238282D533}"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3426312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zh-CN" altLang="en-US" dirty="0"/>
              <a:t>陳擎文</a:t>
            </a:r>
            <a:endParaRPr dirty="0"/>
          </a:p>
        </p:txBody>
      </p:sp>
      <p:sp>
        <p:nvSpPr>
          <p:cNvPr id="3" name="副標題 2">
            <a:extLst>
              <a:ext uri="{FF2B5EF4-FFF2-40B4-BE49-F238E27FC236}">
                <a16:creationId xmlns:a16="http://schemas.microsoft.com/office/drawing/2014/main" id="{00A88EF9-6201-4B54-AF7F-72F667844581}"/>
              </a:ext>
            </a:extLst>
          </p:cNvPr>
          <p:cNvSpPr>
            <a:spLocks noGrp="1"/>
          </p:cNvSpPr>
          <p:nvPr>
            <p:ph type="subTitle" idx="1"/>
          </p:nvPr>
        </p:nvSpPr>
        <p:spPr/>
        <p:txBody>
          <a:bodyPr/>
          <a:lstStyle/>
          <a:p>
            <a:r>
              <a:rPr lang="zh-TW" altLang="en-US" dirty="0"/>
              <a:t>市場區隔與</a:t>
            </a:r>
            <a:endParaRPr lang="en-US" altLang="zh-TW" dirty="0"/>
          </a:p>
          <a:p>
            <a:r>
              <a:rPr lang="zh-TW" altLang="en-US" dirty="0"/>
              <a:t>目標客戶選擇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按照已識別的特徵劃分市場</a:t>
            </a:r>
          </a:p>
          <a:p>
            <a:pPr lvl="0"/>
            <a:r>
              <a:t>確保每個區隔具有相似性</a:t>
            </a:r>
          </a:p>
          <a:p>
            <a:pPr marL="0" lvl="0" indent="0">
              <a:buNone/>
            </a:pPr>
            <a:r>
              <a:rPr b="1"/>
              <a:t>演講稿：</a:t>
            </a:r>
            <a:r>
              <a:t> 根據已識別的市場特徵，我們可以將市場劃分為不同的區隔。每個區隔應該具有相似的需求和特徵，這樣才能確保我們的營銷策略能夠有效地針對每個區隔的客戶。</a:t>
            </a:r>
          </a:p>
        </p:txBody>
      </p:sp>
      <p:sp>
        <p:nvSpPr>
          <p:cNvPr id="2" name="Title 1"/>
          <p:cNvSpPr>
            <a:spLocks noGrp="1"/>
          </p:cNvSpPr>
          <p:nvPr>
            <p:ph type="title"/>
          </p:nvPr>
        </p:nvSpPr>
        <p:spPr/>
        <p:txBody>
          <a:bodyPr/>
          <a:lstStyle/>
          <a:p>
            <a:pPr marL="0" lvl="0" indent="0">
              <a:buNone/>
            </a:pPr>
            <a:r>
              <a:t>劃分市場區隔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t>市場規模與增長潛力</a:t>
            </a:r>
          </a:p>
          <a:p>
            <a:pPr lvl="0"/>
            <a:r>
              <a:t>競爭程度</a:t>
            </a:r>
          </a:p>
          <a:p>
            <a:pPr lvl="0"/>
            <a:r>
              <a:t>客戶購買力</a:t>
            </a:r>
          </a:p>
          <a:p>
            <a:pPr marL="0" lvl="0" indent="0">
              <a:buNone/>
            </a:pPr>
            <a:r>
              <a:rPr b="1"/>
              <a:t>演講稿：</a:t>
            </a:r>
            <a:r>
              <a:t> 在評估區隔吸引力時，我們需要考慮市場規模與增長潛力、競爭程度以及客戶購買力。這些因素能夠幫助我們評估每個區隔的市場潛力，選擇最具吸引力的區隔。</a:t>
            </a:r>
          </a:p>
        </p:txBody>
      </p:sp>
      <p:sp>
        <p:nvSpPr>
          <p:cNvPr id="2" name="Title 1"/>
          <p:cNvSpPr>
            <a:spLocks noGrp="1"/>
          </p:cNvSpPr>
          <p:nvPr>
            <p:ph type="title"/>
          </p:nvPr>
        </p:nvSpPr>
        <p:spPr/>
        <p:txBody>
          <a:bodyPr/>
          <a:lstStyle/>
          <a:p>
            <a:pPr marL="0" lvl="0" indent="0">
              <a:buNone/>
            </a:pPr>
            <a:r>
              <a:t>評估區隔吸引力</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確定最具潛力的市場區隔</a:t>
            </a:r>
          </a:p>
          <a:p>
            <a:pPr lvl="0"/>
            <a:r>
              <a:t>制定針對性的營銷策略</a:t>
            </a:r>
          </a:p>
          <a:p>
            <a:pPr marL="0" lvl="0" indent="0">
              <a:buNone/>
            </a:pPr>
            <a:r>
              <a:rPr b="1"/>
              <a:t>演講稿：</a:t>
            </a:r>
            <a:r>
              <a:t> 最後，我們需要選擇最具潛力的市場區隔，並制定針對性的營銷策略。這樣可以確保我們的資源得到最有效的利用，並最大化市場機會。</a:t>
            </a:r>
          </a:p>
        </p:txBody>
      </p:sp>
      <p:sp>
        <p:nvSpPr>
          <p:cNvPr id="2" name="Title 1"/>
          <p:cNvSpPr>
            <a:spLocks noGrp="1"/>
          </p:cNvSpPr>
          <p:nvPr>
            <p:ph type="title"/>
          </p:nvPr>
        </p:nvSpPr>
        <p:spPr/>
        <p:txBody>
          <a:bodyPr/>
          <a:lstStyle/>
          <a:p>
            <a:pPr marL="0" lvl="0" indent="0">
              <a:buNone/>
            </a:pPr>
            <a:r>
              <a:t>選擇目標市場</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t>案例1：Nike的市場區隔策略</a:t>
            </a:r>
          </a:p>
          <a:p>
            <a:pPr lvl="0"/>
            <a:r>
              <a:t>案例2：可口可樂的目標市場選擇</a:t>
            </a:r>
          </a:p>
          <a:p>
            <a:pPr marL="0" lvl="0" indent="0">
              <a:buNone/>
            </a:pPr>
            <a:r>
              <a:rPr b="1"/>
              <a:t>演講稿：</a:t>
            </a:r>
            <a:r>
              <a:t> 接下來，我們將進行案例分析。第一個案例是Nike的市場區隔策略，Nike通過劃分市場區隔來制定針對性的營銷策略。第二個案例是可口可樂的目標市場選擇，可口可樂通過分析市場區隔來選擇其目標市場和產品定位。</a:t>
            </a:r>
          </a:p>
        </p:txBody>
      </p:sp>
      <p:sp>
        <p:nvSpPr>
          <p:cNvPr id="2" name="Title 1"/>
          <p:cNvSpPr>
            <a:spLocks noGrp="1"/>
          </p:cNvSpPr>
          <p:nvPr>
            <p:ph type="title"/>
          </p:nvPr>
        </p:nvSpPr>
        <p:spPr/>
        <p:txBody>
          <a:bodyPr/>
          <a:lstStyle/>
          <a:p>
            <a:pPr marL="0" lvl="0" indent="0">
              <a:buNone/>
            </a:pPr>
            <a:r>
              <a:t>案例分析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t>市場區隔：地理區隔、心理區隔</a:t>
            </a:r>
          </a:p>
          <a:p>
            <a:pPr lvl="0"/>
            <a:r>
              <a:t>策略：針對不同運動類型和客群</a:t>
            </a:r>
          </a:p>
          <a:p>
            <a:pPr marL="0" lvl="0" indent="0">
              <a:buNone/>
            </a:pPr>
            <a:r>
              <a:rPr b="1"/>
              <a:t>演講稿：</a:t>
            </a:r>
            <a:r>
              <a:t> Nike通過地理區隔和心理區隔來制定其市場策略。根據不同地區的需求和客戶的生活方式，Nike設計了針對不同運動類型和客群的產品和營銷活動。例如，Nike可能會為不同地區的跑步者和健身愛好者提供專門設計的鞋款和服裝。</a:t>
            </a:r>
          </a:p>
        </p:txBody>
      </p:sp>
      <p:sp>
        <p:nvSpPr>
          <p:cNvPr id="2" name="Title 1"/>
          <p:cNvSpPr>
            <a:spLocks noGrp="1"/>
          </p:cNvSpPr>
          <p:nvPr>
            <p:ph type="title"/>
          </p:nvPr>
        </p:nvSpPr>
        <p:spPr/>
        <p:txBody>
          <a:bodyPr/>
          <a:lstStyle/>
          <a:p>
            <a:pPr marL="0" lvl="0" indent="0">
              <a:buNone/>
            </a:pPr>
            <a:r>
              <a:t>案例1：Nike的市場區隔策略</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t>市場區隔：人口統計區隔、行為區隔</a:t>
            </a:r>
          </a:p>
          <a:p>
            <a:pPr lvl="0"/>
            <a:r>
              <a:t>策略：不同市場推廣不同產品</a:t>
            </a:r>
          </a:p>
          <a:p>
            <a:pPr marL="0" lvl="0" indent="0">
              <a:buNone/>
            </a:pPr>
            <a:r>
              <a:rPr b="1"/>
              <a:t>演講稿：</a:t>
            </a:r>
            <a:r>
              <a:t> 可口可樂通過人口統計區隔和行為區隔來選擇其目標市場。例如，可口可樂針對年輕人推出了新的飲料系列，並在廣告中強調青春和活力，以吸引年輕消費者的注意。而對於不同地區的消費者，可口可樂可能會根據當地的口味偏好推出相應的產品。</a:t>
            </a:r>
          </a:p>
        </p:txBody>
      </p:sp>
      <p:sp>
        <p:nvSpPr>
          <p:cNvPr id="2" name="Title 1"/>
          <p:cNvSpPr>
            <a:spLocks noGrp="1"/>
          </p:cNvSpPr>
          <p:nvPr>
            <p:ph type="title"/>
          </p:nvPr>
        </p:nvSpPr>
        <p:spPr/>
        <p:txBody>
          <a:bodyPr>
            <a:normAutofit fontScale="90000"/>
          </a:bodyPr>
          <a:lstStyle/>
          <a:p>
            <a:pPr marL="0" lvl="0" indent="0">
              <a:buNone/>
            </a:pPr>
            <a:r>
              <a:t>案例2：可口可樂的目標市場選擇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t>分組討論：設計市場區隔策略</a:t>
            </a:r>
          </a:p>
          <a:p>
            <a:pPr lvl="0"/>
            <a:r>
              <a:t>模擬練習：制定目標市場選擇計劃</a:t>
            </a:r>
          </a:p>
          <a:p>
            <a:pPr lvl="0"/>
            <a:r>
              <a:t>分享展示：各組展示成果</a:t>
            </a:r>
          </a:p>
          <a:p>
            <a:pPr marL="0" lvl="0" indent="0">
              <a:buNone/>
            </a:pPr>
            <a:r>
              <a:rPr b="1"/>
              <a:t>演講稿：</a:t>
            </a:r>
            <a:r>
              <a:t> 現在我們進行一個實作活動。大家將分組討論，設計一個市場區隔策略，並進行模擬練習，制定目標市場選擇計劃。每組將展示他們的設計成果，分享各自的策略和方法，最後我們會進行集體反饋和討論。</a:t>
            </a:r>
          </a:p>
        </p:txBody>
      </p:sp>
      <p:sp>
        <p:nvSpPr>
          <p:cNvPr id="2" name="Title 1"/>
          <p:cNvSpPr>
            <a:spLocks noGrp="1"/>
          </p:cNvSpPr>
          <p:nvPr>
            <p:ph type="title"/>
          </p:nvPr>
        </p:nvSpPr>
        <p:spPr/>
        <p:txBody>
          <a:bodyPr>
            <a:normAutofit fontScale="90000"/>
          </a:bodyPr>
          <a:lstStyle/>
          <a:p>
            <a:pPr marL="0" lvl="0" indent="0">
              <a:buNone/>
            </a:pPr>
            <a:r>
              <a:t>活動：市場區隔策略討論與模擬練習</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t>Kotler, P., &amp; Keller, K. L. (2016). </a:t>
            </a:r>
            <a:r>
              <a:rPr b="1"/>
              <a:t>Marketing Management</a:t>
            </a:r>
            <a:r>
              <a:t>.</a:t>
            </a:r>
          </a:p>
          <a:p>
            <a:pPr lvl="0"/>
            <a:r>
              <a:t>Armstrong, G., &amp; Kotler, P. (2017). </a:t>
            </a:r>
            <a:r>
              <a:rPr b="1"/>
              <a:t>Principles of Marketing</a:t>
            </a:r>
            <a:r>
              <a:t>.</a:t>
            </a:r>
          </a:p>
          <a:p>
            <a:pPr lvl="0"/>
            <a:r>
              <a:t>Michael, J., &amp; McGowan, K. (2015). </a:t>
            </a:r>
            <a:r>
              <a:rPr b="1"/>
              <a:t>Market Segmentation and Targeting</a:t>
            </a:r>
            <a:r>
              <a:t>.</a:t>
            </a:r>
          </a:p>
          <a:p>
            <a:pPr marL="0" lvl="0" indent="0">
              <a:buNone/>
            </a:pPr>
            <a:r>
              <a:rPr b="1"/>
              <a:t>演講稿：</a:t>
            </a:r>
            <a:r>
              <a:t> 最後，我們提供了一些參考資料。如果大家對市場區隔和目標市場選擇有進一步的興趣，可以參考這些書籍和資料，深入了解相關的理論和實踐。希望這些資源能幫助大家更好地掌握今天的內容。</a:t>
            </a:r>
          </a:p>
        </p:txBody>
      </p:sp>
      <p:sp>
        <p:nvSpPr>
          <p:cNvPr id="2" name="Title 1"/>
          <p:cNvSpPr>
            <a:spLocks noGrp="1"/>
          </p:cNvSpPr>
          <p:nvPr>
            <p:ph type="title"/>
          </p:nvPr>
        </p:nvSpPr>
        <p:spPr/>
        <p:txBody>
          <a:bodyPr/>
          <a:lstStyle/>
          <a:p>
            <a:pPr marL="0" lvl="0" indent="0">
              <a:buNone/>
            </a:pPr>
            <a:r>
              <a:t>參考資料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理解市場區隔及如何選擇目標客戶</a:t>
            </a:r>
          </a:p>
          <a:p>
            <a:pPr marL="0" lvl="0" indent="0">
              <a:buNone/>
            </a:pPr>
            <a:r>
              <a:rPr b="1"/>
              <a:t>演講稿：</a:t>
            </a:r>
            <a:r>
              <a:t> 今天我們的課程目標是理解市場區隔的概念及其步驟，並學習如何選擇目標客戶。這將幫助我們更精準地制定市場策略，提升營銷效果。</a:t>
            </a:r>
          </a:p>
        </p:txBody>
      </p:sp>
      <p:sp>
        <p:nvSpPr>
          <p:cNvPr id="2" name="Title 1"/>
          <p:cNvSpPr>
            <a:spLocks noGrp="1"/>
          </p:cNvSpPr>
          <p:nvPr>
            <p:ph type="title"/>
          </p:nvPr>
        </p:nvSpPr>
        <p:spPr/>
        <p:txBody>
          <a:bodyPr/>
          <a:lstStyle/>
          <a:p>
            <a:pPr marL="0" lvl="0" indent="0">
              <a:buNone/>
            </a:pPr>
            <a:r>
              <a:t>課程目標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t>市場區隔的概念</a:t>
            </a:r>
          </a:p>
          <a:p>
            <a:pPr lvl="0"/>
            <a:r>
              <a:t>市場區隔的步驟</a:t>
            </a:r>
          </a:p>
          <a:p>
            <a:pPr lvl="0"/>
            <a:r>
              <a:t>選擇目標客戶的策略</a:t>
            </a:r>
          </a:p>
          <a:p>
            <a:pPr lvl="0"/>
            <a:r>
              <a:t>案例分析</a:t>
            </a:r>
          </a:p>
          <a:p>
            <a:pPr lvl="0"/>
            <a:r>
              <a:t>活動：市場區隔策略討論與模擬練習</a:t>
            </a:r>
          </a:p>
          <a:p>
            <a:pPr marL="0" lvl="0" indent="0">
              <a:buNone/>
            </a:pPr>
            <a:r>
              <a:rPr b="1"/>
              <a:t>演講稿：</a:t>
            </a:r>
            <a:r>
              <a:t> 今天的課程包括五個主要部分：首先我們將介紹市場區隔的概念；然後說明市場區隔的具體步驟；接著討論如何選擇目標客戶的策略；之後進行案例分析；最後進行市場區隔策略的討論與模擬練習。</a:t>
            </a:r>
          </a:p>
        </p:txBody>
      </p:sp>
      <p:sp>
        <p:nvSpPr>
          <p:cNvPr id="2" name="Title 1"/>
          <p:cNvSpPr>
            <a:spLocks noGrp="1"/>
          </p:cNvSpPr>
          <p:nvPr>
            <p:ph type="title"/>
          </p:nvPr>
        </p:nvSpPr>
        <p:spPr/>
        <p:txBody>
          <a:bodyPr/>
          <a:lstStyle/>
          <a:p>
            <a:pPr marL="0" lvl="0" indent="0">
              <a:buNone/>
            </a:pPr>
            <a:r>
              <a:t>內容綱要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t>定義：將市場劃分為具有相似需求和特徵的子市場</a:t>
            </a:r>
          </a:p>
          <a:p>
            <a:pPr lvl="0"/>
            <a:r>
              <a:t>目標：使營銷活動能夠針對不同的客群</a:t>
            </a:r>
          </a:p>
          <a:p>
            <a:pPr marL="0" lvl="0" indent="0">
              <a:buNone/>
            </a:pPr>
            <a:r>
              <a:rPr b="1"/>
              <a:t>演講稿：</a:t>
            </a:r>
            <a:r>
              <a:t> 市場區隔是將市場劃分為具有相似需求和特徵的子市場。這樣做的目的是使營銷活動能夠針對不同的客群，從而提高營銷效果和資源利用效率。</a:t>
            </a:r>
          </a:p>
        </p:txBody>
      </p:sp>
      <p:sp>
        <p:nvSpPr>
          <p:cNvPr id="2" name="Title 1"/>
          <p:cNvSpPr>
            <a:spLocks noGrp="1"/>
          </p:cNvSpPr>
          <p:nvPr>
            <p:ph type="title"/>
          </p:nvPr>
        </p:nvSpPr>
        <p:spPr/>
        <p:txBody>
          <a:bodyPr/>
          <a:lstStyle/>
          <a:p>
            <a:pPr marL="0" lvl="0" indent="0">
              <a:buNone/>
            </a:pPr>
            <a:r>
              <a:t>市場區隔的概念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r>
              <a:t>地理區隔：根據地區劃分市場（如國家、城市）</a:t>
            </a:r>
          </a:p>
          <a:p>
            <a:pPr lvl="0"/>
            <a:r>
              <a:t>人口統計區隔：根據人口特徵劃分市場（如年齡、性別）</a:t>
            </a:r>
          </a:p>
          <a:p>
            <a:pPr lvl="0"/>
            <a:r>
              <a:t>心理區隔：根據心理特徵劃分市場（如生活方式、價值觀）</a:t>
            </a:r>
          </a:p>
          <a:p>
            <a:pPr lvl="0"/>
            <a:r>
              <a:t>行為區隔：根據消費行為劃分市場（如購買習慣、使用頻率）</a:t>
            </a:r>
          </a:p>
          <a:p>
            <a:pPr marL="0" lvl="0" indent="0">
              <a:buNone/>
            </a:pPr>
            <a:r>
              <a:rPr b="1"/>
              <a:t>演講稿：</a:t>
            </a:r>
            <a:r>
              <a:t> 市場區隔可以基於不同的基準進行，包括地理區隔、人口統計區隔、心理區隔和行為區隔。地理區隔根據地區來劃分市場，人口統計區隔根據人口特徵，心理區隔基於心理特徵，而行為區隔則根據消費行為進行劃分。</a:t>
            </a:r>
          </a:p>
        </p:txBody>
      </p:sp>
      <p:sp>
        <p:nvSpPr>
          <p:cNvPr id="2" name="Title 1"/>
          <p:cNvSpPr>
            <a:spLocks noGrp="1"/>
          </p:cNvSpPr>
          <p:nvPr>
            <p:ph type="title"/>
          </p:nvPr>
        </p:nvSpPr>
        <p:spPr/>
        <p:txBody>
          <a:bodyPr/>
          <a:lstStyle/>
          <a:p>
            <a:pPr marL="0" lvl="0" indent="0">
              <a:buNone/>
            </a:pPr>
            <a:r>
              <a:t>市場區隔的基準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457200" lvl="0" indent="-457200">
              <a:buAutoNum type="arabicPeriod"/>
            </a:pPr>
            <a:r>
              <a:t>確定市場需求</a:t>
            </a:r>
          </a:p>
          <a:p>
            <a:pPr marL="457200" lvl="0" indent="-457200">
              <a:buAutoNum type="arabicPeriod"/>
            </a:pPr>
            <a:r>
              <a:t>收集市場數據</a:t>
            </a:r>
          </a:p>
          <a:p>
            <a:pPr marL="457200" lvl="0" indent="-457200">
              <a:buAutoNum type="arabicPeriod"/>
            </a:pPr>
            <a:r>
              <a:t>分析市場特徵</a:t>
            </a:r>
          </a:p>
          <a:p>
            <a:pPr marL="457200" lvl="0" indent="-457200">
              <a:buAutoNum type="arabicPeriod"/>
            </a:pPr>
            <a:r>
              <a:t>劃分市場區隔</a:t>
            </a:r>
          </a:p>
          <a:p>
            <a:pPr marL="457200" lvl="0" indent="-457200">
              <a:buAutoNum type="arabicPeriod"/>
            </a:pPr>
            <a:r>
              <a:t>評估區隔吸引力</a:t>
            </a:r>
          </a:p>
          <a:p>
            <a:pPr marL="457200" lvl="0" indent="-457200">
              <a:buAutoNum type="arabicPeriod"/>
            </a:pPr>
            <a:r>
              <a:t>選擇目標市場</a:t>
            </a:r>
          </a:p>
          <a:p>
            <a:pPr marL="0" lvl="0" indent="0">
              <a:buNone/>
            </a:pPr>
            <a:r>
              <a:rPr b="1"/>
              <a:t>演講稿：</a:t>
            </a:r>
            <a:r>
              <a:t> 市場區隔的步驟包括六個主要步驟。首先，確定市場需求，了解市場的整體需求。其次，收集市場數據，分析市場特徵。接著，劃分市場區隔，根據特徵將市場分為不同的區隔。然後，評估每個區隔的吸引力，最後選擇最具潛力的目標市場。</a:t>
            </a:r>
          </a:p>
        </p:txBody>
      </p:sp>
      <p:sp>
        <p:nvSpPr>
          <p:cNvPr id="2" name="Title 1"/>
          <p:cNvSpPr>
            <a:spLocks noGrp="1"/>
          </p:cNvSpPr>
          <p:nvPr>
            <p:ph type="title"/>
          </p:nvPr>
        </p:nvSpPr>
        <p:spPr/>
        <p:txBody>
          <a:bodyPr/>
          <a:lstStyle/>
          <a:p>
            <a:pPr marL="0" lvl="0" indent="0">
              <a:buNone/>
            </a:pPr>
            <a:r>
              <a:t>市場區隔的步驟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了解市場總體需求</a:t>
            </a:r>
          </a:p>
          <a:p>
            <a:pPr lvl="0"/>
            <a:r>
              <a:t>評估不同消費者群體的需求</a:t>
            </a:r>
          </a:p>
          <a:p>
            <a:pPr marL="0" lvl="0" indent="0">
              <a:buNone/>
            </a:pPr>
            <a:r>
              <a:rPr b="1"/>
              <a:t>演講稿：</a:t>
            </a:r>
            <a:r>
              <a:t> 首先，我們需要了解市場的總體需求，包括市場的整體規模和潛在需求。接著，我們需要評估不同消費者群體的需求，了解他們的特點和偏好，以便於後續的市場劃分。</a:t>
            </a:r>
          </a:p>
        </p:txBody>
      </p:sp>
      <p:sp>
        <p:nvSpPr>
          <p:cNvPr id="2" name="Title 1"/>
          <p:cNvSpPr>
            <a:spLocks noGrp="1"/>
          </p:cNvSpPr>
          <p:nvPr>
            <p:ph type="title"/>
          </p:nvPr>
        </p:nvSpPr>
        <p:spPr/>
        <p:txBody>
          <a:bodyPr/>
          <a:lstStyle/>
          <a:p>
            <a:pPr marL="0" lvl="0" indent="0">
              <a:buNone/>
            </a:pPr>
            <a:r>
              <a:t>確定市場需求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t>市場調查：問卷、訪談、焦點小組</a:t>
            </a:r>
          </a:p>
          <a:p>
            <a:pPr lvl="0"/>
            <a:r>
              <a:t>銷售數據分析</a:t>
            </a:r>
          </a:p>
          <a:p>
            <a:pPr marL="0" lvl="0" indent="0">
              <a:buNone/>
            </a:pPr>
            <a:r>
              <a:rPr b="1"/>
              <a:t>演講稿：</a:t>
            </a:r>
            <a:r>
              <a:t> 市場數據的收集可以通過市場調查和銷售數據分析來完成。市場調查包括問卷調查、訪談和焦點小組等方法，這些方法能夠幫助我們了解市場需求和客戶特徵。銷售數據分析則可以提供客戶行為的實際數據，幫助我們更好地理解市場。</a:t>
            </a:r>
          </a:p>
        </p:txBody>
      </p:sp>
      <p:sp>
        <p:nvSpPr>
          <p:cNvPr id="2" name="Title 1"/>
          <p:cNvSpPr>
            <a:spLocks noGrp="1"/>
          </p:cNvSpPr>
          <p:nvPr>
            <p:ph type="title"/>
          </p:nvPr>
        </p:nvSpPr>
        <p:spPr/>
        <p:txBody>
          <a:bodyPr/>
          <a:lstStyle/>
          <a:p>
            <a:pPr marL="0" lvl="0" indent="0">
              <a:buNone/>
            </a:pPr>
            <a:r>
              <a:t>收集市場數據</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客戶需求與偏好</a:t>
            </a:r>
          </a:p>
          <a:p>
            <a:pPr lvl="0"/>
            <a:r>
              <a:t>市場趨勢與競爭</a:t>
            </a:r>
          </a:p>
          <a:p>
            <a:pPr marL="0" lvl="0" indent="0">
              <a:buNone/>
            </a:pPr>
            <a:r>
              <a:rPr b="1"/>
              <a:t>演講稿：</a:t>
            </a:r>
            <a:r>
              <a:t> 在分析市場特徵時，我們需要考慮客戶需求與偏好，以及市場趨勢與競爭狀況。了解這些特徵可以幫助我們更準確地劃分市場區隔，識別出潛在的市場機會。</a:t>
            </a:r>
          </a:p>
        </p:txBody>
      </p:sp>
      <p:sp>
        <p:nvSpPr>
          <p:cNvPr id="2" name="Title 1"/>
          <p:cNvSpPr>
            <a:spLocks noGrp="1"/>
          </p:cNvSpPr>
          <p:nvPr>
            <p:ph type="title"/>
          </p:nvPr>
        </p:nvSpPr>
        <p:spPr/>
        <p:txBody>
          <a:bodyPr/>
          <a:lstStyle/>
          <a:p>
            <a:pPr marL="0" lvl="0" indent="0">
              <a:buNone/>
            </a:pPr>
            <a:r>
              <a:t>分析市場特徵</a:t>
            </a:r>
          </a:p>
        </p:txBody>
      </p:sp>
    </p:spTree>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0</TotalTime>
  <Words>424</Words>
  <Application>Microsoft Office PowerPoint</Application>
  <PresentationFormat>如螢幕大小 (4:3)</PresentationFormat>
  <Paragraphs>78</Paragraphs>
  <Slides>17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Segoe Condensed</vt:lpstr>
      <vt:lpstr>微軟正黑體</vt:lpstr>
      <vt:lpstr>Arial</vt:lpstr>
      <vt:lpstr>Bookman Old Style</vt:lpstr>
      <vt:lpstr>佈景主題4-粗體大字</vt:lpstr>
      <vt:lpstr>陳擎文</vt:lpstr>
      <vt:lpstr>課程目標</vt:lpstr>
      <vt:lpstr>內容綱要</vt:lpstr>
      <vt:lpstr>市場區隔的概念</vt:lpstr>
      <vt:lpstr>市場區隔的基準</vt:lpstr>
      <vt:lpstr>市場區隔的步驟</vt:lpstr>
      <vt:lpstr>確定市場需求</vt:lpstr>
      <vt:lpstr>收集市場數據</vt:lpstr>
      <vt:lpstr>分析市場特徵</vt:lpstr>
      <vt:lpstr>劃分市場區隔</vt:lpstr>
      <vt:lpstr>評估區隔吸引力</vt:lpstr>
      <vt:lpstr>選擇目標市場</vt:lpstr>
      <vt:lpstr>案例分析</vt:lpstr>
      <vt:lpstr>案例1：Nike的市場區隔策略</vt:lpstr>
      <vt:lpstr>案例2：可口可樂的目標市場選擇</vt:lpstr>
      <vt:lpstr>活動：市場區隔策略討論與模擬練習</vt:lpstr>
      <vt:lpstr>參考資料</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creator/>
  <cp:keywords/>
  <cp:lastModifiedBy>User</cp:lastModifiedBy>
  <cp:revision>1</cp:revision>
  <dcterms:created xsi:type="dcterms:W3CDTF">1970-01-01T00:00:00Z</dcterms:created>
  <dcterms:modified xsi:type="dcterms:W3CDTF">2024-07-24T05:18:01Z</dcterms:modified>
</cp:coreProperties>
</file>