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93" r:id="rId5"/>
    <p:sldId id="259" r:id="rId6"/>
    <p:sldId id="292" r:id="rId7"/>
    <p:sldId id="260" r:id="rId8"/>
    <p:sldId id="296" r:id="rId9"/>
    <p:sldId id="261" r:id="rId10"/>
    <p:sldId id="291" r:id="rId11"/>
    <p:sldId id="262" r:id="rId12"/>
    <p:sldId id="263" r:id="rId13"/>
    <p:sldId id="294" r:id="rId14"/>
    <p:sldId id="264" r:id="rId15"/>
    <p:sldId id="265" r:id="rId16"/>
    <p:sldId id="266" r:id="rId17"/>
    <p:sldId id="295" r:id="rId18"/>
    <p:sldId id="267" r:id="rId19"/>
    <p:sldId id="268" r:id="rId20"/>
    <p:sldId id="290" r:id="rId21"/>
    <p:sldId id="269" r:id="rId22"/>
    <p:sldId id="289" r:id="rId23"/>
    <p:sldId id="27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98192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550142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27837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9974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1546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21211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90EE43-65E2-405F-8274-21A989B2C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市場區隔與</a:t>
            </a:r>
            <a:endParaRPr lang="en-US" altLang="zh-TW" dirty="0"/>
          </a:p>
          <a:p>
            <a:r>
              <a:rPr lang="zh-TW" altLang="en-US" dirty="0"/>
              <a:t>目標客戶選擇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案例分析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23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例子：Nike的市場區隔策略</a:t>
            </a:r>
          </a:p>
          <a:p>
            <a:pPr lvl="1"/>
            <a:r>
              <a:rPr b="1"/>
              <a:t>地理區隔：</a:t>
            </a:r>
            <a:r>
              <a:t> 根據不同地區推出專門的運動鞋，如寒冷地區的防水鞋。</a:t>
            </a:r>
          </a:p>
          <a:p>
            <a:pPr lvl="1"/>
            <a:r>
              <a:rPr b="1"/>
              <a:t>人口統計區隔：</a:t>
            </a:r>
            <a:r>
              <a:t> 根據年齡段推出青少年系列和成人系列運動鞋。</a:t>
            </a:r>
          </a:p>
          <a:p>
            <a:pPr lvl="1"/>
            <a:r>
              <a:rPr b="1"/>
              <a:t>心理區隔：</a:t>
            </a:r>
            <a:r>
              <a:t> 根據運動愛好者的需求推出不同的運動鞋，如跑步鞋、籃球鞋等。</a:t>
            </a:r>
          </a:p>
          <a:p>
            <a:pPr lvl="1"/>
            <a:r>
              <a:rPr b="1"/>
              <a:t>行為區隔：</a:t>
            </a:r>
            <a:r>
              <a:t> 根據使用頻率推出專業型和日常型運動鞋。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案例分析：市場區隔的成功案例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討論如何利用市場區隔策略提升產品銷售。</a:t>
            </a:r>
          </a:p>
          <a:p>
            <a:pPr lvl="0"/>
            <a:r>
              <a:t>分析不同市場區隔的需求特徵及其對市場營銷的影響。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市場區隔策略討論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分組模擬練習</a:t>
            </a:r>
          </a:p>
        </p:txBody>
      </p:sp>
    </p:spTree>
    <p:extLst>
      <p:ext uri="{BB962C8B-B14F-4D97-AF65-F5344CB8AC3E}">
        <p14:creationId xmlns:p14="http://schemas.microsoft.com/office/powerpoint/2010/main" val="250657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分組進行市場區隔策略模擬練習。</a:t>
            </a:r>
          </a:p>
          <a:p>
            <a:pPr lvl="0"/>
            <a:r>
              <a:rPr dirty="0"/>
              <a:t>每組選擇一個產品或服務，並根據所學內容制定市場區隔策略。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模擬練習指導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各組展示其市場區隔策略的結果。</a:t>
            </a:r>
          </a:p>
          <a:p>
            <a:pPr lvl="0"/>
            <a:r>
              <a:t>分享每組在模擬過程中的發現和挑戰。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模擬練習成果展示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回顧模擬練習中的主要學習點。</a:t>
            </a:r>
          </a:p>
          <a:p>
            <a:pPr lvl="0"/>
            <a:r>
              <a:t>討論如何將這些策略應用於實際市場分析中。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活動總結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市場區隔的挑戰</a:t>
            </a:r>
            <a:endParaRPr lang="en-US" altLang="zh-TW" dirty="0"/>
          </a:p>
          <a:p>
            <a:r>
              <a:rPr lang="zh-CN" altLang="en-US" dirty="0"/>
              <a:t>與</a:t>
            </a:r>
            <a:r>
              <a:rPr lang="zh-TW" altLang="en-US" dirty="0"/>
              <a:t>未來趨勢</a:t>
            </a:r>
          </a:p>
        </p:txBody>
      </p:sp>
    </p:spTree>
    <p:extLst>
      <p:ext uri="{BB962C8B-B14F-4D97-AF65-F5344CB8AC3E}">
        <p14:creationId xmlns:p14="http://schemas.microsoft.com/office/powerpoint/2010/main" val="348521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數據收集困難：</a:t>
            </a:r>
            <a:r>
              <a:t> 收集和分析市場數據可能會遇到困難。</a:t>
            </a:r>
          </a:p>
          <a:p>
            <a:pPr lvl="0"/>
            <a:r>
              <a:rPr b="1"/>
              <a:t>區隔過於細分：</a:t>
            </a:r>
            <a:r>
              <a:t> 過度細分市場可能會導致市場規模過小，難以實現盈利。</a:t>
            </a:r>
          </a:p>
          <a:p>
            <a:pPr lvl="0"/>
            <a:r>
              <a:rPr b="1"/>
              <a:t>競爭壓力：</a:t>
            </a:r>
            <a:r>
              <a:t> 各個區隔中的競爭可能會很激烈。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市場區隔的挑戰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大數據分析：</a:t>
            </a:r>
            <a:r>
              <a:t> 利用大數據來精準劃分市場區隔。</a:t>
            </a:r>
          </a:p>
          <a:p>
            <a:pPr lvl="0"/>
            <a:r>
              <a:rPr b="1"/>
              <a:t>人工智能：</a:t>
            </a:r>
            <a:r>
              <a:t> AI技術在市場區隔分析中的應用。</a:t>
            </a:r>
          </a:p>
          <a:p>
            <a:pPr lvl="0"/>
            <a:r>
              <a:rPr b="1"/>
              <a:t>個性化需求：</a:t>
            </a:r>
            <a:r>
              <a:t> 越來越多的企業採用個性化市場區隔策略，以滿足客戶的獨特需求。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市場區隔的未來趨勢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理解市場區隔的基本概念</a:t>
            </a:r>
          </a:p>
          <a:p>
            <a:pPr lvl="0"/>
            <a:r>
              <a:t>學習市場區隔的步驟</a:t>
            </a:r>
          </a:p>
          <a:p>
            <a:pPr lvl="0"/>
            <a:r>
              <a:t>掌握如何選擇目標客戶的策略</a:t>
            </a:r>
          </a:p>
          <a:p>
            <a:pPr lvl="0"/>
            <a:r>
              <a:t>分析成功的案例</a:t>
            </a:r>
          </a:p>
          <a:p>
            <a:pPr lvl="0"/>
            <a:r>
              <a:t>進行市場區隔策略討論與模擬練習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課程目標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市場區隔相關工具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數據分析工具：</a:t>
            </a:r>
            <a:r>
              <a:t> 如Google Analytics, Tableau</a:t>
            </a:r>
          </a:p>
          <a:p>
            <a:pPr lvl="0"/>
            <a:r>
              <a:rPr b="1"/>
              <a:t>市場研究工具：</a:t>
            </a:r>
            <a:r>
              <a:t> 如SurveyMonkey, Qualtrics</a:t>
            </a:r>
          </a:p>
          <a:p>
            <a:pPr lvl="0"/>
            <a:r>
              <a:rPr b="1"/>
              <a:t>CRM系統：</a:t>
            </a:r>
            <a:r>
              <a:t> 如Salesforce, HubSpot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市場區隔相關工具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《市場營銷管理》</a:t>
            </a:r>
            <a:r>
              <a:t> by Philip Kotler</a:t>
            </a:r>
          </a:p>
          <a:p>
            <a:pPr lvl="0"/>
            <a:r>
              <a:rPr b="1"/>
              <a:t>《消費者行為學》</a:t>
            </a:r>
            <a:r>
              <a:t> by Leon G. Schiffman</a:t>
            </a:r>
          </a:p>
          <a:p>
            <a:pPr lvl="0"/>
            <a:r>
              <a:rPr b="1"/>
              <a:t>《數據驅動市場營銷》</a:t>
            </a:r>
            <a:r>
              <a:t> by Gary Angel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參考資料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問題解答時間</a:t>
            </a:r>
          </a:p>
          <a:p>
            <a:pPr lvl="0"/>
            <a:r>
              <a:t>討論與問題的解決方案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問題與討論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市場區隔（Market Segmentation）是將市場劃分為具有相似需求和特徵的子市場或群體的過程。</a:t>
            </a:r>
          </a:p>
          <a:p>
            <a:pPr lvl="0"/>
            <a:r>
              <a:t>目的是為了更精確地滿足不同客戶群體的需求，從而提升市場營銷的效果。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市場區隔的概念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市場區隔的類型</a:t>
            </a:r>
          </a:p>
        </p:txBody>
      </p:sp>
    </p:spTree>
    <p:extLst>
      <p:ext uri="{BB962C8B-B14F-4D97-AF65-F5344CB8AC3E}">
        <p14:creationId xmlns:p14="http://schemas.microsoft.com/office/powerpoint/2010/main" val="415718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b="1"/>
              <a:t>地理區隔：</a:t>
            </a:r>
            <a:r>
              <a:t> 根據客戶的地理位置進行劃分，如國家、地區、城市等。</a:t>
            </a:r>
          </a:p>
          <a:p>
            <a:pPr lvl="0"/>
            <a:r>
              <a:rPr b="1"/>
              <a:t>人口統計區隔：</a:t>
            </a:r>
            <a:r>
              <a:t> 根據年齡、性別、收入、教育程度等人口特徵進行劃分。</a:t>
            </a:r>
          </a:p>
          <a:p>
            <a:pPr lvl="0"/>
            <a:r>
              <a:rPr b="1"/>
              <a:t>心理區隔：</a:t>
            </a:r>
            <a:r>
              <a:t> 根據客戶的生活方式、價值觀、興趣等心理特徵進行劃分。</a:t>
            </a:r>
          </a:p>
          <a:p>
            <a:pPr lvl="0"/>
            <a:r>
              <a:rPr b="1"/>
              <a:t>行為區隔：</a:t>
            </a:r>
            <a:r>
              <a:t> 根據客戶的購買行為、使用習慣、品牌忠誠度等進行劃分。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市場區隔的類型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市場區隔的步驟</a:t>
            </a:r>
          </a:p>
        </p:txBody>
      </p:sp>
    </p:spTree>
    <p:extLst>
      <p:ext uri="{BB962C8B-B14F-4D97-AF65-F5344CB8AC3E}">
        <p14:creationId xmlns:p14="http://schemas.microsoft.com/office/powerpoint/2010/main" val="188311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457200">
              <a:buAutoNum type="arabicPeriod"/>
            </a:pPr>
            <a:r>
              <a:rPr b="1"/>
              <a:t>市場調研：</a:t>
            </a:r>
            <a:r>
              <a:t> 收集和分析市場資料，了解市場的整體情況。</a:t>
            </a:r>
          </a:p>
          <a:p>
            <a:pPr marL="457200" lvl="0" indent="-457200">
              <a:buAutoNum type="arabicPeriod"/>
            </a:pPr>
            <a:r>
              <a:rPr b="1"/>
              <a:t>區隔標準的選擇：</a:t>
            </a:r>
            <a:r>
              <a:t> 根據需要選擇適合的區隔標準（如地理、人口、心理、行為等）。</a:t>
            </a:r>
          </a:p>
          <a:p>
            <a:pPr marL="457200" lvl="0" indent="-457200">
              <a:buAutoNum type="arabicPeriod"/>
            </a:pPr>
            <a:r>
              <a:rPr b="1"/>
              <a:t>區隔市場的劃分：</a:t>
            </a:r>
            <a:r>
              <a:t> 將市場劃分為不同的區隔群體。</a:t>
            </a:r>
          </a:p>
          <a:p>
            <a:pPr marL="457200" lvl="0" indent="-457200">
              <a:buAutoNum type="arabicPeriod"/>
            </a:pPr>
            <a:r>
              <a:rPr b="1"/>
              <a:t>評估區隔的吸引力：</a:t>
            </a:r>
            <a:r>
              <a:t> 根據市場潛力、競爭程度、區隔的可達性等因素評估每個區隔的吸引力。</a:t>
            </a:r>
          </a:p>
          <a:p>
            <a:pPr marL="457200" lvl="0" indent="-457200">
              <a:buAutoNum type="arabicPeriod"/>
            </a:pPr>
            <a:r>
              <a:rPr b="1"/>
              <a:t>選擇目標市場：</a:t>
            </a:r>
            <a:r>
              <a:t> 選擇最有潛力的區隔群體作為目標市場。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市場區隔的步驟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選擇目標客戶的策略</a:t>
            </a:r>
          </a:p>
        </p:txBody>
      </p:sp>
    </p:spTree>
    <p:extLst>
      <p:ext uri="{BB962C8B-B14F-4D97-AF65-F5344CB8AC3E}">
        <p14:creationId xmlns:p14="http://schemas.microsoft.com/office/powerpoint/2010/main" val="81893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b="1"/>
              <a:t>無差異市場策略：</a:t>
            </a:r>
            <a:r>
              <a:t> 對整個市場提供單一的產品或服務，不進行市場區隔。</a:t>
            </a:r>
          </a:p>
          <a:p>
            <a:pPr lvl="0"/>
            <a:r>
              <a:rPr b="1"/>
              <a:t>差異市場策略：</a:t>
            </a:r>
            <a:r>
              <a:t> 根據不同市場區隔提供不同的產品或服務。</a:t>
            </a:r>
          </a:p>
          <a:p>
            <a:pPr lvl="0"/>
            <a:r>
              <a:rPr b="1"/>
              <a:t>集中市場策略：</a:t>
            </a:r>
            <a:r>
              <a:t> 專注於一個或少數幾個市場區隔，提供專門化的產品或服務。</a:t>
            </a:r>
          </a:p>
          <a:p>
            <a:pPr lvl="0"/>
            <a:r>
              <a:rPr b="1"/>
              <a:t>個性化市場策略：</a:t>
            </a:r>
            <a:r>
              <a:t> 根據每個客戶的獨特需求提供個性化的產品或服務。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選擇目標客戶的策略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52</TotalTime>
  <Words>283</Words>
  <Application>Microsoft Office PowerPoint</Application>
  <PresentationFormat>如螢幕大小 (4:3)</PresentationFormat>
  <Paragraphs>74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課程目標</vt:lpstr>
      <vt:lpstr>市場區隔的概念</vt:lpstr>
      <vt:lpstr>PowerPoint 簡報</vt:lpstr>
      <vt:lpstr>市場區隔的類型</vt:lpstr>
      <vt:lpstr>PowerPoint 簡報</vt:lpstr>
      <vt:lpstr>市場區隔的步驟</vt:lpstr>
      <vt:lpstr>PowerPoint 簡報</vt:lpstr>
      <vt:lpstr>選擇目標客戶的策略</vt:lpstr>
      <vt:lpstr>PowerPoint 簡報</vt:lpstr>
      <vt:lpstr>案例分析：市場區隔的成功案例</vt:lpstr>
      <vt:lpstr>市場區隔策略討論</vt:lpstr>
      <vt:lpstr>PowerPoint 簡報</vt:lpstr>
      <vt:lpstr>模擬練習指導</vt:lpstr>
      <vt:lpstr>模擬練習成果展示</vt:lpstr>
      <vt:lpstr>活動總結</vt:lpstr>
      <vt:lpstr>PowerPoint 簡報</vt:lpstr>
      <vt:lpstr>市場區隔的挑戰</vt:lpstr>
      <vt:lpstr>市場區隔的未來趨勢</vt:lpstr>
      <vt:lpstr>PowerPoint 簡報</vt:lpstr>
      <vt:lpstr>市場區隔相關工具</vt:lpstr>
      <vt:lpstr>PowerPoint 簡報</vt:lpstr>
      <vt:lpstr>參考資料</vt:lpstr>
      <vt:lpstr>問題與討論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User</cp:lastModifiedBy>
  <cp:revision>3</cp:revision>
  <dcterms:created xsi:type="dcterms:W3CDTF">1970-01-01T00:00:00Z</dcterms:created>
  <dcterms:modified xsi:type="dcterms:W3CDTF">2024-07-24T06:51:08Z</dcterms:modified>
</cp:coreProperties>
</file>