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308" r:id="rId5"/>
    <p:sldId id="313" r:id="rId6"/>
    <p:sldId id="314" r:id="rId7"/>
    <p:sldId id="309" r:id="rId8"/>
    <p:sldId id="310" r:id="rId9"/>
    <p:sldId id="312" r:id="rId10"/>
    <p:sldId id="311" r:id="rId11"/>
    <p:sldId id="301" r:id="rId12"/>
    <p:sldId id="262" r:id="rId13"/>
    <p:sldId id="264" r:id="rId14"/>
    <p:sldId id="266" r:id="rId15"/>
    <p:sldId id="307" r:id="rId16"/>
    <p:sldId id="306" r:id="rId17"/>
    <p:sldId id="302" r:id="rId18"/>
    <p:sldId id="268" r:id="rId19"/>
    <p:sldId id="303" r:id="rId20"/>
    <p:sldId id="270" r:id="rId21"/>
    <p:sldId id="272" r:id="rId22"/>
    <p:sldId id="274" r:id="rId23"/>
    <p:sldId id="276" r:id="rId24"/>
    <p:sldId id="278" r:id="rId25"/>
    <p:sldId id="305" r:id="rId26"/>
    <p:sldId id="280" r:id="rId27"/>
    <p:sldId id="282" r:id="rId28"/>
    <p:sldId id="284" r:id="rId29"/>
    <p:sldId id="286" r:id="rId30"/>
    <p:sldId id="288" r:id="rId31"/>
    <p:sldId id="290" r:id="rId32"/>
    <p:sldId id="304" r:id="rId33"/>
    <p:sldId id="292" r:id="rId34"/>
    <p:sldId id="294" r:id="rId35"/>
    <p:sldId id="296" r:id="rId36"/>
    <p:sldId id="298" r:id="rId37"/>
    <p:sldId id="289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6272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3587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9725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7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243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225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GYOPZFpTIo" TargetMode="External"/><Relationship Id="rId2" Type="http://schemas.openxmlformats.org/officeDocument/2006/relationships/hyperlink" Target="https://www.youtube.com/watch?v=77dClgKQrt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521DEF-9D20-4AF4-B2BF-5C171E21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客戶價值與忠誠度管理</a:t>
            </a:r>
            <a:endParaRPr lang="en-US" altLang="zh-TW" dirty="0"/>
          </a:p>
          <a:p>
            <a:r>
              <a:rPr lang="zh-TW" altLang="en-US" dirty="0"/>
              <a:t>➜以</a:t>
            </a:r>
            <a:r>
              <a:rPr lang="zh-CN" altLang="en-US" dirty="0"/>
              <a:t>胖東來</a:t>
            </a:r>
            <a:r>
              <a:rPr lang="zh-TW" altLang="en-US" dirty="0"/>
              <a:t>為例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316D7D2-FF86-4E58-9163-75E665EC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3. </a:t>
            </a:r>
            <a:r>
              <a:rPr lang="zh-CN" altLang="en-US" b="1" dirty="0">
                <a:solidFill>
                  <a:srgbClr val="7030A0"/>
                </a:solidFill>
              </a:rPr>
              <a:t>創新經營模式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胖東來不僅僅是一個零售商店，還致力於</a:t>
            </a:r>
            <a:r>
              <a:rPr lang="zh-CN" altLang="en-US" dirty="0">
                <a:highlight>
                  <a:srgbClr val="FFFF00"/>
                </a:highlight>
              </a:rPr>
              <a:t>打造購物與生活體驗相結合</a:t>
            </a:r>
            <a:r>
              <a:rPr lang="zh-CN" altLang="en-US" dirty="0"/>
              <a:t>的場所，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提供如咖啡廳、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電影院等多種設施，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增強顧客的購物體驗。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4. </a:t>
            </a:r>
            <a:r>
              <a:rPr lang="zh-CN" altLang="en-US" b="1" dirty="0">
                <a:solidFill>
                  <a:srgbClr val="7030A0"/>
                </a:solidFill>
              </a:rPr>
              <a:t>產品品質與多樣性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胖東來在商品選擇上嚴格把關，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確保產品的高品質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多樣性，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滿足不同消費者的需求。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BAB70-B4F4-4700-A840-1692089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胖東來的特點</a:t>
            </a:r>
            <a:r>
              <a:rPr lang="zh-CN" altLang="en-US" dirty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2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客戶價值的定義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4400" dirty="0"/>
              <a:t>定義：客戶為企業帶來的總價值</a:t>
            </a:r>
          </a:p>
          <a:p>
            <a:pPr lvl="0"/>
            <a:r>
              <a:rPr lang="zh-TW" altLang="en-US" sz="4400" dirty="0"/>
              <a:t>衡量方法：</a:t>
            </a:r>
          </a:p>
          <a:p>
            <a:pPr lvl="1"/>
            <a:r>
              <a:rPr lang="zh-TW" altLang="en-US" sz="3200" dirty="0"/>
              <a:t>客戶終身價值（</a:t>
            </a:r>
            <a:r>
              <a:rPr lang="en-US" altLang="zh-TW" sz="3200" dirty="0"/>
              <a:t>CLV</a:t>
            </a:r>
            <a:r>
              <a:rPr lang="zh-TW" altLang="en-US" sz="3200" dirty="0"/>
              <a:t>）、</a:t>
            </a:r>
          </a:p>
          <a:p>
            <a:pPr lvl="1"/>
            <a:r>
              <a:rPr lang="zh-TW" altLang="en-US" sz="3200" dirty="0"/>
              <a:t>客戶貢獻度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客戶價值的定義與衡量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4400" dirty="0"/>
              <a:t>概念：客戶在整個生命周期內為企業創造的總收入</a:t>
            </a:r>
          </a:p>
          <a:p>
            <a:pPr lvl="0"/>
            <a:r>
              <a:rPr sz="4400" dirty="0"/>
              <a:t>計算公式：</a:t>
            </a:r>
            <a:endParaRPr lang="en-US" sz="4400" dirty="0"/>
          </a:p>
          <a:p>
            <a:pPr lvl="1"/>
            <a:r>
              <a:rPr lang="en-US" altLang="zh-TW" sz="3200" dirty="0">
                <a:solidFill>
                  <a:srgbClr val="7030A0"/>
                </a:solidFill>
                <a:highlight>
                  <a:srgbClr val="FFFF00"/>
                </a:highlight>
              </a:rPr>
              <a:t>CLV</a:t>
            </a:r>
            <a:r>
              <a:rPr sz="3200" dirty="0"/>
              <a:t> = </a:t>
            </a:r>
            <a:r>
              <a:rPr sz="3200" dirty="0">
                <a:solidFill>
                  <a:srgbClr val="7030A0"/>
                </a:solidFill>
                <a:highlight>
                  <a:srgbClr val="FFFF00"/>
                </a:highlight>
              </a:rPr>
              <a:t>客單價</a:t>
            </a:r>
            <a:r>
              <a:rPr sz="3200" dirty="0"/>
              <a:t> × </a:t>
            </a:r>
            <a:r>
              <a:rPr lang="zh-TW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購買頻率</a:t>
            </a:r>
            <a:r>
              <a:rPr sz="3200" dirty="0"/>
              <a:t> × </a:t>
            </a:r>
            <a:r>
              <a:rPr lang="zh-TW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客戶維持時間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客戶終身價值（CLV）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5400" dirty="0"/>
              <a:t>概念：</a:t>
            </a:r>
            <a:endParaRPr lang="en-US" sz="5400" dirty="0"/>
          </a:p>
          <a:p>
            <a:pPr lvl="1"/>
            <a:r>
              <a:rPr sz="4000" dirty="0"/>
              <a:t>客戶對企業總收入的貢獻比例</a:t>
            </a:r>
          </a:p>
          <a:p>
            <a:pPr lvl="0"/>
            <a:r>
              <a:rPr sz="5400" dirty="0"/>
              <a:t>分析方法：</a:t>
            </a:r>
            <a:endParaRPr lang="en-US" sz="5400" dirty="0"/>
          </a:p>
          <a:p>
            <a:pPr lvl="1"/>
            <a:r>
              <a:rPr sz="4000" dirty="0"/>
              <a:t>80/20法則（帕累托原則）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客戶貢獻度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衡量客戶價值</a:t>
            </a:r>
            <a:endParaRPr lang="en-US" altLang="zh-TW" dirty="0"/>
          </a:p>
          <a:p>
            <a:r>
              <a:rPr lang="zh-TW" altLang="en-US" dirty="0"/>
              <a:t>通常使用以下指標</a:t>
            </a:r>
          </a:p>
        </p:txBody>
      </p:sp>
    </p:spTree>
    <p:extLst>
      <p:ext uri="{BB962C8B-B14F-4D97-AF65-F5344CB8AC3E}">
        <p14:creationId xmlns:p14="http://schemas.microsoft.com/office/powerpoint/2010/main" val="62482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7AE435-CE20-47AA-9030-97CC5424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顧客終生價值</a:t>
            </a:r>
            <a:r>
              <a:rPr lang="zh-TW" altLang="en-US" dirty="0"/>
              <a:t>（</a:t>
            </a:r>
            <a:r>
              <a:rPr lang="en-US" altLang="zh-TW" dirty="0"/>
              <a:t>Customer Lifetime Value, </a:t>
            </a:r>
            <a:r>
              <a:rPr lang="en-US" altLang="zh-TW" dirty="0">
                <a:solidFill>
                  <a:srgbClr val="C00000"/>
                </a:solidFill>
              </a:rPr>
              <a:t>CLV</a:t>
            </a:r>
            <a:r>
              <a:rPr lang="zh-TW" altLang="en-US" dirty="0"/>
              <a:t>）：</a:t>
            </a:r>
            <a:endParaRPr lang="en-US" altLang="zh-TW" dirty="0"/>
          </a:p>
          <a:p>
            <a:pPr lvl="1"/>
            <a:r>
              <a:rPr lang="zh-TW" altLang="en-US" dirty="0"/>
              <a:t>預測客戶在其整個生命周期中對企業的總貢獻。 </a:t>
            </a:r>
            <a:r>
              <a:rPr lang="en-US" altLang="zh-TW" dirty="0"/>
              <a:t>- 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顧客滿意度</a:t>
            </a:r>
            <a:r>
              <a:rPr lang="zh-TW" altLang="en-US" dirty="0"/>
              <a:t>（</a:t>
            </a:r>
            <a:r>
              <a:rPr lang="en-US" altLang="zh-TW" dirty="0"/>
              <a:t>Customer Satisfaction, </a:t>
            </a:r>
            <a:r>
              <a:rPr lang="en-US" altLang="zh-TW" dirty="0">
                <a:solidFill>
                  <a:srgbClr val="C00000"/>
                </a:solidFill>
              </a:rPr>
              <a:t>CSAT</a:t>
            </a:r>
            <a:r>
              <a:rPr lang="zh-TW" altLang="en-US" dirty="0"/>
              <a:t>）：</a:t>
            </a:r>
            <a:endParaRPr lang="en-US" altLang="zh-TW" dirty="0"/>
          </a:p>
          <a:p>
            <a:pPr lvl="1"/>
            <a:r>
              <a:rPr lang="zh-TW" altLang="en-US" dirty="0"/>
              <a:t>客戶對產品或服務的滿意程度</a:t>
            </a:r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顧客淨推薦值</a:t>
            </a:r>
            <a:r>
              <a:rPr lang="zh-TW" altLang="en-US" dirty="0"/>
              <a:t>（</a:t>
            </a:r>
            <a:r>
              <a:rPr lang="en-US" altLang="zh-TW" dirty="0"/>
              <a:t>Net Promoter Score, </a:t>
            </a:r>
            <a:r>
              <a:rPr lang="en-US" altLang="zh-TW" dirty="0">
                <a:solidFill>
                  <a:srgbClr val="C00000"/>
                </a:solidFill>
              </a:rPr>
              <a:t>NPS</a:t>
            </a:r>
            <a:r>
              <a:rPr lang="zh-TW" altLang="en-US" dirty="0"/>
              <a:t>）：</a:t>
            </a:r>
            <a:endParaRPr lang="en-US" altLang="zh-TW" dirty="0"/>
          </a:p>
          <a:p>
            <a:pPr lvl="1"/>
            <a:r>
              <a:rPr lang="zh-TW" altLang="en-US" dirty="0"/>
              <a:t>客戶推薦產品或服務的意願。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38442D-8268-40EB-A6F5-8FC9F0E1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衡量客戶價值通常使用以下指標</a:t>
            </a:r>
          </a:p>
        </p:txBody>
      </p:sp>
    </p:spTree>
    <p:extLst>
      <p:ext uri="{BB962C8B-B14F-4D97-AF65-F5344CB8AC3E}">
        <p14:creationId xmlns:p14="http://schemas.microsoft.com/office/powerpoint/2010/main" val="419984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客戶忠誠度的</a:t>
            </a:r>
            <a:endParaRPr lang="en-US" altLang="zh-TW" dirty="0"/>
          </a:p>
          <a:p>
            <a:r>
              <a:rPr lang="zh-TW" altLang="en-US" dirty="0"/>
              <a:t>影響因素</a:t>
            </a:r>
          </a:p>
        </p:txBody>
      </p:sp>
    </p:spTree>
    <p:extLst>
      <p:ext uri="{BB962C8B-B14F-4D97-AF65-F5344CB8AC3E}">
        <p14:creationId xmlns:p14="http://schemas.microsoft.com/office/powerpoint/2010/main" val="92279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客戶滿意度</a:t>
            </a:r>
          </a:p>
          <a:p>
            <a:pPr lvl="0"/>
            <a:r>
              <a:t>產品和服務質量</a:t>
            </a:r>
          </a:p>
          <a:p>
            <a:pPr lvl="0"/>
            <a:r>
              <a:t>價格與價值</a:t>
            </a:r>
          </a:p>
          <a:p>
            <a:pPr lvl="0"/>
            <a:r>
              <a:t>品牌信任與形象</a:t>
            </a:r>
          </a:p>
          <a:p>
            <a:pPr lvl="0"/>
            <a:r>
              <a:t>客戶體驗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客戶忠誠度的影響因素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客戶滿意度</a:t>
            </a:r>
            <a:r>
              <a:rPr lang="zh-CN" altLang="en-US" dirty="0"/>
              <a:t>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3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探討客戶價值與如何提升客戶忠誠度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定義：客戶對企業產品或服務的滿意程度</a:t>
            </a:r>
          </a:p>
          <a:p>
            <a:pPr lvl="0"/>
            <a:r>
              <a:t>影響因素：產品質量、服務水平、購買體驗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客戶滿意度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產品質量：功能、可靠性、耐用性</a:t>
            </a:r>
          </a:p>
          <a:p>
            <a:pPr lvl="0"/>
            <a:r>
              <a:t>服務質量：速度、效率、專業性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產品和服務質量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價格競爭力</a:t>
            </a:r>
          </a:p>
          <a:p>
            <a:pPr lvl="0"/>
            <a:r>
              <a:t>價值感知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價格與價值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品牌認知</a:t>
            </a:r>
          </a:p>
          <a:p>
            <a:pPr lvl="0"/>
            <a:r>
              <a:t>品牌情感聯結</a:t>
            </a:r>
          </a:p>
          <a:p>
            <a:pPr lvl="0"/>
            <a:r>
              <a:t>品牌聲譽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品牌信任與形象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定義：客戶在與企業互動過程中的總體感受</a:t>
            </a:r>
          </a:p>
          <a:p>
            <a:pPr lvl="0"/>
            <a:r>
              <a:t>影響因素：便利性、個性化、服務態度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提升客戶忠誠度</a:t>
            </a:r>
            <a:endParaRPr lang="en-US" altLang="zh-TW" dirty="0"/>
          </a:p>
          <a:p>
            <a:r>
              <a:rPr lang="zh-TW" altLang="en-US" dirty="0"/>
              <a:t>的策略</a:t>
            </a:r>
          </a:p>
        </p:txBody>
      </p:sp>
    </p:spTree>
    <p:extLst>
      <p:ext uri="{BB962C8B-B14F-4D97-AF65-F5344CB8AC3E}">
        <p14:creationId xmlns:p14="http://schemas.microsoft.com/office/powerpoint/2010/main" val="205507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1.</a:t>
            </a:r>
            <a:r>
              <a:rPr dirty="0"/>
              <a:t>提供優質產品和服務</a:t>
            </a:r>
          </a:p>
          <a:p>
            <a:pPr lvl="0"/>
            <a:r>
              <a:rPr lang="en-US" altLang="zh-CN" dirty="0"/>
              <a:t>2.</a:t>
            </a:r>
            <a:r>
              <a:rPr dirty="0"/>
              <a:t>優化客戶體驗</a:t>
            </a:r>
          </a:p>
          <a:p>
            <a:pPr lvl="0"/>
            <a:r>
              <a:rPr lang="en-US" altLang="zh-CN" dirty="0"/>
              <a:t>3.</a:t>
            </a:r>
            <a:r>
              <a:rPr dirty="0"/>
              <a:t>建立品牌情感聯結</a:t>
            </a:r>
          </a:p>
          <a:p>
            <a:pPr lvl="0"/>
            <a:r>
              <a:rPr lang="en-US" altLang="zh-CN" dirty="0"/>
              <a:t>4.</a:t>
            </a:r>
            <a:r>
              <a:rPr dirty="0"/>
              <a:t>實施忠誠度計劃</a:t>
            </a:r>
          </a:p>
          <a:p>
            <a:pPr lvl="0"/>
            <a:r>
              <a:rPr lang="en-US" altLang="zh-CN" dirty="0"/>
              <a:t>5.</a:t>
            </a:r>
            <a:r>
              <a:rPr dirty="0"/>
              <a:t>定期回顧與改進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提升客戶忠誠度的策略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確保產品質量</a:t>
            </a:r>
          </a:p>
          <a:p>
            <a:pPr lvl="0"/>
            <a:r>
              <a:t>提供卓越的客戶服務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1.</a:t>
            </a:r>
            <a:r>
              <a:rPr dirty="0"/>
              <a:t>提供優質產品和服務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提供無縫購物體驗</a:t>
            </a:r>
          </a:p>
          <a:p>
            <a:pPr lvl="0"/>
            <a:r>
              <a:t>提供個性化服務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2.</a:t>
            </a:r>
            <a:r>
              <a:rPr dirty="0"/>
              <a:t>優化客戶體驗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故事行銷</a:t>
            </a:r>
          </a:p>
          <a:p>
            <a:pPr lvl="0"/>
            <a:r>
              <a:t>社群參與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3.</a:t>
            </a:r>
            <a:r>
              <a:rPr dirty="0"/>
              <a:t>建立品牌情感聯結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客戶價值的定義與衡量</a:t>
            </a:r>
          </a:p>
          <a:p>
            <a:pPr lvl="0"/>
            <a:r>
              <a:t>客戶忠誠度的影響因素</a:t>
            </a:r>
          </a:p>
          <a:p>
            <a:pPr lvl="0"/>
            <a:r>
              <a:t>提升客戶忠誠度的策略</a:t>
            </a:r>
          </a:p>
          <a:p>
            <a:pPr lvl="0"/>
            <a:r>
              <a:t>成功案例分析</a:t>
            </a:r>
          </a:p>
          <a:p>
            <a:pPr lvl="0"/>
            <a:r>
              <a:t>活動：忠誠度提升策略設計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積分計劃</a:t>
            </a:r>
          </a:p>
          <a:p>
            <a:pPr lvl="0"/>
            <a:r>
              <a:t>VIP會員制度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4.</a:t>
            </a:r>
            <a:r>
              <a:rPr dirty="0"/>
              <a:t>實施忠誠度計劃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客戶反饋收集</a:t>
            </a:r>
          </a:p>
          <a:p>
            <a:pPr lvl="0"/>
            <a:r>
              <a:t>持續改進措施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5.</a:t>
            </a:r>
            <a:r>
              <a:rPr dirty="0"/>
              <a:t>定期回顧與改進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成功案例分析</a:t>
            </a:r>
          </a:p>
        </p:txBody>
      </p:sp>
    </p:spTree>
    <p:extLst>
      <p:ext uri="{BB962C8B-B14F-4D97-AF65-F5344CB8AC3E}">
        <p14:creationId xmlns:p14="http://schemas.microsoft.com/office/powerpoint/2010/main" val="216883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案例1：星巴克的會員忠誠度計劃</a:t>
            </a:r>
          </a:p>
          <a:p>
            <a:pPr lvl="0"/>
            <a:r>
              <a:t>案例2：亞馬遜的Prime會員服務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成功案例分析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策略：積分計劃、免費飲品</a:t>
            </a:r>
          </a:p>
          <a:p>
            <a:pPr lvl="0"/>
            <a:r>
              <a:t>成果：提升回購率和客戶忠誠度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案例1：星巴克的會員忠誠度計劃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策略：快速配送、專屬折扣、流媒體服務</a:t>
            </a:r>
          </a:p>
          <a:p>
            <a:pPr lvl="0"/>
            <a:r>
              <a:t>成果：增加會員數量和客戶忠誠度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案例2：亞馬遜的Prime會員服務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分組討論：設計提升客戶忠誠度的策略</a:t>
            </a:r>
          </a:p>
          <a:p>
            <a:pPr lvl="0"/>
            <a:r>
              <a:t>分享展示：各組展示設計成果</a:t>
            </a:r>
          </a:p>
          <a:p>
            <a:pPr lvl="0"/>
            <a:r>
              <a:t>集體反饋：講師點評和建議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活動：忠誠度提升策略設計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Buttle, F., &amp; Maklan, S. (2019). </a:t>
            </a:r>
            <a:r>
              <a:rPr b="1"/>
              <a:t>Customer Relationship Management: Concepts and Technologies</a:t>
            </a:r>
            <a:r>
              <a:t>.</a:t>
            </a:r>
          </a:p>
          <a:p>
            <a:pPr lvl="0"/>
            <a:r>
              <a:t>Kumar, V., &amp; Reinartz, W. (2018). </a:t>
            </a:r>
            <a:r>
              <a:rPr b="1"/>
              <a:t>Customer Relationship Management: Concept, Strategy, and Tools</a:t>
            </a:r>
            <a:r>
              <a:t>.</a:t>
            </a:r>
          </a:p>
          <a:p>
            <a:pPr lvl="0"/>
            <a:r>
              <a:t>Zeithaml, V. A., &amp; Bitner, M. J. (2003). </a:t>
            </a:r>
            <a:r>
              <a:rPr b="1"/>
              <a:t>Services Marketing: Integrating Customer Focus Across the Firm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233846"/>
          </a:xfrm>
        </p:spPr>
        <p:txBody>
          <a:bodyPr>
            <a:normAutofit/>
          </a:bodyPr>
          <a:lstStyle/>
          <a:p>
            <a:r>
              <a:rPr lang="zh-TW" altLang="en-US" dirty="0"/>
              <a:t>成功案例分析</a:t>
            </a:r>
            <a:endParaRPr lang="en-US" altLang="zh-TW" dirty="0"/>
          </a:p>
          <a:p>
            <a:r>
              <a:rPr lang="zh-CN" altLang="en-US" sz="5400" dirty="0"/>
              <a:t>胖東來：零售業的海底撈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210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5765D2-BB7E-49F5-994A-D1C0A1A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7030A0"/>
                </a:solidFill>
              </a:rPr>
              <a:t>電商盛行的近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實體零售業</a:t>
            </a:r>
            <a:r>
              <a:rPr lang="zh-CN" altLang="en-US" dirty="0"/>
              <a:t>的業績都大幅度下滑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zh-CN" altLang="en-US" dirty="0">
                <a:solidFill>
                  <a:srgbClr val="C00000"/>
                </a:solidFill>
              </a:rPr>
              <a:t>大潤發，家樂福，沃爾瑪</a:t>
            </a:r>
            <a:r>
              <a:rPr lang="en-US" altLang="zh-CN" dirty="0"/>
              <a:t>…</a:t>
            </a:r>
            <a:r>
              <a:rPr lang="zh-CN" altLang="en-US" dirty="0"/>
              <a:t>等都是深受影響，</a:t>
            </a:r>
            <a:r>
              <a:rPr lang="zh-CN" altLang="en-US" dirty="0">
                <a:solidFill>
                  <a:srgbClr val="C00000"/>
                </a:solidFill>
              </a:rPr>
              <a:t>逐漸在各地關店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但是</a:t>
            </a:r>
            <a:r>
              <a:rPr lang="zh-CN" altLang="en-US" dirty="0">
                <a:solidFill>
                  <a:srgbClr val="7030A0"/>
                </a:solidFill>
              </a:rPr>
              <a:t>有一家零售業，卻不太收到影響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在網路的評價上，是一面倒的讚美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它的存在，是許多河南人的驕傲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endParaRPr lang="zh-CN" altLang="en-US" b="1" i="0" dirty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63C487-3451-47C7-B3D8-2CBEE55D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成功案例分析</a:t>
            </a:r>
            <a:r>
              <a:rPr lang="zh-CN" altLang="en-US" dirty="0"/>
              <a:t>：胖東來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0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AF2AB9-E2E7-417C-808A-1ACCF4E2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>
                <a:cs typeface="+mj-cs"/>
              </a:rPr>
              <a:t>胖東來是把</a:t>
            </a:r>
            <a:r>
              <a:rPr lang="en-US" altLang="zh-CN" sz="4800" dirty="0">
                <a:cs typeface="+mj-cs"/>
              </a:rPr>
              <a:t>【</a:t>
            </a:r>
            <a:r>
              <a:rPr lang="zh-CN" altLang="en-US" sz="4800" dirty="0">
                <a:cs typeface="+mj-cs"/>
              </a:rPr>
              <a:t>客戶關係管理</a:t>
            </a:r>
            <a:r>
              <a:rPr lang="en-US" altLang="zh-CN" sz="4800" dirty="0">
                <a:cs typeface="+mj-cs"/>
              </a:rPr>
              <a:t>】</a:t>
            </a:r>
            <a:r>
              <a:rPr lang="zh-CN" altLang="en-US" sz="4800" dirty="0">
                <a:solidFill>
                  <a:srgbClr val="7030A0"/>
                </a:solidFill>
                <a:cs typeface="+mj-cs"/>
              </a:rPr>
              <a:t>做到極致</a:t>
            </a:r>
            <a:r>
              <a:rPr lang="zh-CN" altLang="en-US" sz="4800" dirty="0">
                <a:cs typeface="+mj-cs"/>
              </a:rPr>
              <a:t>的最佳案例</a:t>
            </a:r>
            <a:endParaRPr lang="en-US" altLang="zh-CN" sz="4800" dirty="0">
              <a:cs typeface="+mj-cs"/>
            </a:endParaRPr>
          </a:p>
          <a:p>
            <a:pPr lvl="1"/>
            <a:r>
              <a:rPr lang="zh-CN" altLang="en-US" sz="3600" dirty="0">
                <a:solidFill>
                  <a:srgbClr val="7030A0"/>
                </a:solidFill>
                <a:cs typeface="+mj-cs"/>
              </a:rPr>
              <a:t>因為設法不斷地提高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【</a:t>
            </a:r>
            <a:r>
              <a:rPr lang="zh-CN" altLang="en-US" sz="3600" dirty="0">
                <a:solidFill>
                  <a:srgbClr val="C00000"/>
                </a:solidFill>
                <a:cs typeface="+mj-cs"/>
              </a:rPr>
              <a:t>客戶滿意度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】</a:t>
            </a:r>
          </a:p>
          <a:p>
            <a:pPr lvl="1"/>
            <a:r>
              <a:rPr lang="zh-CN" altLang="en-US" sz="3600" dirty="0">
                <a:solidFill>
                  <a:srgbClr val="7030A0"/>
                </a:solidFill>
                <a:cs typeface="+mj-cs"/>
              </a:rPr>
              <a:t>因而提高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【</a:t>
            </a:r>
            <a:r>
              <a:rPr lang="zh-CN" altLang="en-US" sz="3600" dirty="0">
                <a:solidFill>
                  <a:srgbClr val="C00000"/>
                </a:solidFill>
                <a:cs typeface="+mj-cs"/>
              </a:rPr>
              <a:t>客戶忠誠度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】</a:t>
            </a:r>
          </a:p>
          <a:p>
            <a:pPr lvl="1"/>
            <a:r>
              <a:rPr lang="zh-CN" altLang="en-US" sz="3600" dirty="0">
                <a:solidFill>
                  <a:srgbClr val="7030A0"/>
                </a:solidFill>
                <a:cs typeface="+mj-cs"/>
              </a:rPr>
              <a:t>最後提高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【</a:t>
            </a:r>
            <a:r>
              <a:rPr lang="zh-CN" altLang="en-US" sz="3600" dirty="0">
                <a:solidFill>
                  <a:srgbClr val="C00000"/>
                </a:solidFill>
                <a:cs typeface="+mj-cs"/>
              </a:rPr>
              <a:t>穩定的銷售利潤</a:t>
            </a:r>
            <a:r>
              <a:rPr lang="en-US" altLang="zh-CN" sz="3600" dirty="0">
                <a:solidFill>
                  <a:srgbClr val="7030A0"/>
                </a:solidFill>
                <a:cs typeface="+mj-cs"/>
              </a:rPr>
              <a:t>】</a:t>
            </a:r>
            <a:endParaRPr lang="zh-TW" altLang="en-US" sz="3600" dirty="0">
              <a:solidFill>
                <a:srgbClr val="7030A0"/>
              </a:solidFill>
              <a:cs typeface="+mj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40F6EE-B454-4474-9771-9078E70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成功案例分析</a:t>
            </a:r>
            <a:r>
              <a:rPr lang="zh-CN" altLang="en-US" dirty="0"/>
              <a:t>：胖東來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7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5765D2-BB7E-49F5-994A-D1C0A1A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成功案例分析</a:t>
            </a:r>
            <a:r>
              <a:rPr lang="zh-CN" altLang="en-US" dirty="0"/>
              <a:t>：胖東來</a:t>
            </a:r>
            <a:endParaRPr lang="en-US" altLang="zh-CN" dirty="0"/>
          </a:p>
          <a:p>
            <a:r>
              <a:rPr lang="zh-CN" altLang="en-US" dirty="0"/>
              <a:t>案例影片：</a:t>
            </a:r>
            <a:endParaRPr lang="en-US" altLang="zh-CN" dirty="0"/>
          </a:p>
          <a:p>
            <a:pPr lvl="1"/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加班罰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5000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，年年強制休假，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95%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利潤分給員工，胖東來你真學不來｜十萬個品牌故事</a:t>
            </a:r>
          </a:p>
          <a:p>
            <a:pPr lvl="1"/>
            <a:r>
              <a:rPr lang="en-US" altLang="zh-TW" sz="2400" dirty="0">
                <a:hlinkClick r:id="rId2"/>
              </a:rPr>
              <a:t>https://www.youtube.com/watch?v=77dClgKQrtg</a:t>
            </a:r>
            <a:endParaRPr lang="en-US" altLang="zh-TW" sz="2400" dirty="0"/>
          </a:p>
          <a:p>
            <a:pPr lvl="1"/>
            <a:endParaRPr lang="en-US" altLang="zh-CN" b="1" i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馬來西亞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人逛中國最強超市～沒有一個超市可以做到這種程度</a:t>
            </a:r>
            <a:endParaRPr lang="en-US" altLang="zh-CN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CN" sz="24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3"/>
              </a:rPr>
              <a:t>https://www.youtube.com/watch?v=7GYOPZFpTIo</a:t>
            </a:r>
            <a:endParaRPr lang="en-US" altLang="zh-CN" sz="2400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zh-CN" altLang="en-US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63C487-3451-47C7-B3D8-2CBEE55D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成功案例分析</a:t>
            </a:r>
            <a:r>
              <a:rPr lang="zh-CN" altLang="en-US" dirty="0"/>
              <a:t>：胖東來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8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316D7D2-FF86-4E58-9163-75E665EC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胖東來是一家位於中國</a:t>
            </a:r>
            <a:r>
              <a:rPr lang="zh-CN" altLang="en-US" dirty="0">
                <a:solidFill>
                  <a:srgbClr val="C00000"/>
                </a:solidFill>
              </a:rPr>
              <a:t>河南省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零售連鎖企業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以其獨特的</a:t>
            </a:r>
            <a:r>
              <a:rPr lang="zh-CN" altLang="en-US" dirty="0">
                <a:solidFill>
                  <a:srgbClr val="7030A0"/>
                </a:solidFill>
              </a:rPr>
              <a:t>企業文化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優質的客戶服務</a:t>
            </a:r>
            <a:r>
              <a:rPr lang="zh-CN" altLang="en-US" dirty="0"/>
              <a:t>在業內享有</a:t>
            </a:r>
            <a:r>
              <a:rPr lang="zh-CN" altLang="en-US" dirty="0">
                <a:solidFill>
                  <a:srgbClr val="C00000"/>
                </a:solidFill>
              </a:rPr>
              <a:t>極高的聲譽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成立於</a:t>
            </a:r>
            <a:r>
              <a:rPr lang="en-US" altLang="zh-CN" dirty="0"/>
              <a:t>1995</a:t>
            </a:r>
            <a:r>
              <a:rPr lang="zh-CN" altLang="en-US" dirty="0"/>
              <a:t>年，胖東來最初只是一個小型百貨商店，但經過多年的發展，</a:t>
            </a:r>
            <a:endParaRPr lang="en-US" altLang="zh-CN" dirty="0"/>
          </a:p>
          <a:p>
            <a:r>
              <a:rPr lang="zh-CN" altLang="en-US" dirty="0"/>
              <a:t>目前已經成為河南地區知名的大型連鎖超市品牌。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BAB70-B4F4-4700-A840-1692089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成功案例分析</a:t>
            </a:r>
            <a:r>
              <a:rPr lang="zh-CN" altLang="en-US" dirty="0"/>
              <a:t>：胖東來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7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316D7D2-FF86-4E58-9163-75E665EC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胖東來的特點包括：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7030A0"/>
                </a:solidFill>
              </a:rPr>
              <a:t>卓越的客戶服務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胖東來以其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超乎尋常的客戶服務著稱</a:t>
            </a:r>
            <a:r>
              <a:rPr lang="zh-CN" altLang="en-US" dirty="0"/>
              <a:t>。員工被鼓勵提供無微不至的服務，例如：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主動説明顧客提重物、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細緻講解商品等。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這種服務模式得到了顧客的廣泛認可。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7030A0"/>
                </a:solidFill>
              </a:rPr>
              <a:t>企業文化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sz="2900" dirty="0"/>
              <a:t>胖東來強調“</a:t>
            </a:r>
            <a:r>
              <a:rPr lang="zh-CN" altLang="en-US" sz="2900" dirty="0">
                <a:solidFill>
                  <a:srgbClr val="C00000"/>
                </a:solidFill>
              </a:rPr>
              <a:t>家文化</a:t>
            </a:r>
            <a:r>
              <a:rPr lang="zh-CN" altLang="en-US" sz="2900" dirty="0"/>
              <a:t>”，</a:t>
            </a:r>
            <a:endParaRPr lang="en-US" altLang="zh-CN" sz="2900" dirty="0"/>
          </a:p>
          <a:p>
            <a:pPr lvl="1"/>
            <a:r>
              <a:rPr lang="zh-CN" altLang="en-US" sz="2900" dirty="0"/>
              <a:t>將員工</a:t>
            </a:r>
            <a:r>
              <a:rPr lang="zh-CN" altLang="en-US" sz="2900" dirty="0">
                <a:highlight>
                  <a:srgbClr val="FFFF00"/>
                </a:highlight>
              </a:rPr>
              <a:t>視為家庭的一部分</a:t>
            </a:r>
            <a:r>
              <a:rPr lang="zh-CN" altLang="en-US" sz="2900" dirty="0"/>
              <a:t>，</a:t>
            </a:r>
            <a:endParaRPr lang="en-US" altLang="zh-CN" sz="2900" dirty="0"/>
          </a:p>
          <a:p>
            <a:pPr lvl="2"/>
            <a:r>
              <a:rPr lang="zh-CN" altLang="en-US" sz="2500" dirty="0">
                <a:solidFill>
                  <a:srgbClr val="C00000"/>
                </a:solidFill>
              </a:rPr>
              <a:t>宣導關懷、尊重和信任。</a:t>
            </a:r>
            <a:endParaRPr lang="en-US" altLang="zh-CN" sz="2500" dirty="0">
              <a:solidFill>
                <a:srgbClr val="C00000"/>
              </a:solidFill>
            </a:endParaRPr>
          </a:p>
          <a:p>
            <a:pPr lvl="2"/>
            <a:r>
              <a:rPr lang="zh-CN" altLang="en-US" sz="2500" dirty="0">
                <a:solidFill>
                  <a:srgbClr val="C00000"/>
                </a:solidFill>
              </a:rPr>
              <a:t>公司為員工提供了良好的工作環境和福利待遇，</a:t>
            </a:r>
            <a:endParaRPr lang="en-US" altLang="zh-CN" sz="2500" dirty="0">
              <a:solidFill>
                <a:srgbClr val="C00000"/>
              </a:solidFill>
            </a:endParaRPr>
          </a:p>
          <a:p>
            <a:pPr lvl="2"/>
            <a:r>
              <a:rPr lang="zh-CN" altLang="en-US" sz="2500" dirty="0">
                <a:solidFill>
                  <a:srgbClr val="C00000"/>
                </a:solidFill>
              </a:rPr>
              <a:t>注重員工的身心健康和職業發展。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BAB70-B4F4-4700-A840-1692089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胖東來的特點</a:t>
            </a:r>
            <a:r>
              <a:rPr lang="zh-CN" altLang="en-US" dirty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900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55</TotalTime>
  <Words>854</Words>
  <Application>Microsoft Office PowerPoint</Application>
  <PresentationFormat>如螢幕大小 (4:3)</PresentationFormat>
  <Paragraphs>156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陳擎文</vt:lpstr>
      <vt:lpstr>課程目標</vt:lpstr>
      <vt:lpstr>內容綱要</vt:lpstr>
      <vt:lpstr>PowerPoint 簡報</vt:lpstr>
      <vt:lpstr>成功案例分析：胖東來</vt:lpstr>
      <vt:lpstr>成功案例分析：胖東來</vt:lpstr>
      <vt:lpstr>成功案例分析：胖東來</vt:lpstr>
      <vt:lpstr>成功案例分析：胖東來</vt:lpstr>
      <vt:lpstr>胖東來的特點分析</vt:lpstr>
      <vt:lpstr>胖東來的特點分析</vt:lpstr>
      <vt:lpstr>PowerPoint 簡報</vt:lpstr>
      <vt:lpstr>客戶價值的定義與衡量</vt:lpstr>
      <vt:lpstr>客戶終身價值（CLV）</vt:lpstr>
      <vt:lpstr>客戶貢獻度</vt:lpstr>
      <vt:lpstr>PowerPoint 簡報</vt:lpstr>
      <vt:lpstr>衡量客戶價值通常使用以下指標</vt:lpstr>
      <vt:lpstr>PowerPoint 簡報</vt:lpstr>
      <vt:lpstr>客戶忠誠度的影響因素</vt:lpstr>
      <vt:lpstr>PowerPoint 簡報</vt:lpstr>
      <vt:lpstr>客戶滿意度</vt:lpstr>
      <vt:lpstr>產品和服務質量</vt:lpstr>
      <vt:lpstr>價格與價值</vt:lpstr>
      <vt:lpstr>品牌信任與形象</vt:lpstr>
      <vt:lpstr>客戶體驗</vt:lpstr>
      <vt:lpstr>PowerPoint 簡報</vt:lpstr>
      <vt:lpstr>提升客戶忠誠度的策略</vt:lpstr>
      <vt:lpstr>1.提供優質產品和服務</vt:lpstr>
      <vt:lpstr>2.優化客戶體驗</vt:lpstr>
      <vt:lpstr>3.建立品牌情感聯結</vt:lpstr>
      <vt:lpstr>4.實施忠誠度計劃</vt:lpstr>
      <vt:lpstr>5.定期回顧與改進</vt:lpstr>
      <vt:lpstr>PowerPoint 簡報</vt:lpstr>
      <vt:lpstr>成功案例分析</vt:lpstr>
      <vt:lpstr>案例1：星巴克的會員忠誠度計劃</vt:lpstr>
      <vt:lpstr>案例2：亞馬遜的Prime會員服務</vt:lpstr>
      <vt:lpstr>活動：忠誠度提升策略設計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tsu ccw</cp:lastModifiedBy>
  <cp:revision>11</cp:revision>
  <dcterms:created xsi:type="dcterms:W3CDTF">1970-01-01T00:00:00Z</dcterms:created>
  <dcterms:modified xsi:type="dcterms:W3CDTF">2024-08-27T18:46:51Z</dcterms:modified>
</cp:coreProperties>
</file>