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309" r:id="rId5"/>
    <p:sldId id="262" r:id="rId6"/>
    <p:sldId id="264" r:id="rId7"/>
    <p:sldId id="266" r:id="rId8"/>
    <p:sldId id="268" r:id="rId9"/>
    <p:sldId id="270" r:id="rId10"/>
    <p:sldId id="310" r:id="rId11"/>
    <p:sldId id="272" r:id="rId12"/>
    <p:sldId id="274" r:id="rId13"/>
    <p:sldId id="276" r:id="rId14"/>
    <p:sldId id="278" r:id="rId15"/>
    <p:sldId id="311" r:id="rId16"/>
    <p:sldId id="280" r:id="rId17"/>
    <p:sldId id="282" r:id="rId18"/>
    <p:sldId id="284" r:id="rId19"/>
    <p:sldId id="286" r:id="rId20"/>
    <p:sldId id="288" r:id="rId21"/>
    <p:sldId id="292" r:id="rId22"/>
    <p:sldId id="294" r:id="rId23"/>
    <p:sldId id="296" r:id="rId24"/>
    <p:sldId id="298" r:id="rId25"/>
    <p:sldId id="300" r:id="rId26"/>
    <p:sldId id="312" r:id="rId27"/>
    <p:sldId id="302" r:id="rId28"/>
    <p:sldId id="313" r:id="rId29"/>
    <p:sldId id="304" r:id="rId30"/>
    <p:sldId id="314" r:id="rId31"/>
    <p:sldId id="306" r:id="rId32"/>
    <p:sldId id="308" r:id="rId3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>
        <p:scale>
          <a:sx n="75" d="100"/>
          <a:sy n="75" d="100"/>
        </p:scale>
        <p:origin x="102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733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7822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487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760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5822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DAA0C1-8637-48EF-8836-2C517EBC9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客戶互動與溝通管理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有效溝通技巧</a:t>
            </a:r>
          </a:p>
        </p:txBody>
      </p:sp>
    </p:spTree>
    <p:extLst>
      <p:ext uri="{BB962C8B-B14F-4D97-AF65-F5344CB8AC3E}">
        <p14:creationId xmlns:p14="http://schemas.microsoft.com/office/powerpoint/2010/main" val="102342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傾聽技巧：專注、反映、確認</a:t>
            </a:r>
          </a:p>
          <a:p>
            <a:pPr lvl="0"/>
            <a:r>
              <a:t>語言技巧：清晰、簡明、具體</a:t>
            </a:r>
          </a:p>
          <a:p>
            <a:pPr lvl="0"/>
            <a:r>
              <a:t>非語言溝通：肢體語言、面部表情、聲音語調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有效溝通技巧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專注：全神貫注聽取對方講話</a:t>
            </a:r>
          </a:p>
          <a:p>
            <a:pPr lvl="0"/>
            <a:r>
              <a:t>反映：重述或總結對方的話語</a:t>
            </a:r>
          </a:p>
          <a:p>
            <a:pPr lvl="0"/>
            <a:r>
              <a:t>確認：確認理解無誤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傾聽技巧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清晰：表達清楚明白</a:t>
            </a:r>
          </a:p>
          <a:p>
            <a:pPr lvl="0"/>
            <a:r>
              <a:t>簡明：避免冗長，言簡意賅</a:t>
            </a:r>
          </a:p>
          <a:p>
            <a:pPr lvl="0"/>
            <a:r>
              <a:t>具體：提供具體細節，避免模糊不清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語言技巧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肢體語言：手勢、姿勢、動作</a:t>
            </a:r>
          </a:p>
          <a:p>
            <a:pPr lvl="0"/>
            <a:r>
              <a:t>面部表情：微笑、點頭、皺眉</a:t>
            </a:r>
          </a:p>
          <a:p>
            <a:pPr lvl="0"/>
            <a:r>
              <a:t>聲音語調：語氣、音量、速度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非語言溝通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客戶回饋的處理</a:t>
            </a:r>
          </a:p>
        </p:txBody>
      </p:sp>
    </p:spTree>
    <p:extLst>
      <p:ext uri="{BB962C8B-B14F-4D97-AF65-F5344CB8AC3E}">
        <p14:creationId xmlns:p14="http://schemas.microsoft.com/office/powerpoint/2010/main" val="40998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收集回饋：問卷調查、訪談、社群媒體</a:t>
            </a:r>
          </a:p>
          <a:p>
            <a:pPr lvl="0"/>
            <a:r>
              <a:t>分析回饋：分類、統計、找出共性</a:t>
            </a:r>
          </a:p>
          <a:p>
            <a:pPr lvl="0"/>
            <a:r>
              <a:t>回應回饋：及時回應、採取行動、告知結果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客戶回饋的處理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問卷調查：結構化問題，便於統計分析</a:t>
            </a:r>
          </a:p>
          <a:p>
            <a:pPr lvl="0"/>
            <a:r>
              <a:t>客戶訪談：深入了解，獲取詳細意見</a:t>
            </a:r>
          </a:p>
          <a:p>
            <a:pPr lvl="0"/>
            <a:r>
              <a:t>社群媒體：監控評論和帖子，及時收集反饋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收集回饋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分類：將回饋按主題或問題類型分類</a:t>
            </a:r>
          </a:p>
          <a:p>
            <a:pPr lvl="0"/>
            <a:r>
              <a:t>統計：計算每類回饋的數量和比例</a:t>
            </a:r>
          </a:p>
          <a:p>
            <a:pPr lvl="0"/>
            <a:r>
              <a:t>找出共性：識別出多數客戶共同關注的問題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分析回饋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及時回應：迅速處理和回應客戶的反饋</a:t>
            </a:r>
          </a:p>
          <a:p>
            <a:pPr lvl="0"/>
            <a:r>
              <a:t>採取行動：根據回饋改進產品或服務</a:t>
            </a:r>
          </a:p>
          <a:p>
            <a:pPr lvl="0"/>
            <a:r>
              <a:t>告知結果：告知客戶處理進展和結果，增加透明度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回應回饋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學習如何有效地與客戶互動與溝通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案例1：某零售企業的客戶互動策略</a:t>
            </a:r>
          </a:p>
          <a:p>
            <a:pPr lvl="0"/>
            <a:r>
              <a:t>案例2：某服務業公司的溝通技巧應用</a:t>
            </a:r>
          </a:p>
          <a:p>
            <a:pPr lvl="0"/>
            <a:r>
              <a:t>案例3：某科技公司的回饋處理流程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策略：專業培訓、標準化溝通流程</a:t>
            </a:r>
          </a:p>
          <a:p>
            <a:pPr lvl="0"/>
            <a:r>
              <a:t>成果：投訴率下降20%、服務質量評價提升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案例2：某服務業公司的溝通技巧應用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策略：建立回饋管理系統、定期回顧</a:t>
            </a:r>
          </a:p>
          <a:p>
            <a:pPr lvl="0"/>
            <a:r>
              <a:t>成果：客戶流失率下降25%、產品改進效率提升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案例3：某科技公司的回饋處理流程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分組練習：模擬不同情境下的客戶互動</a:t>
            </a:r>
          </a:p>
          <a:p>
            <a:pPr lvl="0"/>
            <a:r>
              <a:t>討論分享：分享經驗和學習心得</a:t>
            </a:r>
          </a:p>
          <a:p>
            <a:pPr lvl="0"/>
            <a:r>
              <a:t>集體反饋：講師點評和建議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活動：溝通模擬練習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問卷調查</a:t>
            </a:r>
          </a:p>
          <a:p>
            <a:pPr lvl="0"/>
            <a:r>
              <a:t>客戶訪談</a:t>
            </a:r>
          </a:p>
          <a:p>
            <a:pPr lvl="0"/>
            <a:r>
              <a:t>線上評價</a:t>
            </a:r>
          </a:p>
          <a:p>
            <a:pPr lvl="0"/>
            <a:r>
              <a:t>社群媒體監測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蒐集客戶反饋的方法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數據整理</a:t>
            </a:r>
          </a:p>
          <a:p>
            <a:pPr lvl="0"/>
            <a:r>
              <a:t>識別趨勢</a:t>
            </a:r>
          </a:p>
          <a:p>
            <a:pPr lvl="0"/>
            <a:r>
              <a:t>制定改進計劃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分析客戶反饋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58700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Zappos</a:t>
            </a:r>
          </a:p>
          <a:p>
            <a:pPr lvl="0"/>
            <a:r>
              <a:rPr b="1"/>
              <a:t>策略</a:t>
            </a:r>
            <a:r>
              <a:t>：卓越的客戶服務和即時溝通</a:t>
            </a:r>
          </a:p>
          <a:p>
            <a:pPr lvl="0"/>
            <a:r>
              <a:rPr b="1"/>
              <a:t>效果</a:t>
            </a:r>
            <a:r>
              <a:t>：高客戶滿意度和忠誠度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Apple</a:t>
            </a:r>
          </a:p>
          <a:p>
            <a:pPr lvl="0"/>
            <a:r>
              <a:rPr b="1"/>
              <a:t>策略</a:t>
            </a:r>
            <a:r>
              <a:t>：創新溝通渠道和用戶體驗</a:t>
            </a:r>
          </a:p>
          <a:p>
            <a:pPr lvl="0"/>
            <a:r>
              <a:rPr b="1"/>
              <a:t>效果</a:t>
            </a:r>
            <a:r>
              <a:t>：增強品牌形象和用戶黏性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活動：溝通模擬練習</a:t>
            </a:r>
          </a:p>
        </p:txBody>
      </p:sp>
    </p:spTree>
    <p:extLst>
      <p:ext uri="{BB962C8B-B14F-4D97-AF65-F5344CB8AC3E}">
        <p14:creationId xmlns:p14="http://schemas.microsoft.com/office/powerpoint/2010/main" val="73539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討論：不同溝通方式的優缺點</a:t>
            </a:r>
          </a:p>
          <a:p>
            <a:pPr lvl="0"/>
            <a:r>
              <a:t>小組分享：各自企業在客戶互動與溝通上的實踐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課堂討論與小組分享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客戶互動的形式與重要性</a:t>
            </a:r>
          </a:p>
          <a:p>
            <a:pPr lvl="0"/>
            <a:r>
              <a:rPr dirty="0"/>
              <a:t>有效溝通技巧</a:t>
            </a:r>
          </a:p>
          <a:p>
            <a:pPr lvl="0"/>
            <a:r>
              <a:rPr dirty="0"/>
              <a:t>客戶回饋的處理</a:t>
            </a:r>
          </a:p>
          <a:p>
            <a:pPr lvl="0"/>
            <a:r>
              <a:rPr dirty="0"/>
              <a:t>案例分析</a:t>
            </a:r>
          </a:p>
          <a:p>
            <a:pPr lvl="0"/>
            <a:r>
              <a:rPr dirty="0"/>
              <a:t>活動：溝通模擬練習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40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選擇一個企業，分析其客戶互動與溝通策略。</a:t>
            </a:r>
          </a:p>
          <a:p>
            <a:pPr marL="457200" lvl="0" indent="-457200">
              <a:buAutoNum type="arabicPeriod"/>
            </a:pPr>
            <a:r>
              <a:t>撰寫一篇500字的報告，描述其策略及效果。</a:t>
            </a:r>
          </a:p>
          <a:p>
            <a:pPr marL="457200" lvl="0" indent="-457200">
              <a:buAutoNum type="arabicPeriod"/>
            </a:pPr>
            <a:r>
              <a:t>下週課堂分享你的報告。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作業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Kotler, P., &amp; Keller, K. L. (2016). </a:t>
            </a:r>
            <a:r>
              <a:rPr b="1"/>
              <a:t>Marketing Management</a:t>
            </a:r>
            <a:r>
              <a:t>.</a:t>
            </a:r>
          </a:p>
          <a:p>
            <a:pPr lvl="0"/>
            <a:r>
              <a:t>Solomon, M. R. (2017). </a:t>
            </a:r>
            <a:r>
              <a:rPr b="1"/>
              <a:t>Consumer Behavior: Buying, Having, and Being</a:t>
            </a:r>
            <a:r>
              <a:t>.</a:t>
            </a:r>
          </a:p>
          <a:p>
            <a:pPr lvl="0"/>
            <a:r>
              <a:t>Zeithaml, V. A., Bitner, M. J., &amp; Gremler, D. D. (2017). </a:t>
            </a:r>
            <a:r>
              <a:rPr b="1"/>
              <a:t>Services Marketing: Integrating Customer Focus Across the Firm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客戶互動的</a:t>
            </a:r>
            <a:endParaRPr lang="en-US" altLang="zh-TW" dirty="0"/>
          </a:p>
          <a:p>
            <a:pPr lvl="0"/>
            <a:r>
              <a:rPr lang="zh-TW" altLang="en-US" dirty="0"/>
              <a:t>形式與重要性</a:t>
            </a:r>
          </a:p>
        </p:txBody>
      </p:sp>
    </p:spTree>
    <p:extLst>
      <p:ext uri="{BB962C8B-B14F-4D97-AF65-F5344CB8AC3E}">
        <p14:creationId xmlns:p14="http://schemas.microsoft.com/office/powerpoint/2010/main" val="250657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互動形式：面對面、電話、電子郵件、社群媒體</a:t>
            </a:r>
          </a:p>
          <a:p>
            <a:pPr lvl="0"/>
            <a:r>
              <a:t>重要性：建立信任、提升滿意度、增加忠誠度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客戶互動的形式與重要性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優點：直觀、直接</a:t>
            </a:r>
          </a:p>
          <a:p>
            <a:pPr lvl="0"/>
            <a:r>
              <a:t>缺點：時間和地點限制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面對面互動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優點：即時回應、個性化服務</a:t>
            </a:r>
          </a:p>
          <a:p>
            <a:pPr lvl="0"/>
            <a:r>
              <a:t>缺點：無法看到對方肢體語言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電話互動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優點：書面記錄、可回溯</a:t>
            </a:r>
          </a:p>
          <a:p>
            <a:pPr lvl="0"/>
            <a:r>
              <a:t>缺點：回應時間可能較長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電子郵件互動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優點：廣泛覆蓋、即時互動</a:t>
            </a:r>
          </a:p>
          <a:p>
            <a:pPr lvl="0"/>
            <a:r>
              <a:t>缺點：公開性高、風險大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社群媒體互動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394</Words>
  <Application>Microsoft Office PowerPoint</Application>
  <PresentationFormat>如螢幕大小 (4:3)</PresentationFormat>
  <Paragraphs>105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PowerPoint 簡報</vt:lpstr>
      <vt:lpstr>客戶互動的形式與重要性</vt:lpstr>
      <vt:lpstr>面對面互動</vt:lpstr>
      <vt:lpstr>電話互動</vt:lpstr>
      <vt:lpstr>電子郵件互動</vt:lpstr>
      <vt:lpstr>社群媒體互動</vt:lpstr>
      <vt:lpstr>PowerPoint 簡報</vt:lpstr>
      <vt:lpstr>有效溝通技巧</vt:lpstr>
      <vt:lpstr>傾聽技巧</vt:lpstr>
      <vt:lpstr>語言技巧</vt:lpstr>
      <vt:lpstr>非語言溝通</vt:lpstr>
      <vt:lpstr>PowerPoint 簡報</vt:lpstr>
      <vt:lpstr>客戶回饋的處理</vt:lpstr>
      <vt:lpstr>收集回饋</vt:lpstr>
      <vt:lpstr>分析回饋</vt:lpstr>
      <vt:lpstr>回應回饋</vt:lpstr>
      <vt:lpstr>案例分析</vt:lpstr>
      <vt:lpstr>案例2：某服務業公司的溝通技巧應用</vt:lpstr>
      <vt:lpstr>案例3：某科技公司的回饋處理流程</vt:lpstr>
      <vt:lpstr>活動：溝通模擬練習</vt:lpstr>
      <vt:lpstr>蒐集客戶反饋的方法</vt:lpstr>
      <vt:lpstr>分析客戶反饋</vt:lpstr>
      <vt:lpstr>PowerPoint 簡報</vt:lpstr>
      <vt:lpstr>案例分析</vt:lpstr>
      <vt:lpstr>PowerPoint 簡報</vt:lpstr>
      <vt:lpstr>課堂討論與小組分享</vt:lpstr>
      <vt:lpstr>PowerPoint 簡報</vt:lpstr>
      <vt:lpstr>作業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2</cp:revision>
  <dcterms:created xsi:type="dcterms:W3CDTF">1970-01-01T00:00:00Z</dcterms:created>
  <dcterms:modified xsi:type="dcterms:W3CDTF">2024-07-24T06:47:37Z</dcterms:modified>
</cp:coreProperties>
</file>