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311" r:id="rId5"/>
    <p:sldId id="317" r:id="rId6"/>
    <p:sldId id="263" r:id="rId7"/>
    <p:sldId id="262" r:id="rId8"/>
    <p:sldId id="264" r:id="rId9"/>
    <p:sldId id="266" r:id="rId10"/>
    <p:sldId id="313" r:id="rId11"/>
    <p:sldId id="259" r:id="rId12"/>
    <p:sldId id="314" r:id="rId13"/>
    <p:sldId id="260" r:id="rId14"/>
    <p:sldId id="318" r:id="rId15"/>
    <p:sldId id="304" r:id="rId16"/>
    <p:sldId id="320" r:id="rId17"/>
    <p:sldId id="261" r:id="rId18"/>
    <p:sldId id="319" r:id="rId19"/>
    <p:sldId id="316" r:id="rId20"/>
    <p:sldId id="321" r:id="rId21"/>
    <p:sldId id="322" r:id="rId22"/>
    <p:sldId id="308" r:id="rId23"/>
    <p:sldId id="289" r:id="rId24"/>
    <p:sldId id="310" r:id="rId2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05607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153164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8991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94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403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23526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DAC1FF-07ED-4D1B-8036-A9EA34A7B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CRM</a:t>
            </a:r>
            <a:r>
              <a:rPr lang="zh-TW" altLang="en-US" dirty="0"/>
              <a:t>系統選型與實施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zh-TW" dirty="0"/>
              <a:t>系統選型標準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55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b="1"/>
              <a:t>需求分析：</a:t>
            </a:r>
            <a:r>
              <a:t> 明確企業的需求和目標，例如是否需要銷售自動化、數據分析或客戶服務支持。</a:t>
            </a:r>
          </a:p>
          <a:p>
            <a:pPr lvl="0"/>
            <a:r>
              <a:rPr b="1"/>
              <a:t>系統功能：</a:t>
            </a:r>
            <a:r>
              <a:t> 評估系統是否具備所需功能，如客戶資料管理、行銷自動化等。</a:t>
            </a:r>
          </a:p>
          <a:p>
            <a:pPr lvl="0"/>
            <a:r>
              <a:rPr b="1"/>
              <a:t>擴展性：</a:t>
            </a:r>
            <a:r>
              <a:t> 系統是否支持未來的擴展和集成，能夠滿足企業長期發展的需求。</a:t>
            </a:r>
          </a:p>
          <a:p>
            <a:pPr lvl="0"/>
            <a:r>
              <a:rPr b="1"/>
              <a:t>用戶友好性：</a:t>
            </a:r>
            <a:r>
              <a:t> 系統的界面是否簡潔易用，能夠降低學習曲線，提高使用效率。</a:t>
            </a:r>
          </a:p>
          <a:p>
            <a:pPr lvl="0"/>
            <a:r>
              <a:rPr b="1"/>
              <a:t>成本效益：</a:t>
            </a:r>
            <a:r>
              <a:t> 系統的總擁有成本，包括購買、實施和維護成本，以及其對業務的回報。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系統選型標準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defTabSz="914400" fontAlgn="base">
              <a:lnSpc>
                <a:spcPct val="100000"/>
              </a:lnSpc>
              <a:buClrTx/>
              <a:buSzTx/>
              <a:tabLst/>
            </a:pPr>
            <a:r>
              <a:rPr lang="zh-TW" altLang="zh-TW" dirty="0"/>
              <a:t>系統實施步驟</a:t>
            </a:r>
          </a:p>
        </p:txBody>
      </p:sp>
    </p:spTree>
    <p:extLst>
      <p:ext uri="{BB962C8B-B14F-4D97-AF65-F5344CB8AC3E}">
        <p14:creationId xmlns:p14="http://schemas.microsoft.com/office/powerpoint/2010/main" val="157859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lvl="0" indent="-457200">
              <a:buAutoNum type="arabicPeriod"/>
            </a:pPr>
            <a:r>
              <a:rPr b="1"/>
              <a:t>需求收集與分析：</a:t>
            </a:r>
            <a:r>
              <a:t> 確定業務需求，評估現有流程，明確系統功能需求。</a:t>
            </a:r>
          </a:p>
          <a:p>
            <a:pPr marL="457200" lvl="0" indent="-457200">
              <a:buAutoNum type="arabicPeriod"/>
            </a:pPr>
            <a:r>
              <a:rPr b="1"/>
              <a:t>系統選型：</a:t>
            </a:r>
            <a:r>
              <a:t> 根據需求分析結果，選擇最適合的CRM系統。</a:t>
            </a:r>
          </a:p>
          <a:p>
            <a:pPr marL="457200" lvl="0" indent="-457200">
              <a:buAutoNum type="arabicPeriod"/>
            </a:pPr>
            <a:r>
              <a:rPr b="1"/>
              <a:t>系統配置與定制：</a:t>
            </a:r>
            <a:r>
              <a:t> 根據企業需求對系統進行配置和定制，以適應業務流程。</a:t>
            </a:r>
          </a:p>
          <a:p>
            <a:pPr marL="457200" lvl="0" indent="-457200">
              <a:buAutoNum type="arabicPeriod"/>
            </a:pPr>
            <a:r>
              <a:rPr b="1"/>
              <a:t>數據遷移：</a:t>
            </a:r>
            <a:r>
              <a:t> 將現有的客戶數據遷移到新系統中，確保數據的完整性和準確性。</a:t>
            </a:r>
          </a:p>
          <a:p>
            <a:pPr marL="457200" lvl="0" indent="-457200">
              <a:buAutoNum type="arabicPeriod"/>
            </a:pPr>
            <a:r>
              <a:rPr b="1"/>
              <a:t>員工培訓：</a:t>
            </a:r>
            <a:r>
              <a:t> 為系統使用者提供培訓，確保他們能夠熟練操作系統。</a:t>
            </a:r>
          </a:p>
          <a:p>
            <a:pPr marL="457200" lvl="0" indent="-457200">
              <a:buAutoNum type="arabicPeriod"/>
            </a:pPr>
            <a:r>
              <a:rPr b="1"/>
              <a:t>系統測試：</a:t>
            </a:r>
            <a:r>
              <a:t> 在正式上線之前進行全面的測試，確保系統功能正常運行。</a:t>
            </a:r>
          </a:p>
          <a:p>
            <a:pPr marL="457200" lvl="0" indent="-457200">
              <a:buAutoNum type="arabicPeriod"/>
            </a:pPr>
            <a:r>
              <a:rPr b="1"/>
              <a:t>正式上線：</a:t>
            </a:r>
            <a:r>
              <a:t> 系統上線運行，並持續監控和優化系統性能。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系統實施步驟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defTabSz="914400" fontAlgn="base">
              <a:lnSpc>
                <a:spcPct val="100000"/>
              </a:lnSpc>
              <a:buClrTx/>
              <a:buSzTx/>
              <a:tabLst/>
            </a:pPr>
            <a:r>
              <a:rPr lang="zh-TW" altLang="en-US" dirty="0"/>
              <a:t>成功案例分析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6560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1. Salesforce</a:t>
            </a:r>
          </a:p>
          <a:p>
            <a:pPr lvl="0"/>
            <a:r>
              <a:rPr b="1"/>
              <a:t>策略</a:t>
            </a:r>
            <a:r>
              <a:t>：靈活的定制和強大的整合能力</a:t>
            </a:r>
          </a:p>
          <a:p>
            <a:pPr lvl="0"/>
            <a:r>
              <a:rPr b="1"/>
              <a:t>效果</a:t>
            </a:r>
            <a:r>
              <a:t>：提高了企業運營效率和客戶滿意度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2. HubSpot</a:t>
            </a:r>
          </a:p>
          <a:p>
            <a:pPr lvl="0"/>
            <a:r>
              <a:rPr b="1"/>
              <a:t>策略</a:t>
            </a:r>
            <a:r>
              <a:t>：簡便易用和全面的免費工具</a:t>
            </a:r>
          </a:p>
          <a:p>
            <a:pPr lvl="0"/>
            <a:r>
              <a:rPr b="1"/>
              <a:t>效果</a:t>
            </a:r>
            <a:r>
              <a:t>：吸引了大量中小企業使用，提升了市場佔有率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成功案例分析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defTabSz="914400" fontAlgn="base">
              <a:lnSpc>
                <a:spcPct val="100000"/>
              </a:lnSpc>
              <a:buClrTx/>
              <a:buSzTx/>
              <a:tabLst/>
            </a:pPr>
            <a:r>
              <a:rPr lang="zh-TW" altLang="en-US" dirty="0"/>
              <a:t>實施過程中的</a:t>
            </a:r>
            <a:endParaRPr lang="en-US" altLang="zh-TW" dirty="0"/>
          </a:p>
          <a:p>
            <a:pPr marR="0" defTabSz="914400" fontAlgn="base">
              <a:lnSpc>
                <a:spcPct val="100000"/>
              </a:lnSpc>
              <a:buClrTx/>
              <a:buSzTx/>
              <a:tabLst/>
            </a:pPr>
            <a:r>
              <a:rPr lang="zh-TW" altLang="en-US" dirty="0"/>
              <a:t>挑戰與應對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6350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b="1" dirty="0"/>
              <a:t>挑戰：</a:t>
            </a:r>
          </a:p>
          <a:p>
            <a:pPr lvl="1"/>
            <a:r>
              <a:rPr b="1" dirty="0"/>
              <a:t>需求變更：</a:t>
            </a:r>
            <a:r>
              <a:rPr dirty="0"/>
              <a:t> 在實施過程中需求可能會發生變更，需靈活應對。</a:t>
            </a:r>
          </a:p>
          <a:p>
            <a:pPr lvl="1"/>
            <a:r>
              <a:rPr b="1" dirty="0"/>
              <a:t>數據遷移問題：</a:t>
            </a:r>
            <a:r>
              <a:rPr dirty="0"/>
              <a:t> 數據遷移過程中可能會遇到數據丟失或錯誤的問題。</a:t>
            </a:r>
          </a:p>
          <a:p>
            <a:pPr lvl="1"/>
            <a:r>
              <a:rPr b="1" dirty="0"/>
              <a:t>員工抗拒：</a:t>
            </a:r>
            <a:r>
              <a:rPr dirty="0"/>
              <a:t> 員工可能對新系統存在抗拒情緒，需要有效的溝通和培訓。</a:t>
            </a:r>
          </a:p>
          <a:p>
            <a:pPr lvl="1"/>
            <a:r>
              <a:rPr b="1" dirty="0"/>
              <a:t>系統集成：</a:t>
            </a:r>
            <a:r>
              <a:rPr dirty="0"/>
              <a:t> 新系統與現有系統的集成可能會遇到技術困難。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實施過程中的挑戰與應對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b="1" dirty="0"/>
              <a:t>應對策略：</a:t>
            </a:r>
          </a:p>
          <a:p>
            <a:pPr lvl="1"/>
            <a:r>
              <a:rPr b="1" dirty="0"/>
              <a:t>制定詳細的需求規格文檔：</a:t>
            </a:r>
            <a:r>
              <a:rPr dirty="0"/>
              <a:t> 確保需求變更能夠及時反映在系統中。</a:t>
            </a:r>
          </a:p>
          <a:p>
            <a:pPr lvl="1"/>
            <a:r>
              <a:rPr b="1" dirty="0"/>
              <a:t>進行充分的數據測試和驗證：</a:t>
            </a:r>
            <a:r>
              <a:rPr dirty="0"/>
              <a:t> 確保數據遷移過程中的數據準確性。</a:t>
            </a:r>
          </a:p>
          <a:p>
            <a:pPr lvl="1"/>
            <a:r>
              <a:rPr b="1" dirty="0"/>
              <a:t>實施變更管理：</a:t>
            </a:r>
            <a:r>
              <a:rPr dirty="0"/>
              <a:t> 通過培訓和溝通，幫助員工適應新系統。</a:t>
            </a:r>
          </a:p>
          <a:p>
            <a:pPr lvl="1"/>
            <a:r>
              <a:rPr b="1" dirty="0"/>
              <a:t>選擇兼容性好的系統：</a:t>
            </a:r>
            <a:r>
              <a:rPr dirty="0"/>
              <a:t> 確保新系統能夠順利與現有系統集成。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實施過程中的挑戰與應對</a:t>
            </a:r>
          </a:p>
        </p:txBody>
      </p:sp>
    </p:spTree>
    <p:extLst>
      <p:ext uri="{BB962C8B-B14F-4D97-AF65-F5344CB8AC3E}">
        <p14:creationId xmlns:p14="http://schemas.microsoft.com/office/powerpoint/2010/main" val="3385264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defTabSz="914400" fontAlgn="base">
              <a:lnSpc>
                <a:spcPct val="100000"/>
              </a:lnSpc>
              <a:buClrTx/>
              <a:buSzTx/>
              <a:tabLst/>
            </a:pPr>
            <a:r>
              <a:rPr lang="zh-TW" altLang="zh-TW" dirty="0"/>
              <a:t>活動：系統選型模擬練習 </a:t>
            </a:r>
          </a:p>
        </p:txBody>
      </p:sp>
    </p:spTree>
    <p:extLst>
      <p:ext uri="{BB962C8B-B14F-4D97-AF65-F5344CB8AC3E}">
        <p14:creationId xmlns:p14="http://schemas.microsoft.com/office/powerpoint/2010/main" val="321338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學習如何選擇與實施CRM系統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課程目標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活動目標：</a:t>
            </a:r>
            <a:r>
              <a:t> 通過模擬練習掌握如何選擇適合的CRM系統。</a:t>
            </a:r>
          </a:p>
          <a:p>
            <a:pPr lvl="0"/>
            <a:r>
              <a:rPr b="1"/>
              <a:t>分組討論：</a:t>
            </a:r>
            <a:r>
              <a:t> 每組根據給定的案例（如特定行業或企業需求），選擇合適的CRM系統。</a:t>
            </a:r>
          </a:p>
          <a:p>
            <a:pPr lvl="0"/>
            <a:r>
              <a:rPr b="1"/>
              <a:t>策略呈現：</a:t>
            </a:r>
            <a:r>
              <a:t> 各組分享其選擇理由和系統配置方案，並討論其優缺點。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系統選型模擬練習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defTabSz="914400" fontAlgn="base">
              <a:lnSpc>
                <a:spcPct val="100000"/>
              </a:lnSpc>
              <a:buClrTx/>
              <a:buSzTx/>
              <a:tabLst/>
            </a:pPr>
            <a:r>
              <a:rPr lang="zh-CN" altLang="en-US" dirty="0"/>
              <a:t>作業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5849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選擇一個企業，分析其CRM系統選型與實施過程。</a:t>
            </a:r>
          </a:p>
          <a:p>
            <a:pPr marL="457200" lvl="0" indent="-457200">
              <a:buAutoNum type="arabicPeriod"/>
            </a:pPr>
            <a:r>
              <a:t>撰寫一篇500字的報告，描述其策略及效果。</a:t>
            </a:r>
          </a:p>
          <a:p>
            <a:pPr marL="457200" lvl="0" indent="-457200">
              <a:buAutoNum type="arabicPeriod"/>
            </a:pPr>
            <a:r>
              <a:t>下週課堂分享你的報告。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作業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t>Kotler, P., &amp; Keller, K. L. (2016). </a:t>
            </a:r>
            <a:r>
              <a:rPr b="1"/>
              <a:t>Marketing Management</a:t>
            </a:r>
            <a:r>
              <a:t>.</a:t>
            </a:r>
          </a:p>
          <a:p>
            <a:pPr lvl="0"/>
            <a:r>
              <a:t>Buttle, F., &amp; Maklan, S. (2019). </a:t>
            </a:r>
            <a:r>
              <a:rPr b="1"/>
              <a:t>Customer Relationship Management: Concepts and Technologies</a:t>
            </a:r>
            <a:r>
              <a:t>.</a:t>
            </a:r>
          </a:p>
          <a:p>
            <a:pPr lvl="0"/>
            <a:r>
              <a:t>Payne, A. (2005). </a:t>
            </a:r>
            <a:r>
              <a:rPr b="1"/>
              <a:t>Handbook of CRM: Achieving Excellence in Customer Management</a:t>
            </a:r>
            <a: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參考資料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學習如何選擇適合的CRM系統</a:t>
            </a:r>
          </a:p>
          <a:p>
            <a:pPr lvl="0"/>
            <a:r>
              <a:t>理解CRM系統的實施步驟</a:t>
            </a:r>
          </a:p>
          <a:p>
            <a:pPr lvl="0"/>
            <a:r>
              <a:t>探討實施過程中的挑戰及應對策略</a:t>
            </a:r>
          </a:p>
          <a:p>
            <a:pPr lvl="0"/>
            <a:r>
              <a:t>通過模擬練習掌握系統選型的實踐技能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內容大綱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defTabSz="914400" fontAlgn="base">
              <a:lnSpc>
                <a:spcPct val="100000"/>
              </a:lnSpc>
              <a:buClrTx/>
              <a:buSzTx/>
              <a:tabLst/>
            </a:pPr>
            <a:r>
              <a:rPr lang="zh-TW" altLang="zh-TW" dirty="0"/>
              <a:t>CRM系統的</a:t>
            </a:r>
            <a:endParaRPr lang="en-US" altLang="zh-TW" dirty="0"/>
          </a:p>
          <a:p>
            <a:pPr marR="0" defTabSz="914400" fontAlgn="base">
              <a:lnSpc>
                <a:spcPct val="100000"/>
              </a:lnSpc>
              <a:buClrTx/>
              <a:buSzTx/>
              <a:tabLst/>
            </a:pPr>
            <a:r>
              <a:rPr lang="zh-TW" altLang="zh-TW" dirty="0"/>
              <a:t>類型與功能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b="1" dirty="0"/>
              <a:t>CRM系統的類型：</a:t>
            </a:r>
          </a:p>
          <a:p>
            <a:pPr lvl="1"/>
            <a:r>
              <a:rPr b="1" dirty="0"/>
              <a:t>操作型CRM：</a:t>
            </a:r>
            <a:r>
              <a:rPr dirty="0"/>
              <a:t> 主要集中於自動化銷售、行銷和客服流程，提高業務運營效率。</a:t>
            </a:r>
          </a:p>
          <a:p>
            <a:pPr lvl="1"/>
            <a:r>
              <a:rPr b="1" dirty="0"/>
              <a:t>分析型CRM：</a:t>
            </a:r>
            <a:r>
              <a:rPr dirty="0"/>
              <a:t> 用於收集和分析客戶數據，提供洞察以支持業務決策。</a:t>
            </a:r>
          </a:p>
          <a:p>
            <a:pPr lvl="1"/>
            <a:r>
              <a:rPr b="1" dirty="0"/>
              <a:t>協作型CRM：</a:t>
            </a:r>
            <a:r>
              <a:rPr dirty="0"/>
              <a:t> 促進企業內部各部門間的合作與信息共享，提升客戶服務質量。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CRM系統的類型與功能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b="1" dirty="0"/>
              <a:t>主要功能：</a:t>
            </a:r>
          </a:p>
          <a:p>
            <a:pPr lvl="1"/>
            <a:r>
              <a:rPr b="1" dirty="0"/>
              <a:t>客戶資料管理：</a:t>
            </a:r>
            <a:r>
              <a:rPr dirty="0"/>
              <a:t> 儲存和管理客戶信息，如聯絡方式、交易歷史等。</a:t>
            </a:r>
          </a:p>
          <a:p>
            <a:pPr lvl="1"/>
            <a:r>
              <a:rPr b="1" dirty="0"/>
              <a:t>銷售管理：</a:t>
            </a:r>
            <a:r>
              <a:rPr dirty="0"/>
              <a:t> 追蹤銷售進度、管理銷售機會和報告。</a:t>
            </a:r>
          </a:p>
          <a:p>
            <a:pPr lvl="1"/>
            <a:r>
              <a:rPr b="1" dirty="0"/>
              <a:t>行銷自動化：</a:t>
            </a:r>
            <a:r>
              <a:rPr dirty="0"/>
              <a:t> 自動化行銷活動，包括電子郵件行銷、推廣活動等。</a:t>
            </a:r>
          </a:p>
          <a:p>
            <a:pPr lvl="1"/>
            <a:r>
              <a:rPr b="1" dirty="0"/>
              <a:t>客戶服務支持：</a:t>
            </a:r>
            <a:r>
              <a:rPr dirty="0"/>
              <a:t> 提供客戶支持，處理投訴和查詢，提升客戶滿意度。</a:t>
            </a:r>
          </a:p>
          <a:p>
            <a:pPr lvl="1"/>
            <a:r>
              <a:rPr b="1" dirty="0"/>
              <a:t>報告與分析：</a:t>
            </a:r>
            <a:r>
              <a:rPr dirty="0"/>
              <a:t> 提供詳細的報告和數據分析，以支持業務決策。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CRM系統的類型與功能</a:t>
            </a:r>
          </a:p>
        </p:txBody>
      </p:sp>
    </p:spTree>
    <p:extLst>
      <p:ext uri="{BB962C8B-B14F-4D97-AF65-F5344CB8AC3E}">
        <p14:creationId xmlns:p14="http://schemas.microsoft.com/office/powerpoint/2010/main" val="32305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定義：支持日常業務運作的CRM系統</a:t>
            </a:r>
          </a:p>
          <a:p>
            <a:pPr lvl="0"/>
            <a:r>
              <a:t>功能：自動化客戶服務、銷售自動化、行銷自動化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操作型CRM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定義：用於分析客戶數據和行為的CRM系統</a:t>
            </a:r>
          </a:p>
          <a:p>
            <a:pPr lvl="0"/>
            <a:r>
              <a:t>功能：客戶數據分析、預測分析、報告生成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分析型CRM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定義：促進企業內部和企業與客戶之間協作的CRM系統</a:t>
            </a:r>
          </a:p>
          <a:p>
            <a:pPr lvl="0"/>
            <a:r>
              <a:t>功能：內部協作工具、客戶互動平台、社群媒體整合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協作型CRM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413</Words>
  <Application>Microsoft Office PowerPoint</Application>
  <PresentationFormat>如螢幕大小 (4:3)</PresentationFormat>
  <Paragraphs>85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課程目標</vt:lpstr>
      <vt:lpstr>內容大綱</vt:lpstr>
      <vt:lpstr>PowerPoint 簡報</vt:lpstr>
      <vt:lpstr>CRM系統的類型與功能</vt:lpstr>
      <vt:lpstr>CRM系統的類型與功能</vt:lpstr>
      <vt:lpstr>操作型CRM</vt:lpstr>
      <vt:lpstr>分析型CRM</vt:lpstr>
      <vt:lpstr>協作型CRM</vt:lpstr>
      <vt:lpstr>PowerPoint 簡報</vt:lpstr>
      <vt:lpstr>系統選型標準</vt:lpstr>
      <vt:lpstr>PowerPoint 簡報</vt:lpstr>
      <vt:lpstr>系統實施步驟</vt:lpstr>
      <vt:lpstr>PowerPoint 簡報</vt:lpstr>
      <vt:lpstr>成功案例分析</vt:lpstr>
      <vt:lpstr>PowerPoint 簡報</vt:lpstr>
      <vt:lpstr>實施過程中的挑戰與應對</vt:lpstr>
      <vt:lpstr>實施過程中的挑戰與應對</vt:lpstr>
      <vt:lpstr>PowerPoint 簡報</vt:lpstr>
      <vt:lpstr>系統選型模擬練習</vt:lpstr>
      <vt:lpstr>PowerPoint 簡報</vt:lpstr>
      <vt:lpstr>作業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User</cp:lastModifiedBy>
  <cp:revision>2</cp:revision>
  <dcterms:created xsi:type="dcterms:W3CDTF">1970-01-01T00:00:00Z</dcterms:created>
  <dcterms:modified xsi:type="dcterms:W3CDTF">2024-07-24T08:30:15Z</dcterms:modified>
</cp:coreProperties>
</file>