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99" r:id="rId5"/>
    <p:sldId id="262" r:id="rId6"/>
    <p:sldId id="264" r:id="rId7"/>
    <p:sldId id="266" r:id="rId8"/>
    <p:sldId id="268" r:id="rId9"/>
    <p:sldId id="270" r:id="rId10"/>
    <p:sldId id="272" r:id="rId11"/>
    <p:sldId id="300" r:id="rId12"/>
    <p:sldId id="274" r:id="rId13"/>
    <p:sldId id="276" r:id="rId14"/>
    <p:sldId id="278" r:id="rId15"/>
    <p:sldId id="280" r:id="rId16"/>
    <p:sldId id="282" r:id="rId17"/>
    <p:sldId id="301" r:id="rId18"/>
    <p:sldId id="284" r:id="rId19"/>
    <p:sldId id="286" r:id="rId20"/>
    <p:sldId id="288" r:id="rId21"/>
    <p:sldId id="290" r:id="rId22"/>
    <p:sldId id="292" r:id="rId23"/>
    <p:sldId id="302" r:id="rId24"/>
    <p:sldId id="294" r:id="rId25"/>
    <p:sldId id="303" r:id="rId26"/>
    <p:sldId id="296" r:id="rId27"/>
    <p:sldId id="289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4176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397391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5228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378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27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2790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D838A-F94D-4180-AED9-8A28ACBA6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的績效評估</a:t>
            </a:r>
            <a:endParaRPr lang="en-US" altLang="zh-TW" dirty="0"/>
          </a:p>
          <a:p>
            <a:r>
              <a:rPr lang="zh-TW" altLang="en-US" dirty="0"/>
              <a:t>與改進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4800" dirty="0"/>
              <a:t>定義：衡量回應客戶詢問或問題的速度</a:t>
            </a:r>
          </a:p>
          <a:p>
            <a:pPr lvl="0"/>
            <a:r>
              <a:rPr sz="4800" dirty="0"/>
              <a:t>測量方法：</a:t>
            </a:r>
            <a:endParaRPr lang="en-US" sz="4800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平均回應時間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首次回應時間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客戶回應速度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評估方法與工具</a:t>
            </a:r>
          </a:p>
        </p:txBody>
      </p:sp>
    </p:spTree>
    <p:extLst>
      <p:ext uri="{BB962C8B-B14F-4D97-AF65-F5344CB8AC3E}">
        <p14:creationId xmlns:p14="http://schemas.microsoft.com/office/powerpoint/2010/main" val="284347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問卷調查</a:t>
            </a:r>
          </a:p>
          <a:p>
            <a:pPr lvl="0"/>
            <a:r>
              <a:t>數據分析軟體</a:t>
            </a:r>
          </a:p>
          <a:p>
            <a:pPr lvl="0"/>
            <a:r>
              <a:t>CRM系統報告功能</a:t>
            </a:r>
          </a:p>
          <a:p>
            <a:pPr lvl="0"/>
            <a:r>
              <a:t>客戶訪談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評估方法與工具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用途：收集客戶對產品或服務的意見和建議</a:t>
            </a:r>
          </a:p>
          <a:p>
            <a:pPr lvl="0"/>
            <a:r>
              <a:t>設計要點：簡明扼要、涵蓋關鍵問題、保證匿名性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問卷調查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工具：Google Analytics、Tableau、Power BI</a:t>
            </a:r>
          </a:p>
          <a:p>
            <a:pPr lvl="0"/>
            <a:r>
              <a:t>功能：數據可視化、趨勢分析、預測分析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數據分析軟體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用途：生成各種績效報告</a:t>
            </a:r>
          </a:p>
          <a:p>
            <a:pPr lvl="0"/>
            <a:r>
              <a:t>功能：定制報告、實時數據更新、自動化分析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CRM系統報告功能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用途：深入了解客戶需求和問題</a:t>
            </a:r>
          </a:p>
          <a:p>
            <a:pPr lvl="0"/>
            <a:r>
              <a:t>設計要點：準備問題、保持開放、記錄訪談內容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客戶訪談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改進措施的設計</a:t>
            </a:r>
          </a:p>
        </p:txBody>
      </p:sp>
    </p:spTree>
    <p:extLst>
      <p:ext uri="{BB962C8B-B14F-4D97-AF65-F5344CB8AC3E}">
        <p14:creationId xmlns:p14="http://schemas.microsoft.com/office/powerpoint/2010/main" val="400718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定義問題</a:t>
            </a:r>
          </a:p>
          <a:p>
            <a:pPr lvl="0"/>
            <a:r>
              <a:t>確定目標</a:t>
            </a:r>
          </a:p>
          <a:p>
            <a:pPr lvl="0"/>
            <a:r>
              <a:t>設計解決方案</a:t>
            </a:r>
          </a:p>
          <a:p>
            <a:pPr lvl="0"/>
            <a:r>
              <a:t>實施與跟進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改進措施的設計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分析績效數據</a:t>
            </a:r>
          </a:p>
          <a:p>
            <a:pPr lvl="0"/>
            <a:r>
              <a:t>識別問題領域</a:t>
            </a:r>
          </a:p>
          <a:p>
            <a:pPr lvl="0"/>
            <a:r>
              <a:t>確定影響範圍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定義問題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了解如何評估CRM的績效並進行持續改進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設定具體的改進目標</a:t>
            </a:r>
          </a:p>
          <a:p>
            <a:pPr lvl="0"/>
            <a:r>
              <a:t>確保目標可測量、可實現、相關和有時間限制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確定目標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開發具體的改進措施</a:t>
            </a:r>
          </a:p>
          <a:p>
            <a:pPr lvl="0"/>
            <a:r>
              <a:t>確定資源需求</a:t>
            </a:r>
          </a:p>
          <a:p>
            <a:pPr lvl="0"/>
            <a:r>
              <a:t>制定實施計劃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設計解決方案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執行改進措施</a:t>
            </a:r>
          </a:p>
          <a:p>
            <a:pPr lvl="0"/>
            <a:r>
              <a:t>監控實施進度</a:t>
            </a:r>
          </a:p>
          <a:p>
            <a:pPr lvl="0"/>
            <a:r>
              <a:t>評估改進效果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實施與跟進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86749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XYZ公司</a:t>
            </a:r>
          </a:p>
          <a:p>
            <a:pPr lvl="0"/>
            <a:r>
              <a:rPr b="1"/>
              <a:t>問題</a:t>
            </a:r>
            <a:r>
              <a:t>：客戶滿意度下降</a:t>
            </a:r>
          </a:p>
          <a:p>
            <a:pPr lvl="0"/>
            <a:r>
              <a:rPr b="1"/>
              <a:t>措施</a:t>
            </a:r>
            <a:r>
              <a:t>：加強客戶服務培訓、改善產品質量</a:t>
            </a:r>
          </a:p>
          <a:p>
            <a:pPr lvl="0"/>
            <a:r>
              <a:rPr b="1"/>
              <a:t>結果</a:t>
            </a:r>
            <a:r>
              <a:t>：客戶滿意度提升了15%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ABC企業</a:t>
            </a:r>
          </a:p>
          <a:p>
            <a:pPr lvl="0"/>
            <a:r>
              <a:rPr b="1"/>
              <a:t>問題</a:t>
            </a:r>
            <a:r>
              <a:t>：銷售增長停滯</a:t>
            </a:r>
          </a:p>
          <a:p>
            <a:pPr lvl="0"/>
            <a:r>
              <a:rPr b="1"/>
              <a:t>措施</a:t>
            </a:r>
            <a:r>
              <a:t>：調整行銷策略、優化銷售流程</a:t>
            </a:r>
          </a:p>
          <a:p>
            <a:pPr lvl="0"/>
            <a:r>
              <a:rPr b="1"/>
              <a:t>結果</a:t>
            </a:r>
            <a:r>
              <a:t>：銷售額增長了20%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TW" altLang="en-US" dirty="0"/>
              <a:t>活動：績效評估實作與改進建議</a:t>
            </a:r>
          </a:p>
        </p:txBody>
      </p:sp>
    </p:spTree>
    <p:extLst>
      <p:ext uri="{BB962C8B-B14F-4D97-AF65-F5344CB8AC3E}">
        <p14:creationId xmlns:p14="http://schemas.microsoft.com/office/powerpoint/2010/main" val="1932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分組進行績效評估實作</a:t>
            </a:r>
          </a:p>
          <a:p>
            <a:pPr lvl="0"/>
            <a:r>
              <a:t>設計改進措施並提出建議</a:t>
            </a:r>
          </a:p>
          <a:p>
            <a:pPr lvl="0"/>
            <a:r>
              <a:t>小組分享與討論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活動：績效評估實作與改進建議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Kotler, P., &amp; Keller, K. L. (2016). </a:t>
            </a:r>
            <a:r>
              <a:rPr b="1"/>
              <a:t>Marketing Management</a:t>
            </a:r>
            <a:r>
              <a:t>.</a:t>
            </a:r>
          </a:p>
          <a:p>
            <a:pPr lvl="0"/>
            <a:r>
              <a:t>Buttle, F., &amp; Maklan, S. (2019). </a:t>
            </a:r>
            <a:r>
              <a:rPr b="1"/>
              <a:t>Customer Relationship Management: Concepts and Technologies</a:t>
            </a:r>
            <a:r>
              <a:t>.</a:t>
            </a:r>
          </a:p>
          <a:p>
            <a:pPr lvl="0"/>
            <a:r>
              <a:t>Kaplan, R. S., &amp; Norton, D. P. (1996). </a:t>
            </a:r>
            <a:r>
              <a:rPr b="1"/>
              <a:t>The Balanced Scorecard: Translating Strategy into Action</a:t>
            </a:r>
            <a: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CRM績效評估指標</a:t>
            </a:r>
          </a:p>
          <a:p>
            <a:pPr lvl="0"/>
            <a:r>
              <a:rPr dirty="0"/>
              <a:t>評估方法與工具</a:t>
            </a:r>
          </a:p>
          <a:p>
            <a:pPr lvl="0"/>
            <a:r>
              <a:rPr dirty="0"/>
              <a:t>改進措施的設計</a:t>
            </a:r>
          </a:p>
          <a:p>
            <a:pPr lvl="0"/>
            <a:r>
              <a:rPr dirty="0"/>
              <a:t>案例分析</a:t>
            </a:r>
          </a:p>
          <a:p>
            <a:pPr lvl="0"/>
            <a:r>
              <a:rPr dirty="0"/>
              <a:t>活動：績效評估實作與改進建議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內容綱要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E772536-A1AC-4125-A3DB-DBB29A329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CRM</a:t>
            </a:r>
            <a:r>
              <a:rPr lang="zh-TW" altLang="en-US" dirty="0"/>
              <a:t>績效評估指標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客戶滿意度</a:t>
            </a:r>
          </a:p>
          <a:p>
            <a:pPr lvl="0"/>
            <a:r>
              <a:t>客戶保留率</a:t>
            </a:r>
          </a:p>
          <a:p>
            <a:pPr lvl="0"/>
            <a:r>
              <a:t>銷售增長率</a:t>
            </a:r>
          </a:p>
          <a:p>
            <a:pPr lvl="0"/>
            <a:r>
              <a:t>行銷活動效果</a:t>
            </a:r>
          </a:p>
          <a:p>
            <a:pPr lvl="0"/>
            <a:r>
              <a:t>客戶回應速度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CRM績效評估指標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4800" dirty="0"/>
              <a:t>定義：衡量客戶對產品或服務的滿意程度</a:t>
            </a:r>
          </a:p>
          <a:p>
            <a:pPr lvl="0"/>
            <a:r>
              <a:rPr sz="4800" dirty="0"/>
              <a:t>測量方法：</a:t>
            </a:r>
            <a:endParaRPr lang="en-US" sz="4800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問卷調查、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客戶反饋、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NPS（淨推薦值）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客戶滿意度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定義：衡量在一定期間內保持活躍的客戶比例</a:t>
            </a:r>
          </a:p>
          <a:p>
            <a:pPr lvl="0"/>
            <a:r>
              <a:rPr dirty="0"/>
              <a:t>計算公式：</a:t>
            </a:r>
            <a:endParaRPr lang="en-US" dirty="0"/>
          </a:p>
          <a:p>
            <a:pPr lvl="1"/>
            <a:r>
              <a:rPr dirty="0"/>
              <a:t>保留率 = （期末客戶數量 - 新增客戶數量）/ 期初客戶數量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客戶保留率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定義：衡量銷售額的增長情況</a:t>
            </a:r>
          </a:p>
          <a:p>
            <a:pPr lvl="0"/>
            <a:r>
              <a:rPr dirty="0"/>
              <a:t>計算公式：</a:t>
            </a:r>
            <a:endParaRPr lang="en-US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銷售增長率 =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 （本期銷售額 - 上期銷售額）/ 上期銷售額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銷售增長率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定義：衡量行銷活動帶來的成果</a:t>
            </a:r>
          </a:p>
          <a:p>
            <a:pPr lvl="0"/>
            <a:r>
              <a:rPr sz="4800" dirty="0"/>
              <a:t>測量方法：</a:t>
            </a:r>
            <a:endParaRPr lang="en-US" sz="4800" dirty="0"/>
          </a:p>
          <a:p>
            <a:pPr lvl="1"/>
            <a:r>
              <a:rPr sz="3600" dirty="0">
                <a:solidFill>
                  <a:srgbClr val="7030A0"/>
                </a:solidFill>
              </a:rPr>
              <a:t>點擊率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轉化率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600" dirty="0">
                <a:solidFill>
                  <a:srgbClr val="7030A0"/>
                </a:solidFill>
              </a:rPr>
              <a:t>ROI（投資回報率）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行銷活動效果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302</Words>
  <Application>Microsoft Office PowerPoint</Application>
  <PresentationFormat>如螢幕大小 (4:3)</PresentationFormat>
  <Paragraphs>103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內容綱要</vt:lpstr>
      <vt:lpstr>PowerPoint 簡報</vt:lpstr>
      <vt:lpstr>CRM績效評估指標</vt:lpstr>
      <vt:lpstr>客戶滿意度</vt:lpstr>
      <vt:lpstr>客戶保留率</vt:lpstr>
      <vt:lpstr>銷售增長率</vt:lpstr>
      <vt:lpstr>行銷活動效果</vt:lpstr>
      <vt:lpstr>客戶回應速度</vt:lpstr>
      <vt:lpstr>PowerPoint 簡報</vt:lpstr>
      <vt:lpstr>評估方法與工具</vt:lpstr>
      <vt:lpstr>問卷調查</vt:lpstr>
      <vt:lpstr>數據分析軟體</vt:lpstr>
      <vt:lpstr>CRM系統報告功能</vt:lpstr>
      <vt:lpstr>客戶訪談</vt:lpstr>
      <vt:lpstr>PowerPoint 簡報</vt:lpstr>
      <vt:lpstr>改進措施的設計</vt:lpstr>
      <vt:lpstr>定義問題</vt:lpstr>
      <vt:lpstr>確定目標</vt:lpstr>
      <vt:lpstr>設計解決方案</vt:lpstr>
      <vt:lpstr>實施與跟進</vt:lpstr>
      <vt:lpstr>PowerPoint 簡報</vt:lpstr>
      <vt:lpstr>案例分析</vt:lpstr>
      <vt:lpstr>PowerPoint 簡報</vt:lpstr>
      <vt:lpstr>活動：績效評估實作與改進建議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2024-07-24T08:36:09Z</dcterms:modified>
</cp:coreProperties>
</file>