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客戶價值與忠誠度管理</a:t>
            </a:r>
          </a:p>
        </p:txBody>
      </p:sp>
      <p:sp>
        <p:nvSpPr>
          <p:cNvPr id="3" name="Content Placeholder 2"/>
          <p:cNvSpPr>
            <a:spLocks noGrp="1"/>
          </p:cNvSpPr>
          <p:nvPr>
            <p:ph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客戶價值的定義與衡量方法</a:t>
            </a:r>
          </a:p>
        </p:txBody>
      </p:sp>
      <p:sp>
        <p:nvSpPr>
          <p:cNvPr id="3" name="Content Placeholder 2"/>
          <p:cNvSpPr>
            <a:spLocks noGrp="1"/>
          </p:cNvSpPr>
          <p:nvPr>
            <p:ph idx="1"/>
          </p:nvPr>
        </p:nvSpPr>
        <p:spPr/>
        <p:txBody>
          <a:bodyPr/>
          <a:lstStyle/>
          <a:p/>
          <a:p>
            <a:r>
              <a:rPr b="1"/>
              <a:t>客戶價值的定義</a:t>
            </a:r>
            <a:r>
              <a:t>：
  客戶價值（Customer Value）是指企業從客戶的購買行為和與客戶之間的關係中所能獲得的經濟利益。它涵蓋了客戶在整個消費生命周期中所帶來的所有收益，包括直接的銷售收入和間接的推薦影響。客戶價值是企業制定營銷策略和資源配置的關鍵依據。</a:t>
            </a:r>
          </a:p>
          <a:p>
            <a:r>
              <a:rPr b="1"/>
              <a:t>客戶價值的衡量方法</a:t>
            </a:r>
            <a:r>
              <a:t>：
  1. </a:t>
            </a:r>
            <a:r>
              <a:rPr b="1"/>
              <a:t>客戶終身價值（Customer Lifetime Value, CLV）</a:t>
            </a:r>
            <a:r>
              <a:t>：
CLV 是衡量客戶價值的主要指標，表示客戶在與企業的整個合作期間內所能產生的總收益。
CLV 的計算公式通常為：CLV = 每次交易的平均收益 × 每年交易次數 × 客戶關係的持續年數。
高 CLV 的客戶通常是企業的重點關注對象，因為這些客戶能夠為企業帶來穩定且長期的收益。</a:t>
            </a:r>
          </a:p>
          <a:p>
            <a:pPr/>
          </a:p>
          <a:p>
            <a:pPr/>
          </a:p>
          <a:p>
            <a:r>
              <a:rPr b="1"/>
              <a:t>客戶購買頻率（Purchase Frequency）</a:t>
            </a:r>
            <a:r>
              <a:t>：
此指標用於衡量客戶在一定時間內進行購買的次數，頻率越高，客戶價值通常也越高。
企業可以通過 CRM 系統追蹤和分析客戶的購買頻率，進行精準營銷，鼓勵更多重複購買。</a:t>
            </a:r>
          </a:p>
          <a:p>
            <a:r>
              <a:rPr b="1"/>
              <a:t>客單價（Average Order Value, AOV）</a:t>
            </a:r>
            <a:r>
              <a:t>：
AOV 是指客戶每次購買的平均金額。提高 AOV 是增加客戶價值的重要途徑之一。
企業可以通過交叉銷售（Cross-selling）和向上銷售（Up-selling）來提升 AOV，從而提高客戶價值。</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如何通過 CRM 提升客戶價值</a:t>
            </a:r>
          </a:p>
        </p:txBody>
      </p:sp>
      <p:sp>
        <p:nvSpPr>
          <p:cNvPr id="3" name="Content Placeholder 2"/>
          <p:cNvSpPr>
            <a:spLocks noGrp="1"/>
          </p:cNvSpPr>
          <p:nvPr>
            <p:ph idx="1"/>
          </p:nvPr>
        </p:nvSpPr>
        <p:spPr/>
        <p:txBody>
          <a:bodyPr/>
          <a:lstStyle/>
          <a:p/>
          <a:p>
            <a:r>
              <a:rPr b="1"/>
              <a:t>個性化營銷與溝通</a:t>
            </a:r>
            <a:r>
              <a:t>：
CRM 系統能夠整合和分析客戶的歷史數據和行為數據，幫助企業了解客戶的需求和偏好，進而實施個性化的營銷策略。
例如，針對高價值客戶，企業可以提供專屬優惠和個性化推薦，增加客戶的購買意願和滿意度。</a:t>
            </a:r>
          </a:p>
          <a:p>
            <a:r>
              <a:rPr b="1"/>
              <a:t>優化客戶體驗</a:t>
            </a:r>
            <a:r>
              <a:t>：
通過 CRM 系統，企業可以追蹤並管理客戶在各個接觸點（如網站、社交媒體、客服中心）的互動，確保客戶在每個環節都能獲得一致且優質的體驗。
提升客戶體驗不僅能夠增加客戶滿意度，還能促進客戶的忠誠度，從而提升客戶的整體價值。</a:t>
            </a:r>
          </a:p>
          <a:p>
            <a:r>
              <a:rPr b="1"/>
              <a:t>提升客戶服務水平</a:t>
            </a:r>
            <a:r>
              <a:t>：
CRM 系統可以幫助企業更有效地管理客戶服務請求，並通過自動化工具快速回應客戶需求，縮短服務時間，提高解決問題的效率。
優質的客戶服務是提高客戶價值的關鍵因素之一，因為它直接影響到客戶的滿意度和未來的購買行為。</a:t>
            </a:r>
          </a:p>
          <a:p>
            <a:r>
              <a:rPr b="1"/>
              <a:t>數據驅動的決策支持</a:t>
            </a:r>
            <a:r>
              <a:t>：
CRM 系統通過大數據分析和人工智慧技術，為企業提供精準的數據洞察，幫助企業制定更有效的市場策略和客戶管理策略。
例如，CRM 系統可以預測哪些客戶具有高流失風險，並及時採取挽留措施，以保持和提升這些客戶的價值。</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客戶忠誠度的概念與重要性</a:t>
            </a:r>
          </a:p>
        </p:txBody>
      </p:sp>
      <p:sp>
        <p:nvSpPr>
          <p:cNvPr id="3" name="Content Placeholder 2"/>
          <p:cNvSpPr>
            <a:spLocks noGrp="1"/>
          </p:cNvSpPr>
          <p:nvPr>
            <p:ph idx="1"/>
          </p:nvPr>
        </p:nvSpPr>
        <p:spPr/>
        <p:txBody>
          <a:bodyPr/>
          <a:lstStyle/>
          <a:p/>
          <a:p>
            <a:r>
              <a:rPr b="1"/>
              <a:t>客戶忠誠度的概念</a:t>
            </a:r>
            <a:r>
              <a:t>：
  客戶忠誠度（Customer Loyalty）是指客戶對於品牌、產品或服務的持續偏好和再購行為，這種忠誠通常體現為重複購買、高評價、以及積極推薦等行為。忠誠客戶是企業的核心資產，因為他們不僅能夠穩定地為企業創造收入，還能通過口碑效應帶來更多新客戶。</a:t>
            </a:r>
          </a:p>
          <a:p>
            <a:r>
              <a:rPr b="1"/>
              <a:t>客戶忠誠度的重要性</a:t>
            </a:r>
            <a:r>
              <a:t>：
  1. </a:t>
            </a:r>
            <a:r>
              <a:rPr b="1"/>
              <a:t>降低獲客成本</a:t>
            </a:r>
            <a:r>
              <a:t>：相比於開發新客戶，維持現有客戶的成本通常更低。忠誠客戶的維護費用較低，但他們的貢獻值更高。
  2. </a:t>
            </a:r>
            <a:r>
              <a:rPr b="1"/>
              <a:t>穩定收入來源</a:t>
            </a:r>
            <a:r>
              <a:t>：忠誠客戶往往會重複購買產品或服務，為企業提供穩定的收入來源，減少業績波動。
  3. </a:t>
            </a:r>
            <a:r>
              <a:rPr b="1"/>
              <a:t>促進品牌傳播</a:t>
            </a:r>
            <a:r>
              <a:t>：忠誠客戶通常會成為品牌的忠實擁護者，通過口碑效應主動推薦品牌，吸引更多潛在客戶。
  4. </a:t>
            </a:r>
            <a:r>
              <a:rPr b="1"/>
              <a:t>提升競爭壁壘</a:t>
            </a:r>
            <a:r>
              <a:t>：在激烈的市場競爭中，擁有大量忠誠客戶的企業往往能夠抵禦競爭對手的挑戰，維持市場領導地位。</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忠誠度計劃與 CRM 系統的應用</a:t>
            </a:r>
          </a:p>
        </p:txBody>
      </p:sp>
      <p:sp>
        <p:nvSpPr>
          <p:cNvPr id="3" name="Content Placeholder 2"/>
          <p:cNvSpPr>
            <a:spLocks noGrp="1"/>
          </p:cNvSpPr>
          <p:nvPr>
            <p:ph idx="1"/>
          </p:nvPr>
        </p:nvSpPr>
        <p:spPr/>
        <p:txBody>
          <a:bodyPr/>
          <a:lstStyle/>
          <a:p/>
          <a:p>
            <a:r>
              <a:rPr b="1"/>
              <a:t>忠誠度計劃的設計</a:t>
            </a:r>
            <a:r>
              <a:t>：
  1. </a:t>
            </a:r>
            <a:r>
              <a:rPr b="1"/>
              <a:t>積分獎勵計劃</a:t>
            </a:r>
            <a:r>
              <a:t>：
客戶每次購買產品或服務都能獲得積分，這些積分可以兌換成獎品、折扣或其他優惠。
積分獎勵計劃能夠有效激勵客戶進行重複購買，並且增強客戶與品牌之間的黏性。</a:t>
            </a:r>
          </a:p>
          <a:p>
            <a:pPr/>
          </a:p>
          <a:p>
            <a:pPr/>
          </a:p>
          <a:p>
            <a:r>
              <a:rPr b="1"/>
              <a:t>會員等級制度</a:t>
            </a:r>
            <a:r>
              <a:t>：
根據客戶的購買金額或購買次數劃分不同的會員等級，如普通會員、銀卡會員、金卡會員等，不同等級享有不同的專屬福利。
這種制度可以激勵客戶不斷提升消費水平，從而獲得更高的會員待遇和優惠。</a:t>
            </a:r>
          </a:p>
          <a:p>
            <a:r>
              <a:rPr b="1"/>
              <a:t>個性化優惠</a:t>
            </a:r>
            <a:r>
              <a:t>：
根據 CRM 系統中的客戶數據，針對不同客戶的偏好和購買歷史推送個性化的優惠信息，如生日優惠、專屬折扣等。
個性化優惠能夠提高客戶的購買意願，增強品牌忠誠度。</a:t>
            </a:r>
          </a:p>
          <a:p>
            <a:r>
              <a:rPr b="1"/>
              <a:t>CRM 系統在忠誠度計劃中的應用</a:t>
            </a:r>
            <a:r>
              <a:t>：
</a:t>
            </a:r>
            <a:r>
              <a:rPr b="1"/>
              <a:t>客戶數據管理</a:t>
            </a:r>
            <a:r>
              <a:t>：CRM 系統可以有效地管理和分析客戶的購買歷史、偏好和行為數據，幫助企業設計更加精準的忠誠度計劃。
</a:t>
            </a:r>
            <a:r>
              <a:rPr b="1"/>
              <a:t>自動化推送</a:t>
            </a:r>
            <a:r>
              <a:t>：CRM 系統支持自動化推送忠誠度計劃的相關信息，確保每位客戶能夠及時收到個性化的優惠和獎勵。
</a:t>
            </a:r>
            <a:r>
              <a:rPr b="1"/>
              <a:t>績效追蹤與分析</a:t>
            </a:r>
            <a:r>
              <a:t>：通過 CRM 系統，企業可以追蹤忠誠度計劃的執行情況，分析其對客戶行為和銷售的影響，並據此進行優化調整。</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謝謝</a:t>
            </a:r>
          </a:p>
        </p:txBody>
      </p:sp>
      <p:sp>
        <p:nvSpPr>
          <p:cNvPr id="3" name="Content Placeholder 2"/>
          <p:cNvSpPr>
            <a:spLocks noGrp="1"/>
          </p:cNvSpPr>
          <p:nvPr>
            <p:ph idx="1"/>
          </p:nvPr>
        </p:nvSpPr>
        <p:spPr/>
        <p:txBody>
          <a:bodyPr/>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