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80" r:id="rId3"/>
    <p:sldId id="257" r:id="rId4"/>
    <p:sldId id="258" r:id="rId5"/>
    <p:sldId id="259" r:id="rId6"/>
    <p:sldId id="277" r:id="rId7"/>
    <p:sldId id="261" r:id="rId8"/>
    <p:sldId id="262" r:id="rId9"/>
    <p:sldId id="263" r:id="rId10"/>
    <p:sldId id="264" r:id="rId11"/>
    <p:sldId id="278" r:id="rId12"/>
    <p:sldId id="266" r:id="rId13"/>
    <p:sldId id="267" r:id="rId14"/>
    <p:sldId id="268" r:id="rId15"/>
    <p:sldId id="269" r:id="rId16"/>
    <p:sldId id="279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7" autoAdjust="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296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Shape 20"/>
          <p:cNvSpPr>
            <a:spLocks noGrp="1"/>
          </p:cNvSpPr>
          <p:nvPr>
            <p:ph type="title"/>
          </p:nvPr>
        </p:nvSpPr>
        <p:spPr>
          <a:xfrm>
            <a:off x="704850" y="4705165"/>
            <a:ext cx="7772400" cy="1447060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1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337351" y="1460702"/>
            <a:ext cx="8495931" cy="2674054"/>
          </a:xfrm>
        </p:spPr>
        <p:txBody>
          <a:bodyPr anchor="b" anchorCtr="0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bg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1853327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177553" y="1600200"/>
            <a:ext cx="8851037" cy="5121275"/>
          </a:xfrm>
        </p:spPr>
        <p:txBody>
          <a:bodyPr/>
          <a:lstStyle>
            <a:lvl1pPr marL="342900" indent="-342900">
              <a:defRPr lang="zh-TW" altLang="en-US" sz="4000" b="1" kern="1200" dirty="0" smtClean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>
              <a:defRPr sz="2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marL="342900" lvl="0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按一下以編輯母片文字樣式</a:t>
            </a:r>
          </a:p>
          <a:p>
            <a:pPr marL="342900" lvl="1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第二層</a:t>
            </a:r>
          </a:p>
          <a:p>
            <a:pPr marL="342900" lvl="2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第三層</a:t>
            </a:r>
          </a:p>
          <a:p>
            <a:pPr marL="342900" lvl="3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第四層</a:t>
            </a:r>
          </a:p>
          <a:p>
            <a:pPr marL="342900" lvl="4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第五層</a:t>
            </a:r>
            <a:endParaRPr lang="zh-TW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275208" y="152400"/>
            <a:ext cx="8753382" cy="1265238"/>
          </a:xfrm>
        </p:spPr>
        <p:txBody>
          <a:bodyPr>
            <a:normAutofit/>
          </a:bodyPr>
          <a:lstStyle>
            <a:lvl1pPr algn="ctr">
              <a:defRPr sz="4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879001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337351" y="1460702"/>
            <a:ext cx="8495931" cy="2674054"/>
          </a:xfrm>
        </p:spPr>
        <p:txBody>
          <a:bodyPr anchor="b" anchorCtr="0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bg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49673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722313" y="4505325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1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1760955"/>
            <a:ext cx="7772400" cy="2645945"/>
          </a:xfrm>
        </p:spPr>
        <p:txBody>
          <a:bodyPr anchor="b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567720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3148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1760955"/>
            <a:ext cx="7772400" cy="2645945"/>
          </a:xfrm>
        </p:spPr>
        <p:txBody>
          <a:bodyPr anchor="b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903642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32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73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44000" cy="1506538"/>
            <a:chOff x="0" y="0"/>
            <a:chExt cx="9144000" cy="1506538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1"/>
                <a:srgbClr val="FFFFFF"/>
              </a:duotone>
            </a:blip>
            <a:srcRect/>
            <a:stretch>
              <a:fillRect/>
            </a:stretch>
          </p:blipFill>
          <p:spPr>
            <a:xfrm>
              <a:off x="0" y="1"/>
              <a:ext cx="9144000" cy="1419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Rectangle 9"/>
            <p:cNvSpPr/>
            <p:nvPr/>
          </p:nvSpPr>
          <p:spPr>
            <a:xfrm>
              <a:off x="0" y="0"/>
              <a:ext cx="9144000" cy="14478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49000">
                  <a:schemeClr val="accent1">
                    <a:tint val="20000"/>
                    <a:alpha val="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0" y="142875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504950"/>
              <a:ext cx="9144000" cy="1588"/>
            </a:xfrm>
            <a:prstGeom prst="line">
              <a:avLst/>
            </a:prstGeom>
            <a:ln w="158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148573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rtl="0" eaLnBrk="1" latinLnBrk="0" hangingPunct="1">
        <a:spcBef>
          <a:spcPct val="0"/>
        </a:spcBef>
        <a:buNone/>
        <a:defRPr kumimoji="0" lang="zh-TW" sz="4000" b="0" u="none" strike="noStrike" kern="1200" cap="none" spc="0" normalizeH="0" baseline="0">
          <a:ln>
            <a:noFill/>
          </a:ln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uLnTx/>
          <a:uFillTx/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spcAft>
          <a:spcPts val="400"/>
        </a:spcAft>
        <a:buFont typeface="Arial"/>
        <a:buChar char="•"/>
        <a:defRPr lang="zh-TW" sz="2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lang="zh-TW" sz="24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陳擎文</a:t>
            </a:r>
            <a:endParaRPr dirty="0"/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04B4E857-E6D1-47FD-95A7-EE718B5251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電子商務概論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sz="4800" dirty="0"/>
              <a:t>隨著</a:t>
            </a:r>
            <a:r>
              <a:rPr lang="zh-CN" altLang="en-US" sz="4800" dirty="0"/>
              <a:t>：</a:t>
            </a:r>
            <a:endParaRPr lang="en-US" altLang="zh-CN" sz="4800" dirty="0"/>
          </a:p>
          <a:p>
            <a:pPr lvl="1"/>
            <a:r>
              <a:rPr sz="3600" dirty="0">
                <a:solidFill>
                  <a:srgbClr val="7030A0"/>
                </a:solidFill>
                <a:highlight>
                  <a:srgbClr val="FFFF00"/>
                </a:highlight>
              </a:rPr>
              <a:t>人工智慧（AI）、</a:t>
            </a:r>
            <a:endParaRPr lang="en-US" sz="3600" dirty="0">
              <a:solidFill>
                <a:srgbClr val="7030A0"/>
              </a:solidFill>
              <a:highlight>
                <a:srgbClr val="FFFF00"/>
              </a:highlight>
            </a:endParaRPr>
          </a:p>
          <a:p>
            <a:pPr lvl="1"/>
            <a:r>
              <a:rPr sz="3600" dirty="0">
                <a:solidFill>
                  <a:srgbClr val="7030A0"/>
                </a:solidFill>
                <a:highlight>
                  <a:srgbClr val="FFFF00"/>
                </a:highlight>
              </a:rPr>
              <a:t>區塊鏈</a:t>
            </a:r>
            <a:endParaRPr lang="en-US" sz="3600" dirty="0">
              <a:solidFill>
                <a:srgbClr val="7030A0"/>
              </a:solidFill>
              <a:highlight>
                <a:srgbClr val="FFFF00"/>
              </a:highlight>
            </a:endParaRPr>
          </a:p>
          <a:p>
            <a:pPr lvl="1"/>
            <a:r>
              <a:rPr sz="3600" dirty="0">
                <a:solidFill>
                  <a:srgbClr val="7030A0"/>
                </a:solidFill>
                <a:highlight>
                  <a:srgbClr val="FFFF00"/>
                </a:highlight>
              </a:rPr>
              <a:t>大數據等技術的應用</a:t>
            </a:r>
            <a:r>
              <a:rPr sz="3600" dirty="0"/>
              <a:t>，</a:t>
            </a:r>
            <a:endParaRPr lang="en-US" sz="3600" dirty="0"/>
          </a:p>
          <a:p>
            <a:r>
              <a:rPr sz="4800" dirty="0"/>
              <a:t>電子商務進入了</a:t>
            </a:r>
            <a:endParaRPr lang="en-US" sz="4800" dirty="0"/>
          </a:p>
          <a:p>
            <a:pPr lvl="1"/>
            <a:r>
              <a:rPr sz="3600" dirty="0">
                <a:solidFill>
                  <a:srgbClr val="C00000"/>
                </a:solidFill>
              </a:rPr>
              <a:t>智能化和個性化</a:t>
            </a:r>
            <a:r>
              <a:rPr sz="3600" dirty="0"/>
              <a:t>的新階段，</a:t>
            </a:r>
            <a:endParaRPr lang="en-US" sz="3600" dirty="0"/>
          </a:p>
          <a:p>
            <a:pPr lvl="1"/>
            <a:r>
              <a:rPr sz="3600" dirty="0"/>
              <a:t>為企業和消費者帶來更高效、</a:t>
            </a:r>
            <a:endParaRPr lang="en-US" sz="3600" dirty="0"/>
          </a:p>
          <a:p>
            <a:pPr lvl="1"/>
            <a:r>
              <a:rPr sz="3600" dirty="0"/>
              <a:t>更安全的交易體驗。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新技術的引入（2020年代）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>
            <a:extLst>
              <a:ext uri="{FF2B5EF4-FFF2-40B4-BE49-F238E27FC236}">
                <a16:creationId xmlns:a16="http://schemas.microsoft.com/office/drawing/2014/main" id="{EF5FF5D3-FCFD-4D37-897A-CC8DD80640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電子商務的基本模式與分類</a:t>
            </a:r>
          </a:p>
        </p:txBody>
      </p:sp>
    </p:spTree>
    <p:extLst>
      <p:ext uri="{BB962C8B-B14F-4D97-AF65-F5344CB8AC3E}">
        <p14:creationId xmlns:p14="http://schemas.microsoft.com/office/powerpoint/2010/main" val="720412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5400" dirty="0"/>
              <a:t>B2C模式</a:t>
            </a:r>
            <a:r>
              <a:rPr lang="zh-CN" altLang="en-US" sz="5400" dirty="0"/>
              <a:t>：</a:t>
            </a:r>
            <a:endParaRPr lang="en-US" altLang="zh-CN" sz="5400" dirty="0"/>
          </a:p>
          <a:p>
            <a:pPr lvl="1"/>
            <a:r>
              <a:rPr sz="4000" dirty="0">
                <a:solidFill>
                  <a:srgbClr val="C00000"/>
                </a:solidFill>
                <a:highlight>
                  <a:srgbClr val="FFFF00"/>
                </a:highlight>
              </a:rPr>
              <a:t>是最常見的電子商務模式，</a:t>
            </a:r>
            <a:endParaRPr lang="en-US" sz="4000" dirty="0">
              <a:solidFill>
                <a:srgbClr val="C00000"/>
              </a:solidFill>
              <a:highlight>
                <a:srgbClr val="FFFF00"/>
              </a:highlight>
            </a:endParaRPr>
          </a:p>
          <a:p>
            <a:pPr lvl="1"/>
            <a:r>
              <a:rPr sz="4000" dirty="0">
                <a:solidFill>
                  <a:srgbClr val="7030A0"/>
                </a:solidFill>
              </a:rPr>
              <a:t>企業直接將產品或服務出售給消費者</a:t>
            </a:r>
            <a:r>
              <a:rPr sz="4000" dirty="0"/>
              <a:t>。</a:t>
            </a:r>
            <a:endParaRPr lang="en-US" sz="4000" dirty="0"/>
          </a:p>
          <a:p>
            <a:pPr lvl="1"/>
            <a:r>
              <a:rPr sz="4000" dirty="0"/>
              <a:t>典型例子包括</a:t>
            </a:r>
            <a:r>
              <a:rPr lang="zh-CN" altLang="en-US" sz="4000" dirty="0"/>
              <a:t>：</a:t>
            </a:r>
            <a:endParaRPr lang="en-US" altLang="zh-CN" sz="4000" dirty="0"/>
          </a:p>
          <a:p>
            <a:pPr lvl="2"/>
            <a:r>
              <a:rPr sz="3600" dirty="0">
                <a:highlight>
                  <a:srgbClr val="FFFF00"/>
                </a:highlight>
              </a:rPr>
              <a:t>亞馬遜、淘寶</a:t>
            </a:r>
            <a:r>
              <a:rPr sz="3600" dirty="0"/>
              <a:t>等平台。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企業對消費者（B2C）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5400" dirty="0"/>
              <a:t>在B2B模式中</a:t>
            </a:r>
            <a:r>
              <a:rPr lang="zh-CN" altLang="en-US" sz="5400" dirty="0"/>
              <a:t>：</a:t>
            </a:r>
            <a:endParaRPr lang="en-US" altLang="zh-CN" sz="5400" dirty="0"/>
          </a:p>
          <a:p>
            <a:pPr lvl="1"/>
            <a:r>
              <a:rPr sz="4000" dirty="0">
                <a:highlight>
                  <a:srgbClr val="FFFF00"/>
                </a:highlight>
              </a:rPr>
              <a:t>企業之間</a:t>
            </a:r>
            <a:r>
              <a:rPr sz="4000" dirty="0"/>
              <a:t>進行產品或服務的交易。</a:t>
            </a:r>
            <a:endParaRPr lang="en-US" sz="4000" dirty="0"/>
          </a:p>
          <a:p>
            <a:pPr lvl="1"/>
            <a:r>
              <a:rPr sz="4000" dirty="0"/>
              <a:t>這通常涉及</a:t>
            </a:r>
            <a:r>
              <a:rPr lang="zh-CN" altLang="en-US" sz="4000" dirty="0"/>
              <a:t>：</a:t>
            </a:r>
            <a:r>
              <a:rPr sz="4000" dirty="0">
                <a:solidFill>
                  <a:srgbClr val="7030A0"/>
                </a:solidFill>
              </a:rPr>
              <a:t>批發、供應鏈管</a:t>
            </a:r>
            <a:r>
              <a:rPr sz="4000" dirty="0"/>
              <a:t>理等環節，</a:t>
            </a:r>
            <a:endParaRPr lang="en-US" sz="4000" dirty="0"/>
          </a:p>
          <a:p>
            <a:r>
              <a:rPr sz="5400" dirty="0"/>
              <a:t>例如</a:t>
            </a:r>
            <a:r>
              <a:rPr lang="en-US" sz="5400" dirty="0"/>
              <a:t>:</a:t>
            </a:r>
          </a:p>
          <a:p>
            <a:pPr lvl="1"/>
            <a:r>
              <a:rPr sz="4000" dirty="0"/>
              <a:t>阿里巴巴的</a:t>
            </a:r>
            <a:r>
              <a:rPr sz="4000" dirty="0">
                <a:highlight>
                  <a:srgbClr val="FFFF00"/>
                </a:highlight>
              </a:rPr>
              <a:t>1688平台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企業對企業（B2B）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4800" dirty="0"/>
              <a:t>C2C模式</a:t>
            </a:r>
            <a:r>
              <a:rPr lang="zh-CN" altLang="en-US" sz="4800" dirty="0"/>
              <a:t>：</a:t>
            </a:r>
            <a:endParaRPr lang="en-US" altLang="zh-CN" sz="4800" dirty="0"/>
          </a:p>
          <a:p>
            <a:pPr lvl="1"/>
            <a:r>
              <a:rPr sz="3600" dirty="0"/>
              <a:t>指</a:t>
            </a:r>
            <a:r>
              <a:rPr sz="3600" dirty="0">
                <a:highlight>
                  <a:srgbClr val="FFFF00"/>
                </a:highlight>
              </a:rPr>
              <a:t>消費者之間</a:t>
            </a:r>
            <a:r>
              <a:rPr sz="3600" dirty="0"/>
              <a:t>的直接交易，</a:t>
            </a:r>
            <a:endParaRPr lang="en-US" sz="3600" dirty="0"/>
          </a:p>
          <a:p>
            <a:pPr lvl="1"/>
            <a:r>
              <a:rPr sz="3600" dirty="0"/>
              <a:t>通常通過第三方平台進行，</a:t>
            </a:r>
            <a:endParaRPr lang="en-US" sz="3600" dirty="0"/>
          </a:p>
          <a:p>
            <a:r>
              <a:rPr lang="zh-CN" altLang="en-US" sz="4800" dirty="0"/>
              <a:t>範例：</a:t>
            </a:r>
            <a:endParaRPr lang="en-US" altLang="zh-CN" sz="4800" dirty="0"/>
          </a:p>
          <a:p>
            <a:pPr lvl="1"/>
            <a:r>
              <a:rPr sz="3600" dirty="0">
                <a:solidFill>
                  <a:srgbClr val="C00000"/>
                </a:solidFill>
              </a:rPr>
              <a:t>eBay、閑魚等</a:t>
            </a:r>
            <a:r>
              <a:rPr sz="3600" dirty="0"/>
              <a:t>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消費者對消費者（C2C）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5400" dirty="0"/>
              <a:t>B2G模式</a:t>
            </a:r>
            <a:r>
              <a:rPr lang="zh-CN" altLang="en-US" sz="5400" dirty="0"/>
              <a:t>：</a:t>
            </a:r>
            <a:endParaRPr lang="en-US" altLang="zh-CN" sz="5400" dirty="0"/>
          </a:p>
          <a:p>
            <a:pPr lvl="1"/>
            <a:r>
              <a:rPr sz="4000" dirty="0"/>
              <a:t>涉及</a:t>
            </a:r>
            <a:r>
              <a:rPr sz="4000" dirty="0">
                <a:solidFill>
                  <a:srgbClr val="C00000"/>
                </a:solidFill>
                <a:highlight>
                  <a:srgbClr val="FFFF00"/>
                </a:highlight>
              </a:rPr>
              <a:t>企業向政府機構</a:t>
            </a:r>
            <a:r>
              <a:rPr sz="4000" dirty="0"/>
              <a:t>提供產品或服務，</a:t>
            </a:r>
            <a:endParaRPr lang="en-US" sz="4000" dirty="0"/>
          </a:p>
          <a:p>
            <a:r>
              <a:rPr sz="5400" dirty="0"/>
              <a:t>通常涉及</a:t>
            </a:r>
            <a:r>
              <a:rPr lang="zh-CN" altLang="en-US" sz="5400" dirty="0"/>
              <a:t>：</a:t>
            </a:r>
            <a:endParaRPr lang="en-US" altLang="zh-CN" sz="5400" dirty="0"/>
          </a:p>
          <a:p>
            <a:pPr lvl="1"/>
            <a:r>
              <a:rPr sz="4000" dirty="0">
                <a:solidFill>
                  <a:srgbClr val="C00000"/>
                </a:solidFill>
              </a:rPr>
              <a:t>公共採購、招標</a:t>
            </a:r>
            <a:r>
              <a:rPr sz="4000" dirty="0"/>
              <a:t>等流程。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企業對政府（B2G）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>
            <a:extLst>
              <a:ext uri="{FF2B5EF4-FFF2-40B4-BE49-F238E27FC236}">
                <a16:creationId xmlns:a16="http://schemas.microsoft.com/office/drawing/2014/main" id="{EF5FF5D3-FCFD-4D37-897A-CC8DD80640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全球電子商務趨勢</a:t>
            </a:r>
          </a:p>
        </p:txBody>
      </p:sp>
    </p:spTree>
    <p:extLst>
      <p:ext uri="{BB962C8B-B14F-4D97-AF65-F5344CB8AC3E}">
        <p14:creationId xmlns:p14="http://schemas.microsoft.com/office/powerpoint/2010/main" val="1346693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4800" dirty="0"/>
              <a:t>隨著智能手機的普及</a:t>
            </a:r>
            <a:endParaRPr lang="en-US" sz="4800" dirty="0"/>
          </a:p>
          <a:p>
            <a:pPr lvl="1"/>
            <a:r>
              <a:rPr sz="3600" dirty="0"/>
              <a:t>越來越多的消費者</a:t>
            </a:r>
            <a:r>
              <a:rPr sz="3600" dirty="0">
                <a:solidFill>
                  <a:srgbClr val="C00000"/>
                </a:solidFill>
              </a:rPr>
              <a:t>傾向於使用移動設備進行購物</a:t>
            </a:r>
            <a:r>
              <a:rPr sz="3600" dirty="0"/>
              <a:t>。</a:t>
            </a:r>
            <a:endParaRPr lang="en-US" sz="3600" dirty="0"/>
          </a:p>
          <a:p>
            <a:pPr lvl="1"/>
            <a:r>
              <a:rPr sz="3600" dirty="0"/>
              <a:t>移動應用程序的優化和移動支付技術的發展，</a:t>
            </a:r>
            <a:endParaRPr lang="en-US" sz="3600" dirty="0"/>
          </a:p>
          <a:p>
            <a:pPr lvl="1"/>
            <a:r>
              <a:rPr sz="3600" dirty="0"/>
              <a:t>推動了移動商務的增長。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趨勢一：移動端的主導地位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4400" dirty="0"/>
              <a:t>社交媒體平台如</a:t>
            </a:r>
            <a:r>
              <a:rPr lang="zh-CN" altLang="en-US" sz="4400" dirty="0"/>
              <a:t>：</a:t>
            </a:r>
            <a:endParaRPr lang="en-US" altLang="zh-CN" sz="4400" dirty="0"/>
          </a:p>
          <a:p>
            <a:pPr lvl="1"/>
            <a:r>
              <a:rPr lang="en-US" altLang="zh-TW" sz="3200" dirty="0">
                <a:solidFill>
                  <a:srgbClr val="7030A0"/>
                </a:solidFill>
              </a:rPr>
              <a:t>Facebook</a:t>
            </a:r>
            <a:r>
              <a:rPr sz="3200" dirty="0"/>
              <a:t>、</a:t>
            </a:r>
            <a:r>
              <a:rPr lang="en-US" altLang="zh-TW" sz="3200" dirty="0">
                <a:solidFill>
                  <a:srgbClr val="7030A0"/>
                </a:solidFill>
              </a:rPr>
              <a:t>Instagram</a:t>
            </a:r>
            <a:r>
              <a:rPr lang="zh-TW" altLang="en-US" sz="3200" dirty="0"/>
              <a:t> 、</a:t>
            </a:r>
            <a:r>
              <a:rPr sz="3200" dirty="0">
                <a:solidFill>
                  <a:srgbClr val="7030A0"/>
                </a:solidFill>
              </a:rPr>
              <a:t>微信</a:t>
            </a:r>
            <a:endParaRPr lang="en-US" sz="3200" dirty="0">
              <a:solidFill>
                <a:srgbClr val="7030A0"/>
              </a:solidFill>
            </a:endParaRPr>
          </a:p>
          <a:p>
            <a:pPr lvl="1"/>
            <a:r>
              <a:rPr sz="3200" dirty="0"/>
              <a:t>已經成為電子商務的重要戰場。</a:t>
            </a:r>
            <a:endParaRPr lang="en-US" sz="3200" dirty="0"/>
          </a:p>
          <a:p>
            <a:r>
              <a:rPr sz="4400" dirty="0"/>
              <a:t>通過社交媒體，</a:t>
            </a:r>
            <a:endParaRPr lang="en-US" sz="4400" dirty="0"/>
          </a:p>
          <a:p>
            <a:pPr lvl="1"/>
            <a:r>
              <a:rPr sz="3200" dirty="0"/>
              <a:t>企業能夠</a:t>
            </a:r>
            <a:r>
              <a:rPr sz="3200" dirty="0">
                <a:solidFill>
                  <a:srgbClr val="C00000"/>
                </a:solidFill>
                <a:highlight>
                  <a:srgbClr val="FFFF00"/>
                </a:highlight>
              </a:rPr>
              <a:t>更精準地接觸目標消費者</a:t>
            </a:r>
            <a:r>
              <a:rPr sz="3200" dirty="0"/>
              <a:t>，</a:t>
            </a:r>
            <a:endParaRPr lang="en-US" sz="3200" dirty="0"/>
          </a:p>
          <a:p>
            <a:pPr lvl="1"/>
            <a:r>
              <a:rPr sz="3200" dirty="0"/>
              <a:t>並通過</a:t>
            </a:r>
            <a:r>
              <a:rPr sz="3200" dirty="0">
                <a:solidFill>
                  <a:srgbClr val="C00000"/>
                </a:solidFill>
                <a:highlight>
                  <a:srgbClr val="FFFF00"/>
                </a:highlight>
              </a:rPr>
              <a:t>影響者行銷（Influencer Marketing）</a:t>
            </a:r>
            <a:r>
              <a:rPr sz="3200" dirty="0"/>
              <a:t>增強品牌影響力。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趨勢二：社交商務的興起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提升用戶的購物</a:t>
            </a:r>
            <a:r>
              <a:rPr lang="zh-CN" altLang="en-US" dirty="0"/>
              <a:t>體驗：</a:t>
            </a:r>
            <a:endParaRPr lang="en-US" altLang="zh-CN" dirty="0"/>
          </a:p>
          <a:p>
            <a:pPr lvl="1"/>
            <a:r>
              <a:rPr dirty="0">
                <a:solidFill>
                  <a:srgbClr val="7030A0"/>
                </a:solidFill>
                <a:highlight>
                  <a:srgbClr val="FFFF00"/>
                </a:highlight>
              </a:rPr>
              <a:t>大數據</a:t>
            </a:r>
            <a:r>
              <a:rPr lang="zh-CN" altLang="en-US" dirty="0">
                <a:solidFill>
                  <a:srgbClr val="7030A0"/>
                </a:solidFill>
                <a:highlight>
                  <a:srgbClr val="FFFF00"/>
                </a:highlight>
              </a:rPr>
              <a:t>分析</a:t>
            </a:r>
            <a:endParaRPr lang="en-US" dirty="0">
              <a:solidFill>
                <a:srgbClr val="7030A0"/>
              </a:solidFill>
              <a:highlight>
                <a:srgbClr val="FFFF00"/>
              </a:highlight>
            </a:endParaRPr>
          </a:p>
          <a:p>
            <a:pPr lvl="1"/>
            <a:r>
              <a:rPr dirty="0">
                <a:solidFill>
                  <a:srgbClr val="7030A0"/>
                </a:solidFill>
                <a:highlight>
                  <a:srgbClr val="FFFF00"/>
                </a:highlight>
              </a:rPr>
              <a:t>人工智慧技術</a:t>
            </a:r>
            <a:endParaRPr lang="en-US" dirty="0">
              <a:solidFill>
                <a:srgbClr val="7030A0"/>
              </a:solidFill>
              <a:highlight>
                <a:srgbClr val="FFFF00"/>
              </a:highlight>
            </a:endParaRPr>
          </a:p>
          <a:p>
            <a:pPr lvl="1"/>
            <a:r>
              <a:rPr dirty="0">
                <a:solidFill>
                  <a:srgbClr val="7030A0"/>
                </a:solidFill>
                <a:highlight>
                  <a:srgbClr val="FFFF00"/>
                </a:highlight>
              </a:rPr>
              <a:t>電子商務平台</a:t>
            </a:r>
            <a:endParaRPr lang="en-US" dirty="0">
              <a:solidFill>
                <a:srgbClr val="7030A0"/>
              </a:solidFill>
              <a:highlight>
                <a:srgbClr val="FFFF00"/>
              </a:highlight>
            </a:endParaRPr>
          </a:p>
          <a:p>
            <a:r>
              <a:rPr dirty="0"/>
              <a:t>可以根據</a:t>
            </a:r>
            <a:endParaRPr lang="en-US" dirty="0"/>
          </a:p>
          <a:p>
            <a:pPr lvl="1"/>
            <a:r>
              <a:rPr dirty="0">
                <a:solidFill>
                  <a:srgbClr val="7030A0"/>
                </a:solidFill>
                <a:highlight>
                  <a:srgbClr val="FFFF00"/>
                </a:highlight>
              </a:rPr>
              <a:t>用戶的歷史數據</a:t>
            </a:r>
            <a:endParaRPr lang="en-US" dirty="0">
              <a:solidFill>
                <a:srgbClr val="7030A0"/>
              </a:solidFill>
              <a:highlight>
                <a:srgbClr val="FFFF00"/>
              </a:highlight>
            </a:endParaRPr>
          </a:p>
          <a:p>
            <a:pPr lvl="1"/>
            <a:r>
              <a:rPr dirty="0">
                <a:solidFill>
                  <a:srgbClr val="7030A0"/>
                </a:solidFill>
                <a:highlight>
                  <a:srgbClr val="FFFF00"/>
                </a:highlight>
              </a:rPr>
              <a:t>行為模式，</a:t>
            </a:r>
            <a:endParaRPr lang="en-US" dirty="0">
              <a:solidFill>
                <a:srgbClr val="7030A0"/>
              </a:solidFill>
              <a:highlight>
                <a:srgbClr val="FFFF00"/>
              </a:highlight>
            </a:endParaRPr>
          </a:p>
          <a:p>
            <a:r>
              <a:rPr dirty="0"/>
              <a:t>提供個</a:t>
            </a:r>
            <a:r>
              <a:rPr dirty="0">
                <a:solidFill>
                  <a:srgbClr val="C00000"/>
                </a:solidFill>
              </a:rPr>
              <a:t>性化的產品推薦</a:t>
            </a:r>
            <a:r>
              <a:rPr dirty="0"/>
              <a:t>和</a:t>
            </a:r>
            <a:r>
              <a:rPr dirty="0">
                <a:solidFill>
                  <a:srgbClr val="C00000"/>
                </a:solidFill>
              </a:rPr>
              <a:t>定制化服務</a:t>
            </a:r>
            <a:r>
              <a:rPr dirty="0"/>
              <a:t>，提升用戶的購物體驗。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趨勢三：個性化購物體驗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16F1BF-3BF1-43D6-B90F-D033B0E25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電子商務的定義與範疇</a:t>
            </a:r>
            <a:endParaRPr lang="en-US" altLang="zh-TW" dirty="0"/>
          </a:p>
          <a:p>
            <a:r>
              <a:rPr lang="zh-TW" altLang="en-US" dirty="0"/>
              <a:t>電子商務的發展歷史</a:t>
            </a:r>
            <a:endParaRPr lang="en-US" altLang="zh-TW" dirty="0"/>
          </a:p>
          <a:p>
            <a:r>
              <a:rPr lang="zh-TW" altLang="en-US" dirty="0"/>
              <a:t>電子商務的基本模式與分類</a:t>
            </a:r>
            <a:endParaRPr lang="en-US" altLang="zh-TW" dirty="0"/>
          </a:p>
          <a:p>
            <a:r>
              <a:rPr lang="zh-TW" altLang="en-US"/>
              <a:t>全球電子商務趨勢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16A58F9-4943-41A8-B549-C8841AC8E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單元綱要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8373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4400" dirty="0"/>
              <a:t>隨著全球化的深入，越來越多的消費者選擇從國外購買產品。</a:t>
            </a:r>
            <a:endParaRPr lang="en-US" sz="4400" dirty="0"/>
          </a:p>
          <a:p>
            <a:r>
              <a:rPr sz="4400" dirty="0"/>
              <a:t>跨境電商平台</a:t>
            </a:r>
            <a:r>
              <a:rPr lang="zh-CN" altLang="en-US" sz="4400" dirty="0"/>
              <a:t>：</a:t>
            </a:r>
            <a:endParaRPr lang="en-US" altLang="zh-CN" sz="4400" dirty="0"/>
          </a:p>
          <a:p>
            <a:pPr lvl="1"/>
            <a:r>
              <a:rPr sz="3200" dirty="0"/>
              <a:t>阿里巴巴</a:t>
            </a:r>
            <a:r>
              <a:rPr sz="3200" dirty="0">
                <a:solidFill>
                  <a:srgbClr val="7030A0"/>
                </a:solidFill>
                <a:highlight>
                  <a:srgbClr val="FFFF00"/>
                </a:highlight>
              </a:rPr>
              <a:t>全球速賣通</a:t>
            </a:r>
            <a:r>
              <a:rPr sz="3200" dirty="0"/>
              <a:t>、</a:t>
            </a:r>
            <a:endParaRPr lang="en-US" sz="3200" dirty="0"/>
          </a:p>
          <a:p>
            <a:pPr lvl="1"/>
            <a:r>
              <a:rPr sz="3200" dirty="0">
                <a:solidFill>
                  <a:srgbClr val="7030A0"/>
                </a:solidFill>
                <a:highlight>
                  <a:srgbClr val="FFFF00"/>
                </a:highlight>
              </a:rPr>
              <a:t>亞馬遜全球購</a:t>
            </a:r>
            <a:endParaRPr lang="en-US" sz="3200" dirty="0">
              <a:solidFill>
                <a:srgbClr val="7030A0"/>
              </a:solidFill>
              <a:highlight>
                <a:srgbClr val="FFFF00"/>
              </a:highlight>
            </a:endParaRPr>
          </a:p>
          <a:p>
            <a:r>
              <a:rPr sz="4400" dirty="0"/>
              <a:t>正在推動國際貿易的發展。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趨勢四：跨境電商的增長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消費者對環保和可持續發展的關注日益增加，</a:t>
            </a:r>
            <a:endParaRPr lang="en-US" dirty="0"/>
          </a:p>
          <a:p>
            <a:r>
              <a:rPr dirty="0"/>
              <a:t>這促使企業在電子商務中採取更多</a:t>
            </a:r>
            <a:r>
              <a:rPr dirty="0">
                <a:solidFill>
                  <a:srgbClr val="C00000"/>
                </a:solidFill>
              </a:rPr>
              <a:t>綠色措施</a:t>
            </a:r>
            <a:r>
              <a:rPr dirty="0"/>
              <a:t>，如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sz="4400" dirty="0">
                <a:solidFill>
                  <a:srgbClr val="7030A0"/>
                </a:solidFill>
                <a:highlight>
                  <a:srgbClr val="FFFF00"/>
                </a:highlight>
              </a:rPr>
              <a:t>環保包裝</a:t>
            </a:r>
            <a:endParaRPr lang="en-US" sz="4400" dirty="0">
              <a:solidFill>
                <a:srgbClr val="7030A0"/>
              </a:solidFill>
              <a:highlight>
                <a:srgbClr val="FFFF00"/>
              </a:highlight>
            </a:endParaRPr>
          </a:p>
          <a:p>
            <a:pPr lvl="1"/>
            <a:r>
              <a:rPr sz="4400" dirty="0">
                <a:solidFill>
                  <a:srgbClr val="7030A0"/>
                </a:solidFill>
                <a:highlight>
                  <a:srgbClr val="FFFF00"/>
                </a:highlight>
              </a:rPr>
              <a:t>碳中和物流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趨勢五：可持續發展與綠色電商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電子商務的快速發展正在改變全球的商業格局。</a:t>
            </a:r>
            <a:endParaRPr lang="en-US" dirty="0"/>
          </a:p>
          <a:p>
            <a:pPr lvl="1"/>
            <a:r>
              <a:rPr dirty="0">
                <a:solidFill>
                  <a:srgbClr val="C00000"/>
                </a:solidFill>
              </a:rPr>
              <a:t>從最初的線上購物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dirty="0">
                <a:solidFill>
                  <a:srgbClr val="C00000"/>
                </a:solidFill>
              </a:rPr>
              <a:t>到如今的全方位智能化體驗，</a:t>
            </a:r>
            <a:endParaRPr lang="en-US" dirty="0">
              <a:solidFill>
                <a:srgbClr val="C00000"/>
              </a:solidFill>
            </a:endParaRPr>
          </a:p>
          <a:p>
            <a:r>
              <a:rPr dirty="0"/>
              <a:t>電子商務已成為現代商業活動不可或缺的一部分。在未來，隨著技術的進一步進步和全球市場的持續擴展，電子商務將繼續引領創新和變革。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結語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>
            <a:extLst>
              <a:ext uri="{FF2B5EF4-FFF2-40B4-BE49-F238E27FC236}">
                <a16:creationId xmlns:a16="http://schemas.microsoft.com/office/drawing/2014/main" id="{EF5FF5D3-FCFD-4D37-897A-CC8DD80640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電子商務的定義</a:t>
            </a:r>
            <a:endParaRPr lang="en-US" altLang="zh-TW" dirty="0"/>
          </a:p>
          <a:p>
            <a:r>
              <a:rPr lang="zh-TW" altLang="en-US" dirty="0"/>
              <a:t>與範疇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電子商務（E-commerce）是指通過互聯網進行的商業交易活動，</a:t>
            </a:r>
            <a:endParaRPr lang="en-US" dirty="0"/>
          </a:p>
          <a:p>
            <a:r>
              <a:rPr dirty="0"/>
              <a:t>包括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dirty="0">
                <a:solidFill>
                  <a:srgbClr val="7030A0"/>
                </a:solidFill>
                <a:highlight>
                  <a:srgbClr val="FFFF00"/>
                </a:highlight>
              </a:rPr>
              <a:t>產品或服務的購買、</a:t>
            </a:r>
            <a:endParaRPr lang="en-US" dirty="0">
              <a:solidFill>
                <a:srgbClr val="7030A0"/>
              </a:solidFill>
              <a:highlight>
                <a:srgbClr val="FFFF00"/>
              </a:highlight>
            </a:endParaRPr>
          </a:p>
          <a:p>
            <a:pPr lvl="1"/>
            <a:r>
              <a:rPr dirty="0">
                <a:solidFill>
                  <a:srgbClr val="7030A0"/>
                </a:solidFill>
                <a:highlight>
                  <a:srgbClr val="FFFF00"/>
                </a:highlight>
              </a:rPr>
              <a:t>銷售、</a:t>
            </a:r>
            <a:endParaRPr lang="en-US" dirty="0">
              <a:solidFill>
                <a:srgbClr val="7030A0"/>
              </a:solidFill>
              <a:highlight>
                <a:srgbClr val="FFFF00"/>
              </a:highlight>
            </a:endParaRPr>
          </a:p>
          <a:p>
            <a:pPr lvl="1"/>
            <a:r>
              <a:rPr dirty="0">
                <a:solidFill>
                  <a:srgbClr val="7030A0"/>
                </a:solidFill>
                <a:highlight>
                  <a:srgbClr val="FFFF00"/>
                </a:highlight>
              </a:rPr>
              <a:t>支付</a:t>
            </a:r>
            <a:endParaRPr lang="en-US" dirty="0">
              <a:solidFill>
                <a:srgbClr val="7030A0"/>
              </a:solidFill>
              <a:highlight>
                <a:srgbClr val="FFFF00"/>
              </a:highlight>
            </a:endParaRPr>
          </a:p>
          <a:p>
            <a:pPr lvl="1"/>
            <a:r>
              <a:rPr dirty="0">
                <a:solidFill>
                  <a:srgbClr val="7030A0"/>
                </a:solidFill>
                <a:highlight>
                  <a:srgbClr val="FFFF00"/>
                </a:highlight>
              </a:rPr>
              <a:t>交付等所有環節。</a:t>
            </a:r>
            <a:endParaRPr lang="en-US" dirty="0">
              <a:solidFill>
                <a:srgbClr val="7030A0"/>
              </a:solidFill>
              <a:highlight>
                <a:srgbClr val="FFFF00"/>
              </a:highlight>
            </a:endParaRPr>
          </a:p>
          <a:p>
            <a:r>
              <a:rPr dirty="0"/>
              <a:t>它涉及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dirty="0">
                <a:solidFill>
                  <a:srgbClr val="C00000"/>
                </a:solidFill>
              </a:rPr>
              <a:t>企業對企業（B2B）、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dirty="0">
                <a:solidFill>
                  <a:srgbClr val="C00000"/>
                </a:solidFill>
              </a:rPr>
              <a:t>企業對消費者（B2C）、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dirty="0">
                <a:solidFill>
                  <a:srgbClr val="C00000"/>
                </a:solidFill>
              </a:rPr>
              <a:t>消費者對消費者（C2C）、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dirty="0">
                <a:solidFill>
                  <a:srgbClr val="C00000"/>
                </a:solidFill>
              </a:rPr>
              <a:t>企業對政府（B2G）</a:t>
            </a:r>
            <a:r>
              <a:rPr dirty="0"/>
              <a:t>等多種形式的交易。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什麼是電子商務？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電子商務不僅限於</a:t>
            </a:r>
            <a:endParaRPr lang="en-US" dirty="0"/>
          </a:p>
          <a:p>
            <a:pPr lvl="1"/>
            <a:r>
              <a:rPr dirty="0">
                <a:solidFill>
                  <a:srgbClr val="C00000"/>
                </a:solidFill>
              </a:rPr>
              <a:t>線上購物，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dirty="0">
                <a:solidFill>
                  <a:srgbClr val="C00000"/>
                </a:solidFill>
              </a:rPr>
              <a:t>還包括電子支付、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dirty="0">
                <a:solidFill>
                  <a:srgbClr val="C00000"/>
                </a:solidFill>
              </a:rPr>
              <a:t>數字廣告、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dirty="0">
                <a:solidFill>
                  <a:srgbClr val="C00000"/>
                </a:solidFill>
              </a:rPr>
              <a:t>線上市場、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dirty="0">
                <a:solidFill>
                  <a:srgbClr val="C00000"/>
                </a:solidFill>
              </a:rPr>
              <a:t>物流配送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dirty="0">
                <a:solidFill>
                  <a:srgbClr val="C00000"/>
                </a:solidFill>
              </a:rPr>
              <a:t>客戶服務等。</a:t>
            </a:r>
            <a:endParaRPr lang="en-US" dirty="0">
              <a:solidFill>
                <a:srgbClr val="C00000"/>
              </a:solidFill>
            </a:endParaRPr>
          </a:p>
          <a:p>
            <a:r>
              <a:rPr dirty="0"/>
              <a:t>其範疇涵蓋了從市場調查到客戶反饋的整個商業活動鏈條。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電子商務的範疇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>
            <a:extLst>
              <a:ext uri="{FF2B5EF4-FFF2-40B4-BE49-F238E27FC236}">
                <a16:creationId xmlns:a16="http://schemas.microsoft.com/office/drawing/2014/main" id="{EF5FF5D3-FCFD-4D37-897A-CC8DD80640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電子商務的發展歷史</a:t>
            </a:r>
          </a:p>
        </p:txBody>
      </p:sp>
    </p:spTree>
    <p:extLst>
      <p:ext uri="{BB962C8B-B14F-4D97-AF65-F5344CB8AC3E}">
        <p14:creationId xmlns:p14="http://schemas.microsoft.com/office/powerpoint/2010/main" val="71893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電子商務的概念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dirty="0"/>
              <a:t>在1990年代初期逐漸成型，隨著互聯網的普及，</a:t>
            </a:r>
            <a:endParaRPr lang="en-US" dirty="0"/>
          </a:p>
          <a:p>
            <a:r>
              <a:rPr dirty="0"/>
              <a:t>企業開始嘗試通過網站進行銷售</a:t>
            </a:r>
            <a:r>
              <a:rPr lang="zh-CN" altLang="en-US" dirty="0"/>
              <a:t>於</a:t>
            </a:r>
            <a:endParaRPr lang="en-US" dirty="0"/>
          </a:p>
          <a:p>
            <a:r>
              <a:rPr dirty="0"/>
              <a:t>1994年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dirty="0"/>
              <a:t>亞馬遜和易趣（eBay）的成立</a:t>
            </a:r>
            <a:endParaRPr lang="en-US" dirty="0"/>
          </a:p>
          <a:p>
            <a:pPr lvl="1"/>
            <a:r>
              <a:rPr dirty="0"/>
              <a:t>標誌著電子商務的正式啟動。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初期階段（1990年代）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5400" dirty="0"/>
              <a:t>2000年代初期</a:t>
            </a:r>
            <a:r>
              <a:rPr lang="zh-CN" altLang="en-US" sz="5400" dirty="0"/>
              <a:t>：</a:t>
            </a:r>
            <a:endParaRPr lang="en-US" altLang="zh-CN" sz="5400" dirty="0"/>
          </a:p>
          <a:p>
            <a:pPr lvl="1"/>
            <a:r>
              <a:rPr sz="4000" dirty="0"/>
              <a:t>隨著支付技術的進步和物流體系的完善，</a:t>
            </a:r>
            <a:endParaRPr lang="en-US" sz="4000" dirty="0"/>
          </a:p>
          <a:p>
            <a:pPr lvl="1"/>
            <a:r>
              <a:rPr sz="4000" dirty="0"/>
              <a:t>電子商務進入快速增長階段。</a:t>
            </a:r>
            <a:endParaRPr lang="en-US" sz="4000" dirty="0"/>
          </a:p>
          <a:p>
            <a:pPr lvl="1"/>
            <a:r>
              <a:rPr sz="4000" dirty="0"/>
              <a:t>PayPal等線上支付系統的出現，大大提高了網上交易的便利性和安全性。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快速增長（2000年代）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4800" dirty="0"/>
              <a:t>智能手機的普及</a:t>
            </a:r>
            <a:r>
              <a:rPr lang="zh-CN" altLang="en-US" sz="4800" dirty="0"/>
              <a:t>：</a:t>
            </a:r>
            <a:endParaRPr lang="en-US" altLang="zh-CN" sz="4800" dirty="0"/>
          </a:p>
          <a:p>
            <a:pPr lvl="1"/>
            <a:r>
              <a:rPr sz="3600" dirty="0"/>
              <a:t>帶動了移動商務（M-commerce）的崛起。</a:t>
            </a:r>
            <a:endParaRPr lang="en-US" sz="3600" dirty="0"/>
          </a:p>
          <a:p>
            <a:pPr lvl="1"/>
            <a:r>
              <a:rPr sz="3600" dirty="0"/>
              <a:t>消費者可以隨時隨地進行購物，</a:t>
            </a:r>
            <a:endParaRPr lang="en-US" sz="3600" dirty="0"/>
          </a:p>
          <a:p>
            <a:r>
              <a:rPr sz="4800" dirty="0"/>
              <a:t>這使得電商市場的規模和影響力大幅擴展。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移動商務的崛起（2010年代）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4-粗體大字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21873A"/>
      </a:hlink>
      <a:folHlink>
        <a:srgbClr val="717E00"/>
      </a:folHlink>
    </a:clrScheme>
    <a:fontScheme name="School Presentation">
      <a:majorFont>
        <a:latin typeface="Bookman Old Style"/>
        <a:ea typeface=""/>
        <a:cs typeface=""/>
      </a:majorFont>
      <a:minorFont>
        <a:latin typeface="Segoe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4-粗體大字" id="{FAB37755-8BFD-40C9-964E-A3E00EB2AC0B}" vid="{1590615A-8909-46AD-9BAB-84E7CBD626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佈景主題4-粗體大字</Template>
  <TotalTime>451</TotalTime>
  <Words>338</Words>
  <Application>Microsoft Office PowerPoint</Application>
  <PresentationFormat>如螢幕大小 (4:3)</PresentationFormat>
  <Paragraphs>119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7" baseType="lpstr">
      <vt:lpstr>Segoe Condensed</vt:lpstr>
      <vt:lpstr>微軟正黑體</vt:lpstr>
      <vt:lpstr>Arial</vt:lpstr>
      <vt:lpstr>Bookman Old Style</vt:lpstr>
      <vt:lpstr>佈景主題4-粗體大字</vt:lpstr>
      <vt:lpstr>陳擎文</vt:lpstr>
      <vt:lpstr>單元綱要</vt:lpstr>
      <vt:lpstr>PowerPoint 簡報</vt:lpstr>
      <vt:lpstr>什麼是電子商務？</vt:lpstr>
      <vt:lpstr>電子商務的範疇</vt:lpstr>
      <vt:lpstr>PowerPoint 簡報</vt:lpstr>
      <vt:lpstr>初期階段（1990年代）</vt:lpstr>
      <vt:lpstr>快速增長（2000年代）</vt:lpstr>
      <vt:lpstr>移動商務的崛起（2010年代）</vt:lpstr>
      <vt:lpstr>新技術的引入（2020年代）</vt:lpstr>
      <vt:lpstr>PowerPoint 簡報</vt:lpstr>
      <vt:lpstr>企業對消費者（B2C）</vt:lpstr>
      <vt:lpstr>企業對企業（B2B）</vt:lpstr>
      <vt:lpstr>消費者對消費者（C2C）</vt:lpstr>
      <vt:lpstr>企業對政府（B2G）</vt:lpstr>
      <vt:lpstr>PowerPoint 簡報</vt:lpstr>
      <vt:lpstr>趨勢一：移動端的主導地位</vt:lpstr>
      <vt:lpstr>趨勢二：社交商務的興起</vt:lpstr>
      <vt:lpstr>趨勢三：個性化購物體驗</vt:lpstr>
      <vt:lpstr>趨勢四：跨境電商的增長</vt:lpstr>
      <vt:lpstr>趨勢五：可持續發展與綠色電商</vt:lpstr>
      <vt:lpstr>結語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陳擎文</dc:title>
  <dc:subject/>
  <dc:creator/>
  <cp:keywords/>
  <dc:description>generated using python-pptx</dc:description>
  <cp:lastModifiedBy>tsu ccw</cp:lastModifiedBy>
  <cp:revision>3</cp:revision>
  <dcterms:created xsi:type="dcterms:W3CDTF">2013-01-27T09:14:16Z</dcterms:created>
  <dcterms:modified xsi:type="dcterms:W3CDTF">2024-08-20T02:32:45Z</dcterms:modified>
  <cp:category/>
</cp:coreProperties>
</file>