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76" r:id="rId9"/>
    <p:sldId id="263" r:id="rId10"/>
    <p:sldId id="264" r:id="rId11"/>
    <p:sldId id="265" r:id="rId12"/>
    <p:sldId id="277" r:id="rId13"/>
    <p:sldId id="267" r:id="rId14"/>
    <p:sldId id="268" r:id="rId15"/>
    <p:sldId id="269" r:id="rId16"/>
    <p:sldId id="281" r:id="rId17"/>
    <p:sldId id="282" r:id="rId18"/>
    <p:sldId id="283" r:id="rId19"/>
    <p:sldId id="284" r:id="rId20"/>
    <p:sldId id="278" r:id="rId21"/>
    <p:sldId id="271" r:id="rId22"/>
    <p:sldId id="272" r:id="rId23"/>
    <p:sldId id="273" r:id="rId24"/>
    <p:sldId id="274" r:id="rId25"/>
    <p:sldId id="280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1987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478579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91451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2000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8275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4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441436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7A418D61-9D04-4B40-89E5-26B34C7AF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886119"/>
            <a:ext cx="8495931" cy="3487917"/>
          </a:xfrm>
        </p:spPr>
        <p:txBody>
          <a:bodyPr>
            <a:normAutofit/>
          </a:bodyPr>
          <a:lstStyle/>
          <a:p>
            <a:r>
              <a:rPr lang="zh-TW" altLang="en-US" dirty="0"/>
              <a:t>電子商務技術基礎</a:t>
            </a:r>
            <a:endParaRPr lang="en-US" altLang="zh-TW" dirty="0"/>
          </a:p>
          <a:p>
            <a:r>
              <a:rPr lang="en-US" altLang="zh-CN" sz="3200" dirty="0"/>
              <a:t>【</a:t>
            </a:r>
            <a:r>
              <a:rPr lang="zh-CN" altLang="en-US" sz="3200" dirty="0"/>
              <a:t>互聯網，前後端網頁，資料庫，電子支付，金流，物流，網站安全，數據加密保護</a:t>
            </a:r>
            <a:r>
              <a:rPr lang="en-US" altLang="zh-CN" sz="3200" dirty="0"/>
              <a:t>】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簡潔明瞭：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/>
              <a:t>網頁設計應該簡單直觀，讓用戶能夠輕鬆找到他們需要的資訊。過多的元素會讓頁面變得雜亂，影響用戶體驗。</a:t>
            </a:r>
          </a:p>
          <a:p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一致性：</a:t>
            </a:r>
            <a:endParaRPr lang="en-US" alt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/>
              <a:t>網站的設計風格、配色和排版應該保持一致，這不僅可以強化品牌形象，也有助於用戶快速熟悉網站操作。</a:t>
            </a:r>
          </a:p>
          <a:p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響應式設計：</a:t>
            </a:r>
            <a:endParaRPr lang="en-US" alt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/>
              <a:t>隨著移動設備的普及，網站需要具備響應式設計，能夠在各種設備上自適應顯示，提供無縫的用戶體驗。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網頁設計原則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rgbClr val="7030A0"/>
                </a:solidFill>
                <a:highlight>
                  <a:srgbClr val="FFFF00"/>
                </a:highlight>
              </a:rPr>
              <a:t>用戶交互設計</a:t>
            </a:r>
            <a:r>
              <a:rPr sz="4800" dirty="0"/>
              <a:t>（UI）</a:t>
            </a:r>
            <a:endParaRPr lang="en-US" sz="4800" dirty="0"/>
          </a:p>
          <a:p>
            <a:pPr lvl="1"/>
            <a:r>
              <a:rPr sz="3600" dirty="0"/>
              <a:t>應該注重互動的流暢性和直觀性。</a:t>
            </a:r>
            <a:endParaRPr lang="en-US" sz="3600" dirty="0"/>
          </a:p>
          <a:p>
            <a:r>
              <a:rPr sz="4800" dirty="0"/>
              <a:t>包括</a:t>
            </a:r>
            <a:r>
              <a:rPr lang="zh-CN" altLang="en-US" sz="4800" dirty="0"/>
              <a:t>：</a:t>
            </a:r>
            <a:endParaRPr lang="en-US" altLang="zh-CN" sz="4800" dirty="0"/>
          </a:p>
          <a:p>
            <a:pPr lvl="1"/>
            <a:r>
              <a:rPr sz="3600" dirty="0"/>
              <a:t>簡化</a:t>
            </a:r>
            <a:r>
              <a:rPr sz="3600" dirty="0">
                <a:solidFill>
                  <a:srgbClr val="7030A0"/>
                </a:solidFill>
              </a:rPr>
              <a:t>導航欄</a:t>
            </a:r>
            <a:r>
              <a:rPr sz="3600" dirty="0"/>
              <a:t>、</a:t>
            </a:r>
            <a:endParaRPr lang="en-US" sz="3600" dirty="0"/>
          </a:p>
          <a:p>
            <a:pPr lvl="1"/>
            <a:r>
              <a:rPr lang="zh-TW" altLang="en-US" sz="3600" dirty="0"/>
              <a:t>設</a:t>
            </a:r>
            <a:r>
              <a:rPr sz="3600" dirty="0"/>
              <a:t>置清晰的</a:t>
            </a:r>
            <a:r>
              <a:rPr sz="3600" dirty="0">
                <a:solidFill>
                  <a:srgbClr val="7030A0"/>
                </a:solidFill>
              </a:rPr>
              <a:t>行動呼籲（CTA）、</a:t>
            </a:r>
            <a:endParaRPr lang="en-US" sz="3600" dirty="0">
              <a:solidFill>
                <a:srgbClr val="7030A0"/>
              </a:solidFill>
            </a:endParaRPr>
          </a:p>
          <a:p>
            <a:pPr lvl="1"/>
            <a:r>
              <a:rPr sz="3600" dirty="0"/>
              <a:t>以及提供</a:t>
            </a:r>
            <a:r>
              <a:rPr sz="3600" dirty="0">
                <a:solidFill>
                  <a:srgbClr val="7030A0"/>
                </a:solidFill>
              </a:rPr>
              <a:t>即時反饋</a:t>
            </a:r>
            <a:r>
              <a:rPr sz="3600" dirty="0"/>
              <a:t>（如加載動畫、確認提示等）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用戶交互設計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195A5FC0-C9A2-44C7-A7D9-0F578B2F8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TW" altLang="en-US" dirty="0"/>
              <a:t>電子支付系統</a:t>
            </a:r>
          </a:p>
        </p:txBody>
      </p:sp>
    </p:spTree>
    <p:extLst>
      <p:ext uri="{BB962C8B-B14F-4D97-AF65-F5344CB8AC3E}">
        <p14:creationId xmlns:p14="http://schemas.microsoft.com/office/powerpoint/2010/main" val="243974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電子支付系統是電子商務的重要組成部分，它支持用戶在網上完成購物流程中的最後一步</a:t>
            </a:r>
            <a:endParaRPr lang="en-US" dirty="0"/>
          </a:p>
          <a:p>
            <a:r>
              <a:rPr dirty="0"/>
              <a:t>支付。安全、快捷、方便的支付方式能夠顯著提高轉換率，增強用戶信任度。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電子支付的必要性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>
                <a:solidFill>
                  <a:srgbClr val="7030A0"/>
                </a:solidFill>
              </a:rPr>
              <a:t>信用卡/借記卡：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這是</a:t>
            </a:r>
            <a:r>
              <a:rPr dirty="0">
                <a:solidFill>
                  <a:srgbClr val="C00000"/>
                </a:solidFill>
              </a:rPr>
              <a:t>最普遍的支付方式之一</a:t>
            </a:r>
            <a:r>
              <a:rPr dirty="0"/>
              <a:t>，幾乎所有電子商務網站都支持這種支付方式。</a:t>
            </a:r>
          </a:p>
          <a:p>
            <a:r>
              <a:rPr dirty="0">
                <a:solidFill>
                  <a:srgbClr val="7030A0"/>
                </a:solidFill>
              </a:rPr>
              <a:t>第三方支付平台：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PayPal、Alipay、微信支付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/>
              <a:t>這些平台提供額外的安全保護和便捷的支付體驗，受到了廣大消費者的青睞。</a:t>
            </a:r>
          </a:p>
          <a:p>
            <a:r>
              <a:rPr dirty="0">
                <a:solidFill>
                  <a:srgbClr val="7030A0"/>
                </a:solidFill>
              </a:rPr>
              <a:t>行動支付：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如Apple Pay、Google Pay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/>
              <a:t>這些支付方式允許用戶</a:t>
            </a:r>
            <a:r>
              <a:rPr dirty="0">
                <a:highlight>
                  <a:srgbClr val="FFFF00"/>
                </a:highlight>
              </a:rPr>
              <a:t>通過手機進行付款</a:t>
            </a:r>
            <a:r>
              <a:rPr dirty="0"/>
              <a:t>，方便快捷，適合移動商務。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常見的電子支付方式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支付系統的安全性是電子商務運營的核心。</a:t>
            </a:r>
            <a:endParaRPr lang="en-US" dirty="0"/>
          </a:p>
          <a:p>
            <a:r>
              <a:rPr dirty="0"/>
              <a:t>網站需要</a:t>
            </a:r>
            <a:endParaRPr lang="en-US" dirty="0"/>
          </a:p>
          <a:p>
            <a:pPr lvl="1"/>
            <a:r>
              <a:rPr sz="4000" dirty="0"/>
              <a:t>採用</a:t>
            </a:r>
            <a:r>
              <a:rPr sz="4400" dirty="0">
                <a:solidFill>
                  <a:srgbClr val="C00000"/>
                </a:solidFill>
                <a:highlight>
                  <a:srgbClr val="FFFF00"/>
                </a:highlight>
              </a:rPr>
              <a:t>SSL加密技術</a:t>
            </a:r>
            <a:r>
              <a:rPr sz="4000" dirty="0"/>
              <a:t>保護交易數據，</a:t>
            </a:r>
            <a:endParaRPr lang="en-US" sz="4000" dirty="0"/>
          </a:p>
          <a:p>
            <a:pPr lvl="1"/>
            <a:r>
              <a:rPr sz="4000" dirty="0"/>
              <a:t>並遵守</a:t>
            </a:r>
            <a:r>
              <a:rPr sz="4000" dirty="0">
                <a:solidFill>
                  <a:srgbClr val="C00000"/>
                </a:solidFill>
                <a:highlight>
                  <a:srgbClr val="FFFF00"/>
                </a:highlight>
              </a:rPr>
              <a:t>PCI DSS等國際安全標準</a:t>
            </a:r>
            <a:r>
              <a:rPr sz="4000" dirty="0"/>
              <a:t>，</a:t>
            </a:r>
            <a:endParaRPr lang="en-US" sz="4000" dirty="0"/>
          </a:p>
          <a:p>
            <a:pPr lvl="1"/>
            <a:r>
              <a:rPr sz="4000" dirty="0"/>
              <a:t>防止支付信息被竊取或濫用。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支付系統的安全性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195A5FC0-C9A2-44C7-A7D9-0F578B2F8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在台灣做電商處理金流的</a:t>
            </a:r>
            <a:r>
              <a:rPr lang="en-US" altLang="zh-CN" dirty="0"/>
              <a:t>3</a:t>
            </a:r>
            <a:r>
              <a:rPr lang="zh-CN" altLang="en-US" dirty="0"/>
              <a:t>家公司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46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7EC292-959A-4AA4-B3A9-61221230F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綠界科技（</a:t>
            </a:r>
            <a:r>
              <a:rPr lang="en-US" altLang="zh-TW" dirty="0" err="1">
                <a:solidFill>
                  <a:srgbClr val="7030A0"/>
                </a:solidFill>
              </a:rPr>
              <a:t>ECPay</a:t>
            </a:r>
            <a:r>
              <a:rPr lang="zh-TW" altLang="en-US" dirty="0">
                <a:solidFill>
                  <a:srgbClr val="7030A0"/>
                </a:solidFill>
              </a:rPr>
              <a:t>）：</a:t>
            </a:r>
          </a:p>
          <a:p>
            <a:pPr lvl="1"/>
            <a:r>
              <a:rPr lang="zh-TW" altLang="en-US" dirty="0"/>
              <a:t>綠界科技是台灣知名的第三方支付平台，提供完整的金流處理方案，包括信用卡支付、</a:t>
            </a:r>
            <a:r>
              <a:rPr lang="en-US" altLang="zh-TW" dirty="0"/>
              <a:t>ATM</a:t>
            </a:r>
            <a:r>
              <a:rPr lang="zh-TW" altLang="en-US" dirty="0"/>
              <a:t>轉帳、超商代碼繳費、行動支付等服務。</a:t>
            </a:r>
          </a:p>
          <a:p>
            <a:r>
              <a:rPr lang="zh-TW" altLang="en-US" dirty="0">
                <a:solidFill>
                  <a:srgbClr val="7030A0"/>
                </a:solidFill>
              </a:rPr>
              <a:t>藍新金流（</a:t>
            </a:r>
            <a:r>
              <a:rPr lang="en-US" altLang="zh-TW" dirty="0" err="1">
                <a:solidFill>
                  <a:srgbClr val="7030A0"/>
                </a:solidFill>
              </a:rPr>
              <a:t>NewebPay</a:t>
            </a:r>
            <a:r>
              <a:rPr lang="zh-TW" altLang="en-US" dirty="0">
                <a:solidFill>
                  <a:srgbClr val="7030A0"/>
                </a:solidFill>
              </a:rPr>
              <a:t>）：</a:t>
            </a:r>
          </a:p>
          <a:p>
            <a:pPr lvl="1"/>
            <a:r>
              <a:rPr lang="zh-TW" altLang="en-US" dirty="0"/>
              <a:t>藍新金流提供多元的金流處理服務，包括信用卡支付、</a:t>
            </a:r>
            <a:r>
              <a:rPr lang="en-US" altLang="zh-TW" dirty="0"/>
              <a:t>LINE Pay</a:t>
            </a:r>
            <a:r>
              <a:rPr lang="zh-TW" altLang="en-US" dirty="0"/>
              <a:t>、街口支付、</a:t>
            </a:r>
            <a:r>
              <a:rPr lang="en-US" altLang="zh-TW" dirty="0"/>
              <a:t>Apple Pay</a:t>
            </a:r>
            <a:r>
              <a:rPr lang="zh-TW" altLang="en-US" dirty="0"/>
              <a:t>等各類行動支付方案。藍新金流具有高安全性和穩定性，</a:t>
            </a:r>
          </a:p>
          <a:p>
            <a:r>
              <a:rPr lang="zh-TW" altLang="en-US" dirty="0">
                <a:solidFill>
                  <a:srgbClr val="7030A0"/>
                </a:solidFill>
              </a:rPr>
              <a:t>歐付寶（</a:t>
            </a:r>
            <a:r>
              <a:rPr lang="en-US" altLang="zh-TW" dirty="0" err="1">
                <a:solidFill>
                  <a:srgbClr val="7030A0"/>
                </a:solidFill>
              </a:rPr>
              <a:t>AllPay</a:t>
            </a:r>
            <a:r>
              <a:rPr lang="zh-TW" altLang="en-US" dirty="0">
                <a:solidFill>
                  <a:srgbClr val="7030A0"/>
                </a:solidFill>
              </a:rPr>
              <a:t>）：</a:t>
            </a:r>
          </a:p>
          <a:p>
            <a:pPr lvl="1"/>
            <a:r>
              <a:rPr lang="zh-TW" altLang="en-US" dirty="0"/>
              <a:t>歐付寶是一家提供多功能電子支付服務的公司，涵蓋信用卡支付、</a:t>
            </a:r>
            <a:r>
              <a:rPr lang="en-US" altLang="zh-TW" dirty="0"/>
              <a:t>ATM</a:t>
            </a:r>
            <a:r>
              <a:rPr lang="zh-TW" altLang="en-US" dirty="0"/>
              <a:t>轉帳、超商代收、電子票券等服務。歐付寶支持多元的支付方式，並提供對接簡便的</a:t>
            </a:r>
            <a:r>
              <a:rPr lang="en-US" altLang="zh-TW" dirty="0"/>
              <a:t>API</a:t>
            </a:r>
            <a:r>
              <a:rPr lang="zh-TW" altLang="en-US" dirty="0"/>
              <a:t>，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E443E36-56A1-4BB1-BC5B-E39F0C36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在台灣做電商處理金流的</a:t>
            </a:r>
            <a:r>
              <a:rPr lang="en-US" altLang="zh-CN" dirty="0"/>
              <a:t>3</a:t>
            </a:r>
            <a:r>
              <a:rPr lang="zh-CN" altLang="en-US" dirty="0"/>
              <a:t>家公司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1458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195A5FC0-C9A2-44C7-A7D9-0F578B2F8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在台灣做電商處理物流的</a:t>
            </a:r>
            <a:r>
              <a:rPr lang="en-US" altLang="zh-CN" dirty="0"/>
              <a:t>5</a:t>
            </a:r>
            <a:r>
              <a:rPr lang="zh-CN" altLang="en-US" dirty="0"/>
              <a:t>家公司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304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41A0788-7B80-4807-9163-FA2CCE14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3200" dirty="0">
                <a:solidFill>
                  <a:srgbClr val="7030A0"/>
                </a:solidFill>
              </a:rPr>
              <a:t>黑貓宅急便（</a:t>
            </a:r>
            <a:r>
              <a:rPr lang="en-US" altLang="zh-TW" sz="3200" dirty="0">
                <a:solidFill>
                  <a:srgbClr val="7030A0"/>
                </a:solidFill>
              </a:rPr>
              <a:t>TA-Q-BIN</a:t>
            </a:r>
            <a:r>
              <a:rPr lang="zh-TW" altLang="en-US" sz="3200" dirty="0">
                <a:solidFill>
                  <a:srgbClr val="7030A0"/>
                </a:solidFill>
              </a:rPr>
              <a:t>）：</a:t>
            </a:r>
            <a:endParaRPr lang="en-US" altLang="zh-TW" sz="3200" dirty="0">
              <a:solidFill>
                <a:srgbClr val="7030A0"/>
              </a:solidFill>
            </a:endParaRPr>
          </a:p>
          <a:p>
            <a:pPr lvl="1"/>
            <a:r>
              <a:rPr lang="zh-TW" altLang="en-US" sz="2000" dirty="0"/>
              <a:t>配送服務，包括</a:t>
            </a:r>
            <a:r>
              <a:rPr lang="zh-CN" altLang="en-US" sz="2000" dirty="0"/>
              <a:t>：</a:t>
            </a:r>
            <a:r>
              <a:rPr lang="zh-TW" altLang="en-US" sz="2000" dirty="0"/>
              <a:t>冷凍、冷藏配送，適合食品、日用品等多種產品。</a:t>
            </a:r>
          </a:p>
          <a:p>
            <a:r>
              <a:rPr lang="zh-TW" altLang="en-US" sz="3200" dirty="0">
                <a:solidFill>
                  <a:srgbClr val="7030A0"/>
                </a:solidFill>
              </a:rPr>
              <a:t>新竹物流：</a:t>
            </a:r>
            <a:endParaRPr lang="en-US" altLang="zh-TW" sz="3200" dirty="0">
              <a:solidFill>
                <a:srgbClr val="7030A0"/>
              </a:solidFill>
            </a:endParaRPr>
          </a:p>
          <a:p>
            <a:pPr lvl="1"/>
            <a:r>
              <a:rPr lang="zh-TW" altLang="en-US" sz="2000" dirty="0"/>
              <a:t>物流服務包括</a:t>
            </a:r>
            <a:r>
              <a:rPr lang="zh-CN" altLang="en-US" sz="2000" dirty="0"/>
              <a:t>：</a:t>
            </a:r>
            <a:r>
              <a:rPr lang="zh-TW" altLang="en-US" sz="2000" dirty="0"/>
              <a:t>宅配、冷藏、冷凍物流、以及大型物件運輸等。</a:t>
            </a:r>
          </a:p>
          <a:p>
            <a:r>
              <a:rPr lang="zh-TW" altLang="en-US" sz="3200" dirty="0">
                <a:solidFill>
                  <a:srgbClr val="7030A0"/>
                </a:solidFill>
              </a:rPr>
              <a:t>宅配通：</a:t>
            </a:r>
            <a:endParaRPr lang="en-US" altLang="zh-TW" sz="3200" dirty="0">
              <a:solidFill>
                <a:srgbClr val="7030A0"/>
              </a:solidFill>
            </a:endParaRPr>
          </a:p>
          <a:p>
            <a:pPr lvl="1"/>
            <a:r>
              <a:rPr lang="zh-TW" altLang="en-US" sz="2000" dirty="0"/>
              <a:t>提供</a:t>
            </a:r>
            <a:r>
              <a:rPr lang="en-US" altLang="zh-TW" sz="2000" dirty="0"/>
              <a:t>24</a:t>
            </a:r>
            <a:r>
              <a:rPr lang="zh-TW" altLang="en-US" sz="2000" dirty="0"/>
              <a:t>小時內送達、冷藏宅配、冷凍宅配等服務。</a:t>
            </a:r>
          </a:p>
          <a:p>
            <a:r>
              <a:rPr lang="zh-TW" altLang="en-US" sz="3200" dirty="0">
                <a:solidFill>
                  <a:srgbClr val="7030A0"/>
                </a:solidFill>
              </a:rPr>
              <a:t>全家物流：</a:t>
            </a:r>
            <a:endParaRPr lang="en-US" altLang="zh-TW" sz="3200" dirty="0">
              <a:solidFill>
                <a:srgbClr val="7030A0"/>
              </a:solidFill>
            </a:endParaRPr>
          </a:p>
          <a:p>
            <a:pPr lvl="1"/>
            <a:r>
              <a:rPr lang="zh-TW" altLang="en-US" sz="2000" dirty="0"/>
              <a:t>全家便利商店旗下經營的物流服務，提供超商取貨、宅配、冷凍物流等服務</a:t>
            </a:r>
            <a:endParaRPr lang="zh-TW" altLang="en-US" sz="2000" dirty="0">
              <a:solidFill>
                <a:srgbClr val="7030A0"/>
              </a:solidFill>
            </a:endParaRPr>
          </a:p>
          <a:p>
            <a:r>
              <a:rPr lang="zh-TW" altLang="en-US" sz="3200" dirty="0">
                <a:solidFill>
                  <a:srgbClr val="7030A0"/>
                </a:solidFill>
              </a:rPr>
              <a:t>順豐速運（</a:t>
            </a:r>
            <a:r>
              <a:rPr lang="en-US" altLang="zh-TW" sz="3200" dirty="0">
                <a:solidFill>
                  <a:srgbClr val="7030A0"/>
                </a:solidFill>
              </a:rPr>
              <a:t>SF Express</a:t>
            </a:r>
            <a:r>
              <a:rPr lang="zh-TW" altLang="en-US" sz="3200" dirty="0">
                <a:solidFill>
                  <a:srgbClr val="7030A0"/>
                </a:solidFill>
              </a:rPr>
              <a:t>）：</a:t>
            </a:r>
            <a:endParaRPr lang="en-US" altLang="zh-TW" sz="3200" dirty="0">
              <a:solidFill>
                <a:srgbClr val="7030A0"/>
              </a:solidFill>
            </a:endParaRPr>
          </a:p>
          <a:p>
            <a:pPr lvl="1"/>
            <a:r>
              <a:rPr lang="zh-TW" altLang="en-US" sz="2000" dirty="0"/>
              <a:t>順豐速運在台灣也提供國內和跨境的物流服務，涵蓋快遞、冷鏈物流等多種服務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52FDDB1-C0E4-47CA-9378-B90384E7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在台灣做電商處理物流的</a:t>
            </a:r>
            <a:r>
              <a:rPr lang="en-US" altLang="zh-CN" dirty="0"/>
              <a:t>5</a:t>
            </a:r>
            <a:r>
              <a:rPr lang="zh-CN" altLang="en-US" dirty="0"/>
              <a:t>家公司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441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5F8279D-0572-4C07-91F5-DB3E54BC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TW" altLang="en-US" dirty="0"/>
              <a:t>互聯網技術在電子商務中的應用</a:t>
            </a:r>
            <a:endParaRPr lang="en-US" altLang="zh-TW" dirty="0"/>
          </a:p>
          <a:p>
            <a:r>
              <a:rPr lang="en-US" altLang="zh-CN" dirty="0"/>
              <a:t>2.</a:t>
            </a:r>
            <a:r>
              <a:rPr lang="zh-TW" altLang="en-US" dirty="0"/>
              <a:t>網頁設計與用戶體驗</a:t>
            </a:r>
            <a:endParaRPr lang="en-US" altLang="zh-TW" dirty="0"/>
          </a:p>
          <a:p>
            <a:r>
              <a:rPr lang="en-US" altLang="zh-CN" dirty="0"/>
              <a:t>3.</a:t>
            </a:r>
            <a:r>
              <a:rPr lang="zh-TW" altLang="en-US" dirty="0"/>
              <a:t>電子支付系統</a:t>
            </a:r>
            <a:endParaRPr lang="en-US" altLang="zh-TW" dirty="0"/>
          </a:p>
          <a:p>
            <a:r>
              <a:rPr lang="en-US" altLang="zh-CN" dirty="0"/>
              <a:t>4.</a:t>
            </a:r>
            <a:r>
              <a:rPr lang="zh-CN" altLang="en-US" dirty="0"/>
              <a:t>在台灣做電商處理金流的</a:t>
            </a:r>
            <a:r>
              <a:rPr lang="en-US" altLang="zh-CN" dirty="0"/>
              <a:t>3</a:t>
            </a:r>
            <a:r>
              <a:rPr lang="zh-CN" altLang="en-US" dirty="0"/>
              <a:t>家公司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在台灣做電商處理物流的</a:t>
            </a:r>
            <a:r>
              <a:rPr lang="en-US" altLang="zh-CN" dirty="0"/>
              <a:t>5</a:t>
            </a:r>
            <a:r>
              <a:rPr lang="zh-CN" altLang="en-US" dirty="0"/>
              <a:t>家公司</a:t>
            </a:r>
            <a:endParaRPr lang="zh-TW" altLang="en-US" dirty="0"/>
          </a:p>
          <a:p>
            <a:r>
              <a:rPr lang="en-US" altLang="zh-CN" dirty="0"/>
              <a:t>6.</a:t>
            </a:r>
            <a:r>
              <a:rPr lang="zh-TW" altLang="en-US" dirty="0"/>
              <a:t>網站安全與數據保護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22D375C-58F9-48DB-8CDF-55D16C44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單元綱要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6070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195A5FC0-C9A2-44C7-A7D9-0F578B2F8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TW" altLang="en-US" dirty="0"/>
              <a:t>網站安全與數據保護</a:t>
            </a:r>
          </a:p>
        </p:txBody>
      </p:sp>
    </p:spTree>
    <p:extLst>
      <p:ext uri="{BB962C8B-B14F-4D97-AF65-F5344CB8AC3E}">
        <p14:creationId xmlns:p14="http://schemas.microsoft.com/office/powerpoint/2010/main" val="298326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網站安全是維護電子商務網站穩定運行和保護用戶數據的關鍵。</a:t>
            </a:r>
            <a:endParaRPr lang="en-US" dirty="0"/>
          </a:p>
          <a:p>
            <a:r>
              <a:rPr dirty="0"/>
              <a:t>隨著電子商務的發展，</a:t>
            </a:r>
            <a:endParaRPr lang="en-US" dirty="0"/>
          </a:p>
          <a:p>
            <a:pPr lvl="1"/>
            <a:r>
              <a:rPr sz="4400" dirty="0">
                <a:solidFill>
                  <a:srgbClr val="C00000"/>
                </a:solidFill>
                <a:highlight>
                  <a:srgbClr val="FFFF00"/>
                </a:highlight>
              </a:rPr>
              <a:t>黑客攻擊</a:t>
            </a:r>
            <a:endParaRPr lang="en-US" sz="44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sz="4400" dirty="0">
                <a:solidFill>
                  <a:srgbClr val="C00000"/>
                </a:solidFill>
                <a:highlight>
                  <a:srgbClr val="FFFF00"/>
                </a:highlight>
              </a:rPr>
              <a:t>數據洩露事件</a:t>
            </a:r>
            <a:endParaRPr lang="en-US" sz="44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dirty="0"/>
              <a:t>也日益增多，</a:t>
            </a:r>
            <a:endParaRPr lang="en-US" dirty="0"/>
          </a:p>
          <a:p>
            <a:r>
              <a:rPr dirty="0"/>
              <a:t>因此，企業必須採取嚴格的安全措施。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網站安全的重要性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rgbClr val="7030A0"/>
                </a:solidFill>
              </a:rPr>
              <a:t>DDoS攻擊：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sz="3600" dirty="0"/>
              <a:t>通過</a:t>
            </a:r>
            <a:r>
              <a:rPr sz="3600" dirty="0">
                <a:solidFill>
                  <a:srgbClr val="C00000"/>
                </a:solidFill>
              </a:rPr>
              <a:t>大量無效請求癱瘓網站</a:t>
            </a:r>
            <a:r>
              <a:rPr sz="3600" dirty="0"/>
              <a:t>，導致用戶無法正常訪問。</a:t>
            </a:r>
          </a:p>
          <a:p>
            <a:r>
              <a:rPr dirty="0">
                <a:solidFill>
                  <a:srgbClr val="7030A0"/>
                </a:solidFill>
              </a:rPr>
              <a:t>SQL注入：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攻擊者通過在</a:t>
            </a:r>
            <a:r>
              <a:rPr dirty="0">
                <a:solidFill>
                  <a:srgbClr val="C00000"/>
                </a:solidFill>
              </a:rPr>
              <a:t>SQL查詢中插入惡意代碼</a:t>
            </a:r>
            <a:r>
              <a:rPr dirty="0"/>
              <a:t>，來</a:t>
            </a:r>
            <a:r>
              <a:rPr dirty="0">
                <a:solidFill>
                  <a:srgbClr val="C00000"/>
                </a:solidFill>
              </a:rPr>
              <a:t>竊取或篡改數據庫中的信息</a:t>
            </a:r>
            <a:r>
              <a:rPr dirty="0"/>
              <a:t>。</a:t>
            </a:r>
          </a:p>
          <a:p>
            <a:r>
              <a:rPr dirty="0">
                <a:solidFill>
                  <a:srgbClr val="7030A0"/>
                </a:solidFill>
              </a:rPr>
              <a:t>跨站腳本攻擊（XSS）：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攻擊者將</a:t>
            </a:r>
            <a:r>
              <a:rPr dirty="0">
                <a:solidFill>
                  <a:srgbClr val="C00000"/>
                </a:solidFill>
              </a:rPr>
              <a:t>惡意腳本注入到網站中</a:t>
            </a:r>
            <a:r>
              <a:rPr dirty="0"/>
              <a:t>，</a:t>
            </a:r>
            <a:r>
              <a:rPr dirty="0">
                <a:solidFill>
                  <a:srgbClr val="C00000"/>
                </a:solidFill>
              </a:rPr>
              <a:t>讓訪問者無意中執行這些腳本，導致信息洩露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常見的安全威脅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rgbClr val="7030A0"/>
                </a:solidFill>
              </a:rPr>
              <a:t>數據加密：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對傳輸和存儲的敏感數據進行加密處理，防止未經授權的訪問。</a:t>
            </a:r>
          </a:p>
          <a:p>
            <a:r>
              <a:rPr dirty="0">
                <a:solidFill>
                  <a:srgbClr val="7030A0"/>
                </a:solidFill>
              </a:rPr>
              <a:t>身份驗證：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採用雙重驗證等技術確保只有合法用戶才能訪問敏感區域。</a:t>
            </a:r>
          </a:p>
          <a:p>
            <a:r>
              <a:rPr dirty="0">
                <a:solidFill>
                  <a:srgbClr val="7030A0"/>
                </a:solidFill>
              </a:rPr>
              <a:t>定期安全檢查：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通過漏洞掃描和滲透測試，及時發現並修補網站的安全漏洞。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數據保護措施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企業需要遵守相關的數據保護法律，</a:t>
            </a:r>
            <a:endParaRPr lang="en-US" dirty="0"/>
          </a:p>
          <a:p>
            <a:pPr lvl="1"/>
            <a:r>
              <a:rPr sz="3200" dirty="0"/>
              <a:t>如</a:t>
            </a:r>
            <a:r>
              <a:rPr sz="3600" dirty="0">
                <a:solidFill>
                  <a:srgbClr val="7030A0"/>
                </a:solidFill>
                <a:highlight>
                  <a:srgbClr val="FFFF00"/>
                </a:highlight>
              </a:rPr>
              <a:t>《一般數據保護條例》（GDPR），</a:t>
            </a:r>
            <a:endParaRPr lang="en-US" sz="32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sz="3200" dirty="0"/>
              <a:t>確保用戶的隱私權得到充分尊重和保護。</a:t>
            </a:r>
            <a:endParaRPr lang="en-US" sz="3200" dirty="0"/>
          </a:p>
          <a:p>
            <a:r>
              <a:rPr dirty="0"/>
              <a:t>包括</a:t>
            </a:r>
            <a:endParaRPr lang="en-US" dirty="0"/>
          </a:p>
          <a:p>
            <a:pPr lvl="1"/>
            <a:r>
              <a:rPr sz="4000" dirty="0">
                <a:solidFill>
                  <a:srgbClr val="7030A0"/>
                </a:solidFill>
              </a:rPr>
              <a:t>明確的數據收集聲明、</a:t>
            </a:r>
            <a:endParaRPr lang="en-US" sz="4000" dirty="0">
              <a:solidFill>
                <a:srgbClr val="7030A0"/>
              </a:solidFill>
            </a:endParaRPr>
          </a:p>
          <a:p>
            <a:pPr lvl="1"/>
            <a:r>
              <a:rPr sz="4000" dirty="0">
                <a:solidFill>
                  <a:srgbClr val="7030A0"/>
                </a:solidFill>
              </a:rPr>
              <a:t>用戶的數據訪問權和刪除權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法規遵循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195A5FC0-C9A2-44C7-A7D9-0F578B2F8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結論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3277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電子商務技術基礎涵蓋了</a:t>
            </a:r>
            <a:endParaRPr lang="en-US" dirty="0"/>
          </a:p>
          <a:p>
            <a:pPr lvl="1"/>
            <a:r>
              <a:rPr dirty="0"/>
              <a:t>從互聯網技術到支付系統、</a:t>
            </a:r>
            <a:endParaRPr lang="en-US" dirty="0"/>
          </a:p>
          <a:p>
            <a:pPr lvl="1"/>
            <a:r>
              <a:rPr dirty="0"/>
              <a:t>從網頁設計到網站安全的各個方面。</a:t>
            </a:r>
            <a:endParaRPr lang="en-US" dirty="0"/>
          </a:p>
          <a:p>
            <a:r>
              <a:rPr dirty="0"/>
              <a:t>這些技術是電子商務成功運行的支柱，對於提供高效、安全和愉快的購物體驗至關重要。</a:t>
            </a:r>
            <a:endParaRPr lang="en-US" dirty="0"/>
          </a:p>
          <a:p>
            <a:r>
              <a:rPr dirty="0"/>
              <a:t>隨著技術的不斷進步，電子商務也將持續演變，並帶來更多的創新和機遇。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195A5FC0-C9A2-44C7-A7D9-0F578B2F8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TW" altLang="en-US" dirty="0"/>
              <a:t>互聯網技術在電子商務中的應用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電子商務的發展依賴於</a:t>
            </a:r>
            <a:r>
              <a:rPr dirty="0">
                <a:solidFill>
                  <a:srgbClr val="C00000"/>
                </a:solidFill>
              </a:rPr>
              <a:t>互聯網技術的進步</a:t>
            </a:r>
            <a:r>
              <a:rPr dirty="0"/>
              <a:t>。互聯網不僅是電子商務的基礎平台</a:t>
            </a:r>
            <a:endParaRPr lang="en-US" dirty="0"/>
          </a:p>
          <a:p>
            <a:r>
              <a:rPr dirty="0"/>
              <a:t>這些技術包括</a:t>
            </a:r>
            <a:endParaRPr lang="en-US" dirty="0"/>
          </a:p>
          <a:p>
            <a:pPr lvl="1"/>
            <a:r>
              <a:rPr sz="3600" dirty="0">
                <a:solidFill>
                  <a:srgbClr val="7030A0"/>
                </a:solidFill>
              </a:rPr>
              <a:t>超文本標記語言（HTML）、</a:t>
            </a:r>
            <a:endParaRPr lang="en-US" sz="3600" dirty="0">
              <a:solidFill>
                <a:srgbClr val="7030A0"/>
              </a:solidFill>
            </a:endParaRPr>
          </a:p>
          <a:p>
            <a:pPr lvl="1"/>
            <a:r>
              <a:rPr sz="3600" dirty="0">
                <a:solidFill>
                  <a:srgbClr val="7030A0"/>
                </a:solidFill>
              </a:rPr>
              <a:t>數據庫管理系統（DBMS）、</a:t>
            </a:r>
            <a:endParaRPr lang="en-US" sz="3600" dirty="0">
              <a:solidFill>
                <a:srgbClr val="7030A0"/>
              </a:solidFill>
            </a:endParaRPr>
          </a:p>
          <a:p>
            <a:pPr lvl="1"/>
            <a:r>
              <a:rPr sz="3600" dirty="0">
                <a:solidFill>
                  <a:srgbClr val="7030A0"/>
                </a:solidFill>
              </a:rPr>
              <a:t>伺服器技術</a:t>
            </a:r>
            <a:endParaRPr lang="en-US" sz="3600" dirty="0">
              <a:solidFill>
                <a:srgbClr val="7030A0"/>
              </a:solidFill>
            </a:endParaRPr>
          </a:p>
          <a:p>
            <a:pPr lvl="1"/>
            <a:r>
              <a:rPr sz="3600" dirty="0">
                <a:solidFill>
                  <a:srgbClr val="7030A0"/>
                </a:solidFill>
              </a:rPr>
              <a:t>網絡協議等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互聯網技術的重要性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HTML是構建網頁的基礎語言，它決定了網站的結構和內容顯示方式。</a:t>
            </a:r>
            <a:endParaRPr lang="en-US" dirty="0"/>
          </a:p>
          <a:p>
            <a:r>
              <a:rPr dirty="0"/>
              <a:t>在電子商務中，HTML用於</a:t>
            </a:r>
            <a:endParaRPr lang="en-US" dirty="0"/>
          </a:p>
          <a:p>
            <a:pPr lvl="1"/>
            <a:r>
              <a:rPr sz="4400" dirty="0">
                <a:solidFill>
                  <a:srgbClr val="7030A0"/>
                </a:solidFill>
              </a:rPr>
              <a:t>創建產品頁面、</a:t>
            </a:r>
            <a:endParaRPr lang="en-US" sz="4400" dirty="0">
              <a:solidFill>
                <a:srgbClr val="7030A0"/>
              </a:solidFill>
            </a:endParaRPr>
          </a:p>
          <a:p>
            <a:pPr lvl="1"/>
            <a:r>
              <a:rPr sz="4400" dirty="0">
                <a:solidFill>
                  <a:srgbClr val="7030A0"/>
                </a:solidFill>
              </a:rPr>
              <a:t>購物車和結帳界面，</a:t>
            </a:r>
            <a:endParaRPr lang="en-US" sz="4400" dirty="0">
              <a:solidFill>
                <a:srgbClr val="7030A0"/>
              </a:solidFill>
            </a:endParaRPr>
          </a:p>
          <a:p>
            <a:pPr lvl="1"/>
            <a:r>
              <a:rPr sz="4400" dirty="0">
                <a:solidFill>
                  <a:srgbClr val="7030A0"/>
                </a:solidFill>
              </a:rPr>
              <a:t>確保信息能夠被消費者正確地查看和理解。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超文本標記語言（HTML）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電子商務網站通常需要管理大量的</a:t>
            </a:r>
            <a:r>
              <a:rPr dirty="0">
                <a:solidFill>
                  <a:srgbClr val="C00000"/>
                </a:solidFill>
              </a:rPr>
              <a:t>產品、訂單和客戶數據</a:t>
            </a:r>
            <a:r>
              <a:rPr dirty="0"/>
              <a:t>。</a:t>
            </a:r>
            <a:endParaRPr lang="en-US" dirty="0"/>
          </a:p>
          <a:p>
            <a:r>
              <a:rPr dirty="0"/>
              <a:t>數據庫技術，如</a:t>
            </a:r>
            <a:endParaRPr lang="en-US" dirty="0"/>
          </a:p>
          <a:p>
            <a:pPr lvl="1"/>
            <a:r>
              <a:rPr sz="4000" dirty="0">
                <a:solidFill>
                  <a:srgbClr val="7030A0"/>
                </a:solidFill>
                <a:highlight>
                  <a:srgbClr val="FFFF00"/>
                </a:highlight>
              </a:rPr>
              <a:t>MySQL、MongoDB，</a:t>
            </a:r>
            <a:endParaRPr lang="en-US" sz="40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r>
              <a:rPr dirty="0"/>
              <a:t>允許網站安全高效地存儲和檢索這些數據，支持網站的動態內容生成和實時數據更新。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數據庫技術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網絡協議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sz="3200" dirty="0">
                <a:solidFill>
                  <a:srgbClr val="7030A0"/>
                </a:solidFill>
                <a:highlight>
                  <a:srgbClr val="FFFF00"/>
                </a:highlight>
              </a:rPr>
              <a:t>HTTP和HTTPS協議</a:t>
            </a:r>
            <a:r>
              <a:rPr lang="zh-CN" altLang="en-US" dirty="0"/>
              <a:t>：</a:t>
            </a:r>
            <a:r>
              <a:rPr dirty="0"/>
              <a:t>是網頁數據傳輸的基礎，</a:t>
            </a:r>
            <a:endParaRPr lang="en-US" dirty="0"/>
          </a:p>
          <a:p>
            <a:pPr lvl="1"/>
            <a:r>
              <a:rPr dirty="0"/>
              <a:t>確保數據在客戶端和伺服器之間的安全傳輸。</a:t>
            </a:r>
            <a:endParaRPr lang="en-US" dirty="0"/>
          </a:p>
          <a:p>
            <a:r>
              <a:rPr dirty="0">
                <a:solidFill>
                  <a:srgbClr val="C00000"/>
                </a:solidFill>
              </a:rPr>
              <a:t>伺服器技術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sz="3600" dirty="0">
                <a:solidFill>
                  <a:srgbClr val="7030A0"/>
                </a:solidFill>
                <a:highlight>
                  <a:srgbClr val="FFFF00"/>
                </a:highlight>
              </a:rPr>
              <a:t>Apache、Nginx</a:t>
            </a:r>
            <a:endParaRPr lang="en-US" sz="36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/>
              <a:t>負責網站的運行和數據處理，提供穩定且高效的網站服務。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網絡協議和伺服器技術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195A5FC0-C9A2-44C7-A7D9-0F578B2F8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TW" altLang="en-US" dirty="0"/>
              <a:t>網頁設計與用戶體驗</a:t>
            </a:r>
          </a:p>
        </p:txBody>
      </p:sp>
    </p:spTree>
    <p:extLst>
      <p:ext uri="{BB962C8B-B14F-4D97-AF65-F5344CB8AC3E}">
        <p14:creationId xmlns:p14="http://schemas.microsoft.com/office/powerpoint/2010/main" val="324464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用戶體驗，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UX</a:t>
            </a:r>
          </a:p>
          <a:p>
            <a:pPr lvl="1"/>
            <a:r>
              <a:rPr lang="en-US" altLang="zh-TW" b="1" dirty="0">
                <a:solidFill>
                  <a:srgbClr val="7030A0"/>
                </a:solidFill>
              </a:rPr>
              <a:t>User Experience</a:t>
            </a:r>
          </a:p>
          <a:p>
            <a:pPr lvl="1"/>
            <a:r>
              <a:rPr dirty="0"/>
              <a:t>在電子商務中，良好的用戶體驗（UX）是成功的關鍵。</a:t>
            </a:r>
            <a:endParaRPr lang="en-US" dirty="0"/>
          </a:p>
          <a:p>
            <a:r>
              <a:rPr dirty="0"/>
              <a:t>優秀的網頁設計能夠</a:t>
            </a:r>
            <a:endParaRPr lang="en-US" dirty="0"/>
          </a:p>
          <a:p>
            <a:pPr lvl="1"/>
            <a:r>
              <a:rPr dirty="0">
                <a:solidFill>
                  <a:srgbClr val="7030A0"/>
                </a:solidFill>
              </a:rPr>
              <a:t>提升訪問者的購買意願，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7030A0"/>
                </a:solidFill>
              </a:rPr>
              <a:t>減少跳出率，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7030A0"/>
                </a:solidFill>
              </a:rPr>
              <a:t>並提高用戶滿意度。</a:t>
            </a:r>
            <a:endParaRPr lang="en-US" dirty="0">
              <a:solidFill>
                <a:srgbClr val="7030A0"/>
              </a:solidFill>
            </a:endParaRPr>
          </a:p>
          <a:p>
            <a:r>
              <a:rPr dirty="0"/>
              <a:t>因此，設計師必須考慮網站的易用性、美觀性和功能性。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用戶體驗的重要性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40</TotalTime>
  <Words>755</Words>
  <Application>Microsoft Office PowerPoint</Application>
  <PresentationFormat>如螢幕大小 (4:3)</PresentationFormat>
  <Paragraphs>137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單元綱要</vt:lpstr>
      <vt:lpstr>PowerPoint 簡報</vt:lpstr>
      <vt:lpstr>互聯網技術的重要性</vt:lpstr>
      <vt:lpstr>超文本標記語言（HTML）</vt:lpstr>
      <vt:lpstr>數據庫技術</vt:lpstr>
      <vt:lpstr>網絡協議和伺服器技術</vt:lpstr>
      <vt:lpstr>PowerPoint 簡報</vt:lpstr>
      <vt:lpstr>用戶體驗的重要性</vt:lpstr>
      <vt:lpstr>網頁設計原則</vt:lpstr>
      <vt:lpstr>用戶交互設計</vt:lpstr>
      <vt:lpstr>PowerPoint 簡報</vt:lpstr>
      <vt:lpstr>電子支付的必要性</vt:lpstr>
      <vt:lpstr>常見的電子支付方式</vt:lpstr>
      <vt:lpstr>支付系統的安全性</vt:lpstr>
      <vt:lpstr>PowerPoint 簡報</vt:lpstr>
      <vt:lpstr>在台灣做電商處理金流的3家公司</vt:lpstr>
      <vt:lpstr>PowerPoint 簡報</vt:lpstr>
      <vt:lpstr>在台灣做電商處理物流的5家公司</vt:lpstr>
      <vt:lpstr>PowerPoint 簡報</vt:lpstr>
      <vt:lpstr>網站安全的重要性</vt:lpstr>
      <vt:lpstr>常見的安全威脅</vt:lpstr>
      <vt:lpstr>數據保護措施</vt:lpstr>
      <vt:lpstr>法規遵循</vt:lpstr>
      <vt:lpstr>PowerPoint 簡報</vt:lpstr>
      <vt:lpstr>結語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/>
  <cp:keywords/>
  <dc:description>generated using python-pptx</dc:description>
  <cp:lastModifiedBy>tsu ccw</cp:lastModifiedBy>
  <cp:revision>9</cp:revision>
  <dcterms:created xsi:type="dcterms:W3CDTF">2013-01-27T09:14:16Z</dcterms:created>
  <dcterms:modified xsi:type="dcterms:W3CDTF">2024-08-22T08:30:18Z</dcterms:modified>
  <cp:category/>
</cp:coreProperties>
</file>