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76" r:id="rId9"/>
    <p:sldId id="263" r:id="rId10"/>
    <p:sldId id="264" r:id="rId11"/>
    <p:sldId id="265" r:id="rId12"/>
    <p:sldId id="277" r:id="rId13"/>
    <p:sldId id="267" r:id="rId14"/>
    <p:sldId id="268" r:id="rId15"/>
    <p:sldId id="269" r:id="rId16"/>
    <p:sldId id="278" r:id="rId17"/>
    <p:sldId id="271" r:id="rId18"/>
    <p:sldId id="272" r:id="rId19"/>
    <p:sldId id="273" r:id="rId20"/>
    <p:sldId id="274" r:id="rId21"/>
    <p:sldId id="280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457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6495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589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1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1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35376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DAA1B3-B06D-4A44-B794-C7055A404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電子商務平台與工具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7030A0"/>
                </a:solidFill>
              </a:rPr>
              <a:t>定向廣告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社交媒體平台利用用戶數據，允許企業根據人口統計、興趣和行為</a:t>
            </a:r>
            <a:r>
              <a:rPr sz="4000" dirty="0">
                <a:solidFill>
                  <a:srgbClr val="C00000"/>
                </a:solidFill>
              </a:rPr>
              <a:t>進行精確的廣告投放</a:t>
            </a:r>
            <a:r>
              <a:rPr dirty="0"/>
              <a:t>，確</a:t>
            </a:r>
            <a:r>
              <a:rPr dirty="0">
                <a:solidFill>
                  <a:srgbClr val="7030A0"/>
                </a:solidFill>
              </a:rPr>
              <a:t>保廣告觸及目標消費者</a:t>
            </a:r>
            <a:r>
              <a:rPr dirty="0"/>
              <a:t>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互動性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社交媒體廣告不僅是單向的信息傳遞，</a:t>
            </a:r>
            <a:r>
              <a:rPr dirty="0">
                <a:solidFill>
                  <a:srgbClr val="C00000"/>
                </a:solidFill>
              </a:rPr>
              <a:t>還可以通過留言、分享等方式與消費者互動</a:t>
            </a:r>
            <a:r>
              <a:rPr dirty="0"/>
              <a:t>，增加品牌曝光和信任度。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社交媒體廣告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7030A0"/>
                </a:solidFill>
              </a:rPr>
              <a:t>直接購買功能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許多社交媒體平台（如</a:t>
            </a:r>
            <a:r>
              <a:rPr dirty="0">
                <a:highlight>
                  <a:srgbClr val="FFFF00"/>
                </a:highlight>
              </a:rPr>
              <a:t>Instagram的購物功能</a:t>
            </a:r>
            <a:r>
              <a:rPr dirty="0"/>
              <a:t>）已經整合了電子商務功能，</a:t>
            </a:r>
            <a:endParaRPr lang="en-US" dirty="0"/>
          </a:p>
          <a:p>
            <a:pPr lvl="1"/>
            <a:r>
              <a:rPr dirty="0"/>
              <a:t>允許用戶直接在平台內購買產品，簡化了購買流程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影響者行銷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sz="3200" dirty="0">
                <a:solidFill>
                  <a:srgbClr val="C00000"/>
                </a:solidFill>
                <a:highlight>
                  <a:srgbClr val="FFFF00"/>
                </a:highlight>
              </a:rPr>
              <a:t>合作網紅或KOL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企業可以利用他們的影響力來推廣產品，達到精準行銷的效果。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社交電商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TW" altLang="en-US" dirty="0"/>
              <a:t>網路分析與數據驅動的決策</a:t>
            </a:r>
          </a:p>
        </p:txBody>
      </p:sp>
    </p:spTree>
    <p:extLst>
      <p:ext uri="{BB962C8B-B14F-4D97-AF65-F5344CB8AC3E}">
        <p14:creationId xmlns:p14="http://schemas.microsoft.com/office/powerpoint/2010/main" val="28858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網路分析（Web Analytics）是指</a:t>
            </a:r>
            <a:endParaRPr lang="en-US" dirty="0"/>
          </a:p>
          <a:p>
            <a:pPr lvl="1"/>
            <a:r>
              <a:rPr sz="4000" dirty="0">
                <a:solidFill>
                  <a:srgbClr val="7030A0"/>
                </a:solidFill>
              </a:rPr>
              <a:t>通過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收集</a:t>
            </a:r>
            <a:r>
              <a:rPr lang="zh-CN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，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分析網站訪問數據</a:t>
            </a:r>
            <a:r>
              <a:rPr lang="zh-CN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，</a:t>
            </a:r>
            <a:r>
              <a:rPr sz="4000" dirty="0">
                <a:solidFill>
                  <a:srgbClr val="7030A0"/>
                </a:solidFill>
              </a:rPr>
              <a:t>來了解用戶行為</a:t>
            </a:r>
            <a:endParaRPr lang="en-US" sz="4000" dirty="0">
              <a:solidFill>
                <a:srgbClr val="7030A0"/>
              </a:solidFill>
            </a:endParaRPr>
          </a:p>
          <a:p>
            <a:pPr lvl="1"/>
            <a:r>
              <a:rPr sz="4000" dirty="0">
                <a:solidFill>
                  <a:srgbClr val="7030A0"/>
                </a:solidFill>
              </a:rPr>
              <a:t>從而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優化網站性能</a:t>
            </a:r>
            <a:r>
              <a:rPr lang="zh-CN" altLang="en-US" sz="4000" dirty="0">
                <a:solidFill>
                  <a:srgbClr val="7030A0"/>
                </a:solidFill>
              </a:rPr>
              <a:t>，</a:t>
            </a:r>
            <a:r>
              <a:rPr sz="4000" dirty="0">
                <a:solidFill>
                  <a:srgbClr val="7030A0"/>
                </a:solidFill>
              </a:rPr>
              <a:t>提高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轉換率</a:t>
            </a:r>
            <a:r>
              <a:rPr sz="4000" dirty="0">
                <a:solidFill>
                  <a:srgbClr val="7030A0"/>
                </a:solidFill>
              </a:rPr>
              <a:t>。</a:t>
            </a:r>
            <a:endParaRPr lang="en-US" sz="4000" dirty="0">
              <a:solidFill>
                <a:srgbClr val="7030A0"/>
              </a:solidFill>
            </a:endParaRPr>
          </a:p>
          <a:p>
            <a:r>
              <a:rPr dirty="0"/>
              <a:t>這些數據驅動的決策可以幫助企業識別商機、改善用戶體驗、並提高營收。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網路分析的意義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>
                <a:solidFill>
                  <a:srgbClr val="7030A0"/>
                </a:solidFill>
              </a:rPr>
              <a:t>Google Analytics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highlight>
                  <a:srgbClr val="FFFF00"/>
                </a:highlight>
              </a:rPr>
              <a:t>最常用的網路分析工具</a:t>
            </a:r>
            <a:r>
              <a:rPr dirty="0"/>
              <a:t>，提供</a:t>
            </a:r>
            <a:endParaRPr lang="en-US" dirty="0"/>
          </a:p>
          <a:p>
            <a:pPr lvl="2"/>
            <a:r>
              <a:rPr dirty="0">
                <a:solidFill>
                  <a:srgbClr val="C00000"/>
                </a:solidFill>
              </a:rPr>
              <a:t>訪問者流量、來源、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dirty="0">
                <a:solidFill>
                  <a:srgbClr val="C00000"/>
                </a:solidFill>
              </a:rPr>
              <a:t>行為等詳細數據，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幫助企業制定數據驅動的策略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Hotjar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這個工具專注於用戶行為分析，</a:t>
            </a:r>
            <a:r>
              <a:rPr dirty="0">
                <a:solidFill>
                  <a:srgbClr val="C00000"/>
                </a:solidFill>
              </a:rPr>
              <a:t>通過熱圖、錄像回放和反饋調查</a:t>
            </a:r>
            <a:r>
              <a:rPr dirty="0"/>
              <a:t>，了解用戶如何與網站互動。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SEMrush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主要用於</a:t>
            </a:r>
            <a:r>
              <a:rPr dirty="0">
                <a:solidFill>
                  <a:srgbClr val="C00000"/>
                </a:solidFill>
              </a:rPr>
              <a:t>SEO和競爭對手分析</a:t>
            </a:r>
            <a:r>
              <a:rPr dirty="0"/>
              <a:t>，幫助企業</a:t>
            </a:r>
            <a:r>
              <a:rPr dirty="0">
                <a:highlight>
                  <a:srgbClr val="FFFF00"/>
                </a:highlight>
              </a:rPr>
              <a:t>優化搜尋引擎排名</a:t>
            </a:r>
            <a:r>
              <a:rPr dirty="0"/>
              <a:t>，增加自然流量。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常見的分析工具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b="1" dirty="0">
                <a:solidFill>
                  <a:srgbClr val="7030A0"/>
                </a:solidFill>
              </a:rPr>
              <a:t>轉換率優化（CRO）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dirty="0">
                <a:solidFill>
                  <a:srgbClr val="C00000"/>
                </a:solidFill>
              </a:rPr>
              <a:t>分析訪問者行為</a:t>
            </a:r>
            <a:r>
              <a:rPr dirty="0"/>
              <a:t>，企業可以識別並解決</a:t>
            </a:r>
            <a:r>
              <a:rPr dirty="0">
                <a:solidFill>
                  <a:srgbClr val="C00000"/>
                </a:solidFill>
              </a:rPr>
              <a:t>影響轉換的問題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如</a:t>
            </a:r>
            <a:r>
              <a:rPr lang="zh-CN" altLang="en-US" dirty="0"/>
              <a:t>：</a:t>
            </a:r>
            <a:r>
              <a:rPr dirty="0">
                <a:highlight>
                  <a:srgbClr val="FFFF00"/>
                </a:highlight>
              </a:rPr>
              <a:t>購物車放棄率、網站加載速度等</a:t>
            </a:r>
            <a:r>
              <a:rPr dirty="0"/>
              <a:t>，從而提高銷售量。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內容優化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通過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分析熱門內容和用戶搜索習慣</a:t>
            </a:r>
            <a:r>
              <a:rPr dirty="0"/>
              <a:t>，企業可以</a:t>
            </a:r>
            <a:r>
              <a:rPr dirty="0">
                <a:solidFill>
                  <a:srgbClr val="C00000"/>
                </a:solidFill>
              </a:rPr>
              <a:t>創建更符合用戶需求的內容</a:t>
            </a:r>
            <a:r>
              <a:rPr dirty="0"/>
              <a:t>，提高網站的吸引力和搜索引擎排名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客戶細分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根據數據，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企業可以將客戶按行為、偏好等進行細分</a:t>
            </a:r>
            <a:r>
              <a:rPr dirty="0"/>
              <a:t>，並針對不同細分群體制定</a:t>
            </a:r>
            <a:r>
              <a:rPr dirty="0">
                <a:solidFill>
                  <a:srgbClr val="C00000"/>
                </a:solidFill>
              </a:rPr>
              <a:t>個性化的行銷策略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數據驅動的決策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TW" altLang="en-US" dirty="0"/>
              <a:t>電子商務平台選擇與比較</a:t>
            </a:r>
          </a:p>
        </p:txBody>
      </p:sp>
    </p:spTree>
    <p:extLst>
      <p:ext uri="{BB962C8B-B14F-4D97-AF65-F5344CB8AC3E}">
        <p14:creationId xmlns:p14="http://schemas.microsoft.com/office/powerpoint/2010/main" val="349987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自動化技術在電子商務中應用廣泛，可以大幅提高運營效率，減少人工錯誤，並提供更快速的客戶服務。</a:t>
            </a:r>
            <a:endParaRPr lang="en-US" dirty="0"/>
          </a:p>
          <a:p>
            <a:r>
              <a:rPr dirty="0"/>
              <a:t>這些</a:t>
            </a:r>
            <a:r>
              <a:rPr dirty="0">
                <a:highlight>
                  <a:srgbClr val="FFFF00"/>
                </a:highlight>
              </a:rPr>
              <a:t>自動化工具</a:t>
            </a:r>
            <a:r>
              <a:rPr dirty="0"/>
              <a:t>涵蓋了從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營銷、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自動客服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到物流管理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等多個方面。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電子商務中的自動化應用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7030A0"/>
                </a:solidFill>
              </a:rPr>
              <a:t>電子郵件自動化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highlight>
                  <a:srgbClr val="FFFF00"/>
                </a:highlight>
              </a:rPr>
              <a:t>工具如Mailchimp、Sendinblue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dirty="0"/>
              <a:t>可以</a:t>
            </a:r>
            <a:r>
              <a:rPr lang="zh-CN" altLang="en-US" dirty="0"/>
              <a:t>：</a:t>
            </a:r>
            <a:r>
              <a:rPr dirty="0">
                <a:solidFill>
                  <a:srgbClr val="C00000"/>
                </a:solidFill>
              </a:rPr>
              <a:t>根據用戶行為自動發送個性化郵件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如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dirty="0">
                <a:solidFill>
                  <a:srgbClr val="C00000"/>
                </a:solidFill>
              </a:rPr>
              <a:t>歡迎郵件、購物車遺棄提醒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生日優惠</a:t>
            </a:r>
            <a:r>
              <a:rPr dirty="0"/>
              <a:t>等。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社交媒體自動化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highlight>
                  <a:srgbClr val="FFFF00"/>
                </a:highlight>
              </a:rPr>
              <a:t>Buffer、Hootsuite</a:t>
            </a:r>
            <a:r>
              <a:rPr dirty="0"/>
              <a:t>等工具允許企業</a:t>
            </a:r>
            <a:endParaRPr lang="en-US" dirty="0"/>
          </a:p>
          <a:p>
            <a:pPr lvl="1"/>
            <a:r>
              <a:rPr dirty="0"/>
              <a:t>預先</a:t>
            </a:r>
            <a:r>
              <a:rPr dirty="0">
                <a:solidFill>
                  <a:srgbClr val="C00000"/>
                </a:solidFill>
              </a:rPr>
              <a:t>計劃</a:t>
            </a:r>
            <a:r>
              <a:rPr dirty="0"/>
              <a:t>和</a:t>
            </a:r>
            <a:r>
              <a:rPr dirty="0">
                <a:solidFill>
                  <a:srgbClr val="C00000"/>
                </a:solidFill>
              </a:rPr>
              <a:t>自動發布社交媒體內容</a:t>
            </a:r>
            <a:r>
              <a:rPr dirty="0"/>
              <a:t>，節省時間並保持持續的品牌曝光。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自動化營銷工具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7030A0"/>
                </a:solidFill>
              </a:rPr>
              <a:t>聊天機器人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像</a:t>
            </a:r>
            <a:r>
              <a:rPr dirty="0">
                <a:highlight>
                  <a:srgbClr val="FFFF00"/>
                </a:highlight>
              </a:rPr>
              <a:t>Zendesk、Intercom</a:t>
            </a:r>
            <a:r>
              <a:rPr dirty="0"/>
              <a:t>等平台提供的聊天機器</a:t>
            </a:r>
            <a:endParaRPr lang="en-US" dirty="0"/>
          </a:p>
          <a:p>
            <a:pPr lvl="1"/>
            <a:r>
              <a:rPr dirty="0"/>
              <a:t>可以</a:t>
            </a:r>
            <a:r>
              <a:rPr dirty="0">
                <a:solidFill>
                  <a:srgbClr val="C00000"/>
                </a:solidFill>
              </a:rPr>
              <a:t>自動回應常見問題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提供24/7的客戶支持</a:t>
            </a:r>
            <a:r>
              <a:rPr dirty="0"/>
              <a:t>，提升客戶滿意度。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CRM自動化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highlight>
                  <a:srgbClr val="FFFF00"/>
                </a:highlight>
              </a:rPr>
              <a:t>Salesforce</a:t>
            </a:r>
            <a:r>
              <a:rPr dirty="0"/>
              <a:t>等CRM系統</a:t>
            </a:r>
            <a:endParaRPr lang="en-US" dirty="0"/>
          </a:p>
          <a:p>
            <a:pPr lvl="1"/>
            <a:r>
              <a:rPr dirty="0"/>
              <a:t>可以</a:t>
            </a:r>
            <a:r>
              <a:rPr dirty="0">
                <a:solidFill>
                  <a:srgbClr val="C00000"/>
                </a:solidFill>
              </a:rPr>
              <a:t>自動管理客戶信息</a:t>
            </a:r>
            <a:r>
              <a:rPr dirty="0"/>
              <a:t>、跟進銷售機會</a:t>
            </a:r>
            <a:endParaRPr lang="en-US" dirty="0"/>
          </a:p>
          <a:p>
            <a:pPr lvl="1"/>
            <a:r>
              <a:rPr dirty="0"/>
              <a:t>並</a:t>
            </a:r>
            <a:r>
              <a:rPr dirty="0">
                <a:solidFill>
                  <a:srgbClr val="C00000"/>
                </a:solidFill>
              </a:rPr>
              <a:t>進行客戶細分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幫助銷售團隊更高效地運作。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自動化客服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B0ED15-47B7-499A-8EFA-7DFB560F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TW" altLang="en-US" dirty="0"/>
              <a:t>電子商務平台選擇與比較</a:t>
            </a:r>
          </a:p>
          <a:p>
            <a:r>
              <a:rPr lang="en-US" altLang="zh-CN" dirty="0"/>
              <a:t>2.</a:t>
            </a:r>
            <a:r>
              <a:rPr lang="zh-TW" altLang="en-US" dirty="0"/>
              <a:t>社交媒體在電子商務中的應用</a:t>
            </a:r>
            <a:endParaRPr lang="en-US" altLang="zh-TW" dirty="0"/>
          </a:p>
          <a:p>
            <a:r>
              <a:rPr lang="en-US" altLang="zh-CN" dirty="0"/>
              <a:t>3.</a:t>
            </a:r>
            <a:r>
              <a:rPr lang="zh-TW" altLang="en-US" dirty="0"/>
              <a:t>網路分析與數據驅動的決策</a:t>
            </a:r>
            <a:endParaRPr lang="en-US" altLang="zh-TW" dirty="0"/>
          </a:p>
          <a:p>
            <a:r>
              <a:rPr lang="en-US" altLang="zh-CN" dirty="0"/>
              <a:t>4.</a:t>
            </a:r>
            <a:r>
              <a:rPr lang="zh-TW" altLang="en-US" dirty="0"/>
              <a:t>電子商務平台選擇與比較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FFF9D3-A8D1-4A53-BE6C-A07FD150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52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>
                <a:solidFill>
                  <a:srgbClr val="7030A0"/>
                </a:solidFill>
              </a:rPr>
              <a:t>訂單管理自動化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工具如</a:t>
            </a:r>
            <a:r>
              <a:rPr dirty="0">
                <a:highlight>
                  <a:srgbClr val="FFFF00"/>
                </a:highlight>
              </a:rPr>
              <a:t>ShipStation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sz="3600" dirty="0"/>
              <a:t>可以</a:t>
            </a:r>
            <a:r>
              <a:rPr sz="3600" dirty="0">
                <a:solidFill>
                  <a:srgbClr val="C00000"/>
                </a:solidFill>
              </a:rPr>
              <a:t>自動化處理訂單</a:t>
            </a:r>
            <a:r>
              <a:rPr sz="3600" dirty="0"/>
              <a:t>、</a:t>
            </a:r>
            <a:r>
              <a:rPr sz="3600" dirty="0">
                <a:solidFill>
                  <a:srgbClr val="C00000"/>
                </a:solidFill>
              </a:rPr>
              <a:t>生成發票</a:t>
            </a:r>
            <a:endParaRPr lang="en-US" sz="3600" dirty="0">
              <a:solidFill>
                <a:srgbClr val="C00000"/>
              </a:solidFill>
            </a:endParaRPr>
          </a:p>
          <a:p>
            <a:pPr lvl="2"/>
            <a:r>
              <a:rPr sz="3600" dirty="0"/>
              <a:t>並</a:t>
            </a:r>
            <a:r>
              <a:rPr sz="3600" dirty="0">
                <a:solidFill>
                  <a:srgbClr val="C00000"/>
                </a:solidFill>
              </a:rPr>
              <a:t>安排物流</a:t>
            </a:r>
            <a:r>
              <a:rPr sz="3600" dirty="0"/>
              <a:t>，</a:t>
            </a:r>
            <a:endParaRPr lang="en-US" sz="3600" dirty="0"/>
          </a:p>
          <a:p>
            <a:pPr lvl="1"/>
            <a:r>
              <a:rPr dirty="0"/>
              <a:t>減少手動操作的錯誤，提升效率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庫存管理自動化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自動化庫存管理系統如</a:t>
            </a:r>
            <a:r>
              <a:rPr dirty="0">
                <a:highlight>
                  <a:srgbClr val="FFFF00"/>
                </a:highlight>
              </a:rPr>
              <a:t>TradeGecko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dirty="0"/>
              <a:t>可以實時</a:t>
            </a:r>
            <a:r>
              <a:rPr dirty="0">
                <a:solidFill>
                  <a:srgbClr val="C00000"/>
                </a:solidFill>
              </a:rPr>
              <a:t>更新庫存信息，避免缺貨或積壓</a:t>
            </a:r>
            <a:r>
              <a:rPr dirty="0"/>
              <a:t>，提高供應鏈效率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流程優化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(1).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電子商務平台與工具的選擇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對於一個電子商務企業的成功至關重要。企業需要根據自身需求選擇合適的平台，</a:t>
            </a:r>
            <a:endParaRPr lang="en-US" dirty="0"/>
          </a:p>
          <a:p>
            <a:r>
              <a:rPr lang="en-US" altLang="zh-TW" dirty="0">
                <a:solidFill>
                  <a:srgbClr val="7030A0"/>
                </a:solidFill>
              </a:rPr>
              <a:t>(2).</a:t>
            </a:r>
            <a:r>
              <a:rPr dirty="0">
                <a:solidFill>
                  <a:srgbClr val="7030A0"/>
                </a:solidFill>
              </a:rPr>
              <a:t>充分利用社交媒體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altLang="zh-TW" dirty="0">
                <a:solidFill>
                  <a:srgbClr val="7030A0"/>
                </a:solidFill>
              </a:rPr>
              <a:t>(3).</a:t>
            </a:r>
            <a:r>
              <a:rPr lang="zh-TW" altLang="en-US" dirty="0">
                <a:solidFill>
                  <a:srgbClr val="7030A0"/>
                </a:solidFill>
              </a:rPr>
              <a:t>充分利用</a:t>
            </a:r>
            <a:r>
              <a:rPr dirty="0">
                <a:solidFill>
                  <a:srgbClr val="7030A0"/>
                </a:solidFill>
              </a:rPr>
              <a:t>網路分析工具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來優化業務流程，提升客戶體驗。</a:t>
            </a:r>
            <a:endParaRPr lang="en-US" dirty="0"/>
          </a:p>
          <a:p>
            <a:r>
              <a:rPr dirty="0"/>
              <a:t>隨著自動化技術的進步，電子商務的運營將變得更加高效，為企業創造更多價值。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TW" altLang="en-US" dirty="0"/>
              <a:t>電子商務平台選擇與比較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highlight>
                  <a:srgbClr val="FFFF00"/>
                </a:highlight>
              </a:rPr>
              <a:t>電子商務平台</a:t>
            </a:r>
            <a:r>
              <a:rPr dirty="0"/>
              <a:t>是企業在線上開展業務的核心工具，</a:t>
            </a:r>
            <a:endParaRPr lang="en-US" dirty="0"/>
          </a:p>
          <a:p>
            <a:r>
              <a:rPr dirty="0"/>
              <a:t>提供了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從產品展示、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購物車管理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支付處理等一系列功能。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選擇合適的電子商務平台至關重要，因為它直接影響到網站的性能、用戶體驗和運營成本。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電子商務平台的角色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b="1" dirty="0"/>
              <a:t>優點</a:t>
            </a:r>
            <a:r>
              <a:rPr dirty="0"/>
              <a:t>：</a:t>
            </a:r>
            <a:endParaRPr lang="en-US" dirty="0"/>
          </a:p>
          <a:p>
            <a:pPr lvl="1"/>
            <a:r>
              <a:rPr b="1" dirty="0">
                <a:solidFill>
                  <a:srgbClr val="7030A0"/>
                </a:solidFill>
              </a:rPr>
              <a:t>易於使用</a:t>
            </a:r>
            <a:r>
              <a:rPr dirty="0"/>
              <a:t>：Shopify提供了一個直觀的界面，無需編程技能即可建立和管理網店。
</a:t>
            </a:r>
            <a:r>
              <a:rPr b="1" dirty="0">
                <a:solidFill>
                  <a:srgbClr val="7030A0"/>
                </a:solidFill>
              </a:rPr>
              <a:t>多種模板</a:t>
            </a:r>
            <a:r>
              <a:rPr dirty="0"/>
              <a:t>：提供豐富的設計模板，可定制化程度高。
</a:t>
            </a:r>
            <a:r>
              <a:rPr b="1" dirty="0">
                <a:solidFill>
                  <a:srgbClr val="7030A0"/>
                </a:solidFill>
              </a:rPr>
              <a:t>強大的應用商店</a:t>
            </a:r>
            <a:r>
              <a:rPr dirty="0"/>
              <a:t>：可通過應用商店擴展功能，如SEO、社交媒體整合等。
</a:t>
            </a:r>
            <a:r>
              <a:rPr b="1" dirty="0">
                <a:solidFill>
                  <a:srgbClr val="7030A0"/>
                </a:solidFill>
              </a:rPr>
              <a:t>安全性</a:t>
            </a:r>
            <a:r>
              <a:rPr dirty="0"/>
              <a:t>：Shopify包含SSL證書和PCI DSS合規，保障交易安全。</a:t>
            </a:r>
          </a:p>
          <a:p>
            <a:r>
              <a:rPr b="1" dirty="0"/>
              <a:t>缺點</a:t>
            </a:r>
            <a:r>
              <a:rPr dirty="0"/>
              <a:t>：</a:t>
            </a:r>
            <a:endParaRPr lang="en-US" dirty="0"/>
          </a:p>
          <a:p>
            <a:pPr lvl="1"/>
            <a:r>
              <a:rPr b="1" dirty="0">
                <a:solidFill>
                  <a:srgbClr val="C00000"/>
                </a:solidFill>
                <a:highlight>
                  <a:srgbClr val="FFFF00"/>
                </a:highlight>
              </a:rPr>
              <a:t>費用相對較高</a:t>
            </a:r>
            <a:r>
              <a:rPr dirty="0"/>
              <a:t>：Shopify收取月費及交易手續費，對於小型商家可能負擔較重。
</a:t>
            </a:r>
            <a:r>
              <a:rPr b="1" dirty="0">
                <a:solidFill>
                  <a:srgbClr val="C00000"/>
                </a:solidFill>
                <a:highlight>
                  <a:srgbClr val="FFFF00"/>
                </a:highlight>
              </a:rPr>
              <a:t>自定義限制</a:t>
            </a:r>
            <a:r>
              <a:rPr dirty="0"/>
              <a:t>：雖然模板豐富，但深入的自定義需要一定的技術知識。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Shopify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優點</a:t>
            </a:r>
            <a:r>
              <a:rPr dirty="0"/>
              <a:t>：</a:t>
            </a:r>
            <a:endParaRPr lang="en-US" dirty="0"/>
          </a:p>
          <a:p>
            <a:pPr lvl="1"/>
            <a:r>
              <a:rPr b="1" dirty="0">
                <a:solidFill>
                  <a:srgbClr val="7030A0"/>
                </a:solidFill>
              </a:rPr>
              <a:t>高度可定制化</a:t>
            </a:r>
            <a:r>
              <a:rPr dirty="0"/>
              <a:t>：Magento是一個開源平台，允許開發者對網站進行深度定制，適合大型企業。
</a:t>
            </a:r>
            <a:r>
              <a:rPr b="1" dirty="0">
                <a:solidFill>
                  <a:srgbClr val="7030A0"/>
                </a:solidFill>
              </a:rPr>
              <a:t>豐富的功能</a:t>
            </a:r>
            <a:r>
              <a:rPr dirty="0"/>
              <a:t>：提供多語言、多貨幣支持，並具備強大的SEO功能。
</a:t>
            </a:r>
            <a:r>
              <a:rPr b="1" dirty="0">
                <a:solidFill>
                  <a:srgbClr val="7030A0"/>
                </a:solidFill>
              </a:rPr>
              <a:t>強大的社群支持</a:t>
            </a:r>
            <a:r>
              <a:rPr dirty="0"/>
              <a:t>：擁有龐大的開發者社群，提供各類插件和擴展。</a:t>
            </a:r>
          </a:p>
          <a:p>
            <a:r>
              <a:rPr b="1" dirty="0"/>
              <a:t>缺點</a:t>
            </a:r>
            <a:r>
              <a:rPr dirty="0"/>
              <a:t>：</a:t>
            </a:r>
            <a:endParaRPr lang="en-US" dirty="0"/>
          </a:p>
          <a:p>
            <a:pPr lvl="1"/>
            <a:r>
              <a:rPr b="1" dirty="0">
                <a:solidFill>
                  <a:srgbClr val="C00000"/>
                </a:solidFill>
              </a:rPr>
              <a:t>複雜性高</a:t>
            </a:r>
            <a:r>
              <a:rPr dirty="0"/>
              <a:t>：Magento的設置和管理需要較高的技術水平，不適合初學者。
</a:t>
            </a:r>
            <a:r>
              <a:rPr b="1" dirty="0">
                <a:solidFill>
                  <a:srgbClr val="C00000"/>
                </a:solidFill>
              </a:rPr>
              <a:t>運營成本高</a:t>
            </a:r>
            <a:r>
              <a:rPr dirty="0"/>
              <a:t>：雖然軟件本身免費，</a:t>
            </a:r>
            <a:r>
              <a:rPr dirty="0">
                <a:highlight>
                  <a:srgbClr val="FFFF00"/>
                </a:highlight>
              </a:rPr>
              <a:t>但托管、開發和維護成本較高。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Magento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優點</a:t>
            </a:r>
            <a:r>
              <a:rPr dirty="0"/>
              <a:t>：</a:t>
            </a:r>
            <a:endParaRPr lang="en-US" dirty="0"/>
          </a:p>
          <a:p>
            <a:pPr lvl="1"/>
            <a:r>
              <a:rPr b="1" dirty="0">
                <a:solidFill>
                  <a:srgbClr val="7030A0"/>
                </a:solidFill>
              </a:rPr>
              <a:t>基於WordPress</a:t>
            </a:r>
            <a:r>
              <a:rPr dirty="0"/>
              <a:t>：WooCommerce是一個WordPress插件，對於已有WordPress網站的企業來說，非常容易集成。
</a:t>
            </a:r>
            <a:r>
              <a:rPr b="1" dirty="0">
                <a:solidFill>
                  <a:srgbClr val="7030A0"/>
                </a:solidFill>
                <a:highlight>
                  <a:srgbClr val="FFFF00"/>
                </a:highlight>
              </a:rPr>
              <a:t>免費和開源</a:t>
            </a:r>
            <a:r>
              <a:rPr dirty="0"/>
              <a:t>：WooCommerce本身免費，並且開源，提供靈活的自定義選項。
</a:t>
            </a:r>
            <a:r>
              <a:rPr b="1" dirty="0">
                <a:solidFill>
                  <a:srgbClr val="7030A0"/>
                </a:solidFill>
              </a:rPr>
              <a:t>豐富的插件</a:t>
            </a:r>
            <a:r>
              <a:rPr dirty="0"/>
              <a:t>：可以通過各類插件擴展功能，如訂閱管理、會員系統等。</a:t>
            </a:r>
          </a:p>
          <a:p>
            <a:r>
              <a:rPr b="1" dirty="0"/>
              <a:t>缺點</a:t>
            </a:r>
            <a:r>
              <a:rPr dirty="0"/>
              <a:t>：</a:t>
            </a:r>
            <a:endParaRPr lang="en-US" dirty="0"/>
          </a:p>
          <a:p>
            <a:pPr lvl="1"/>
            <a:r>
              <a:rPr b="1" dirty="0">
                <a:solidFill>
                  <a:srgbClr val="C00000"/>
                </a:solidFill>
                <a:highlight>
                  <a:srgbClr val="FFFF00"/>
                </a:highlight>
              </a:rPr>
              <a:t>依賴WordPress</a:t>
            </a:r>
            <a:r>
              <a:rPr dirty="0"/>
              <a:t>：需要搭建在WordPress上，因此對於不使用WordPress的商家來說，並不適用。
</a:t>
            </a:r>
            <a:r>
              <a:rPr b="1" dirty="0">
                <a:solidFill>
                  <a:srgbClr val="C00000"/>
                </a:solidFill>
                <a:highlight>
                  <a:srgbClr val="FFFF00"/>
                </a:highlight>
              </a:rPr>
              <a:t>性能問題</a:t>
            </a:r>
            <a:r>
              <a:rPr dirty="0"/>
              <a:t>：對於大型網站，</a:t>
            </a:r>
            <a:r>
              <a:rPr dirty="0">
                <a:solidFill>
                  <a:srgbClr val="C00000"/>
                </a:solidFill>
              </a:rPr>
              <a:t>WooCommerce可能在性能上存在不足</a:t>
            </a:r>
            <a:r>
              <a:rPr dirty="0"/>
              <a:t>，特別是涉及大量商品時。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WooCommerce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TW" altLang="en-US" dirty="0"/>
              <a:t>社交媒體在電子商務中的應用</a:t>
            </a:r>
          </a:p>
        </p:txBody>
      </p:sp>
    </p:spTree>
    <p:extLst>
      <p:ext uri="{BB962C8B-B14F-4D97-AF65-F5344CB8AC3E}">
        <p14:creationId xmlns:p14="http://schemas.microsoft.com/office/powerpoint/2010/main" val="184781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solidFill>
                  <a:srgbClr val="7030A0"/>
                </a:solidFill>
              </a:rPr>
              <a:t>社交媒體</a:t>
            </a:r>
            <a:r>
              <a:rPr dirty="0"/>
              <a:t>已成為電子商務的重要推動力，企業可以通過社交媒體平台</a:t>
            </a:r>
            <a:r>
              <a:rPr dirty="0">
                <a:solidFill>
                  <a:srgbClr val="C00000"/>
                </a:solidFill>
              </a:rPr>
              <a:t>接觸潛在客戶、推廣產品和建立品牌忠誠度</a:t>
            </a:r>
            <a:r>
              <a:rPr dirty="0"/>
              <a:t>。</a:t>
            </a:r>
            <a:endParaRPr lang="en-US" dirty="0"/>
          </a:p>
          <a:p>
            <a:pPr lvl="1"/>
            <a:r>
              <a:rPr sz="3900" dirty="0">
                <a:solidFill>
                  <a:srgbClr val="7030A0"/>
                </a:solidFill>
                <a:highlight>
                  <a:srgbClr val="FFFF00"/>
                </a:highlight>
              </a:rPr>
              <a:t>Facebook、</a:t>
            </a:r>
            <a:endParaRPr lang="en-US" sz="39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3900" dirty="0">
                <a:solidFill>
                  <a:srgbClr val="7030A0"/>
                </a:solidFill>
                <a:highlight>
                  <a:srgbClr val="FFFF00"/>
                </a:highlight>
              </a:rPr>
              <a:t>Instagram、</a:t>
            </a:r>
            <a:endParaRPr lang="en-US" sz="39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3900" dirty="0">
                <a:solidFill>
                  <a:srgbClr val="7030A0"/>
                </a:solidFill>
                <a:highlight>
                  <a:srgbClr val="FFFF00"/>
                </a:highlight>
              </a:rPr>
              <a:t>微博</a:t>
            </a:r>
            <a:endParaRPr lang="en-US" sz="39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dirty="0"/>
              <a:t>等平台都提供了豐富的工具來支持電子商務活動。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社交媒體的影響力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148</TotalTime>
  <Words>528</Words>
  <Application>Microsoft Office PowerPoint</Application>
  <PresentationFormat>如螢幕大小 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電子商務平台的角色</vt:lpstr>
      <vt:lpstr>Shopify</vt:lpstr>
      <vt:lpstr>Magento</vt:lpstr>
      <vt:lpstr>WooCommerce</vt:lpstr>
      <vt:lpstr>PowerPoint 簡報</vt:lpstr>
      <vt:lpstr>社交媒體的影響力</vt:lpstr>
      <vt:lpstr>社交媒體廣告</vt:lpstr>
      <vt:lpstr>社交電商</vt:lpstr>
      <vt:lpstr>PowerPoint 簡報</vt:lpstr>
      <vt:lpstr>網路分析的意義</vt:lpstr>
      <vt:lpstr>常見的分析工具</vt:lpstr>
      <vt:lpstr>數據驅動的決策</vt:lpstr>
      <vt:lpstr>PowerPoint 簡報</vt:lpstr>
      <vt:lpstr>電子商務中的自動化應用</vt:lpstr>
      <vt:lpstr>自動化營銷工具</vt:lpstr>
      <vt:lpstr>自動化客服</vt:lpstr>
      <vt:lpstr>流程優化</vt:lpstr>
      <vt:lpstr>PowerPoint 簡報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>User</dc:creator>
  <cp:keywords/>
  <dc:description>generated using python-pptx</dc:description>
  <cp:lastModifiedBy>tsu ccw</cp:lastModifiedBy>
  <cp:revision>14</cp:revision>
  <dcterms:created xsi:type="dcterms:W3CDTF">2013-01-27T09:14:16Z</dcterms:created>
  <dcterms:modified xsi:type="dcterms:W3CDTF">2024-08-22T13:00:14Z</dcterms:modified>
  <cp:category/>
</cp:coreProperties>
</file>