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76" r:id="rId3"/>
    <p:sldId id="257" r:id="rId4"/>
    <p:sldId id="258" r:id="rId5"/>
    <p:sldId id="259" r:id="rId6"/>
    <p:sldId id="260" r:id="rId7"/>
    <p:sldId id="261" r:id="rId8"/>
    <p:sldId id="277" r:id="rId9"/>
    <p:sldId id="263" r:id="rId10"/>
    <p:sldId id="264" r:id="rId11"/>
    <p:sldId id="265" r:id="rId12"/>
    <p:sldId id="278" r:id="rId13"/>
    <p:sldId id="267" r:id="rId14"/>
    <p:sldId id="268" r:id="rId15"/>
    <p:sldId id="269" r:id="rId16"/>
    <p:sldId id="279" r:id="rId17"/>
    <p:sldId id="271" r:id="rId18"/>
    <p:sldId id="272" r:id="rId19"/>
    <p:sldId id="273" r:id="rId20"/>
    <p:sldId id="274" r:id="rId21"/>
    <p:sldId id="280" r:id="rId22"/>
    <p:sldId id="275" r:id="rId23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24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4000" cy="6858000"/>
            <a:chOff x="-1574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/>
                <a:srgbClr val="FFFFFF"/>
              </a:duotone>
              <a:lum bright="-10000"/>
            </a:blip>
            <a:stretch>
              <a:fillRect/>
            </a:stretch>
          </p:blipFill>
          <p:spPr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Shape 20"/>
          <p:cNvSpPr>
            <a:spLocks noGrp="1"/>
          </p:cNvSpPr>
          <p:nvPr>
            <p:ph type="title"/>
          </p:nvPr>
        </p:nvSpPr>
        <p:spPr>
          <a:xfrm>
            <a:off x="704850" y="4705165"/>
            <a:ext cx="7772400" cy="1447060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1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337351" y="1460702"/>
            <a:ext cx="8495931" cy="2674054"/>
          </a:xfrm>
        </p:spPr>
        <p:txBody>
          <a:bodyPr anchor="b" anchorCtr="0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bg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123742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>
          <a:xfrm>
            <a:off x="177553" y="1600200"/>
            <a:ext cx="8851037" cy="5121275"/>
          </a:xfrm>
        </p:spPr>
        <p:txBody>
          <a:bodyPr/>
          <a:lstStyle>
            <a:lvl1pPr marL="342900" indent="-342900">
              <a:defRPr lang="zh-TW" altLang="en-US" sz="4000" b="1" kern="1200" dirty="0" smtClean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>
              <a:defRPr sz="2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marL="342900" lvl="0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按一下以編輯母片文字樣式</a:t>
            </a:r>
          </a:p>
          <a:p>
            <a:pPr marL="342900" lvl="1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第二層</a:t>
            </a:r>
          </a:p>
          <a:p>
            <a:pPr marL="342900" lvl="2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第三層</a:t>
            </a:r>
          </a:p>
          <a:p>
            <a:pPr marL="342900" lvl="3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第四層</a:t>
            </a:r>
          </a:p>
          <a:p>
            <a:pPr marL="342900" lvl="4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第五層</a:t>
            </a:r>
            <a:endParaRPr lang="zh-TW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275208" y="152400"/>
            <a:ext cx="8753382" cy="1265238"/>
          </a:xfrm>
        </p:spPr>
        <p:txBody>
          <a:bodyPr>
            <a:normAutofit/>
          </a:bodyPr>
          <a:lstStyle>
            <a:lvl1pPr algn="ctr">
              <a:defRPr sz="4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2890808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4000" cy="6858000"/>
            <a:chOff x="-1574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/>
                <a:srgbClr val="FFFFFF"/>
              </a:duotone>
              <a:lum bright="-10000"/>
            </a:blip>
            <a:stretch>
              <a:fillRect/>
            </a:stretch>
          </p:blipFill>
          <p:spPr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337351" y="1460702"/>
            <a:ext cx="8495931" cy="2674054"/>
          </a:xfrm>
        </p:spPr>
        <p:txBody>
          <a:bodyPr anchor="b" anchorCtr="0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bg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1069567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小節標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5574" cy="6858000"/>
            <a:chOff x="-1574" y="0"/>
            <a:chExt cx="9145574" cy="6858000"/>
          </a:xfrm>
        </p:grpSpPr>
        <p:sp>
          <p:nvSpPr>
            <p:cNvPr id="18" name="Rectangle 17"/>
            <p:cNvSpPr/>
            <p:nvPr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722313" y="4505325"/>
            <a:ext cx="7772400" cy="1362075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1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1760955"/>
            <a:ext cx="7772400" cy="2645945"/>
          </a:xfrm>
        </p:spPr>
        <p:txBody>
          <a:bodyPr anchor="b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48107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小節標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3148" y="0"/>
            <a:ext cx="9145574" cy="6858000"/>
            <a:chOff x="-1574" y="0"/>
            <a:chExt cx="9145574" cy="6858000"/>
          </a:xfrm>
        </p:grpSpPr>
        <p:sp>
          <p:nvSpPr>
            <p:cNvPr id="18" name="Rectangle 17"/>
            <p:cNvSpPr/>
            <p:nvPr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1760955"/>
            <a:ext cx="7772400" cy="2645945"/>
          </a:xfrm>
        </p:spPr>
        <p:txBody>
          <a:bodyPr anchor="b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18847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567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082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9144000" cy="1506538"/>
            <a:chOff x="0" y="0"/>
            <a:chExt cx="9144000" cy="1506538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1"/>
                <a:srgbClr val="FFFFFF"/>
              </a:duotone>
            </a:blip>
            <a:srcRect/>
            <a:stretch>
              <a:fillRect/>
            </a:stretch>
          </p:blipFill>
          <p:spPr>
            <a:xfrm>
              <a:off x="0" y="1"/>
              <a:ext cx="9144000" cy="1419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Rectangle 9"/>
            <p:cNvSpPr/>
            <p:nvPr/>
          </p:nvSpPr>
          <p:spPr>
            <a:xfrm>
              <a:off x="0" y="0"/>
              <a:ext cx="9144000" cy="14478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49000">
                  <a:schemeClr val="accent1">
                    <a:tint val="20000"/>
                    <a:alpha val="0"/>
                  </a:schemeClr>
                </a:gs>
              </a:gsLst>
              <a:lin ang="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0" y="142875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504950"/>
              <a:ext cx="9144000" cy="1588"/>
            </a:xfrm>
            <a:prstGeom prst="line">
              <a:avLst/>
            </a:prstGeom>
            <a:ln w="158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zh-TW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2914946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rtl="0" eaLnBrk="1" latinLnBrk="0" hangingPunct="1">
        <a:spcBef>
          <a:spcPct val="0"/>
        </a:spcBef>
        <a:buNone/>
        <a:defRPr kumimoji="0" lang="zh-TW" sz="4000" b="0" u="none" strike="noStrike" kern="1200" cap="none" spc="0" normalizeH="0" baseline="0">
          <a:ln>
            <a:noFill/>
          </a:ln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uLnTx/>
          <a:uFillTx/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spcAft>
          <a:spcPts val="400"/>
        </a:spcAft>
        <a:buFont typeface="Arial"/>
        <a:buChar char="•"/>
        <a:defRPr lang="zh-TW" sz="2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lang="zh-TW" sz="24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陳擎文</a:t>
            </a:r>
            <a:endParaRPr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24679D00-14B7-4FA6-83AE-A96754E50C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zh-TW" altLang="en-US" sz="5800" dirty="0"/>
              <a:t>網路行銷</a:t>
            </a:r>
            <a:r>
              <a:rPr lang="zh-CN" altLang="en-US" sz="5800" dirty="0"/>
              <a:t>常見的</a:t>
            </a:r>
            <a:r>
              <a:rPr lang="en-US" altLang="zh-CN" sz="5800" dirty="0"/>
              <a:t>4</a:t>
            </a:r>
            <a:r>
              <a:rPr lang="zh-CN" altLang="en-US" sz="5800" dirty="0"/>
              <a:t>種</a:t>
            </a:r>
            <a:r>
              <a:rPr lang="zh-TW" altLang="en-US" sz="5800" dirty="0"/>
              <a:t>策略</a:t>
            </a:r>
            <a:r>
              <a:rPr lang="en-US" altLang="zh-TW" sz="5800" dirty="0"/>
              <a:t> </a:t>
            </a:r>
          </a:p>
          <a:p>
            <a:r>
              <a:rPr lang="en-US" altLang="zh-CN" sz="4300" dirty="0"/>
              <a:t>【</a:t>
            </a:r>
            <a:r>
              <a:rPr lang="en-US" altLang="zh-TW" sz="4300" dirty="0"/>
              <a:t>SEO</a:t>
            </a:r>
            <a:r>
              <a:rPr lang="en-US" altLang="zh-CN" sz="4300" dirty="0"/>
              <a:t>/</a:t>
            </a:r>
            <a:r>
              <a:rPr lang="en-US" altLang="zh-TW" sz="4300" dirty="0"/>
              <a:t>SEM</a:t>
            </a:r>
            <a:r>
              <a:rPr lang="zh-CN" altLang="en-US" sz="4300" dirty="0"/>
              <a:t>促進流量，社群行銷，</a:t>
            </a:r>
            <a:r>
              <a:rPr lang="en-US" altLang="zh-CN" sz="4300" dirty="0"/>
              <a:t>Email</a:t>
            </a:r>
            <a:r>
              <a:rPr lang="zh-CN" altLang="en-US" sz="4300" dirty="0"/>
              <a:t>行銷，內容行銷建立品牌形象</a:t>
            </a:r>
            <a:r>
              <a:rPr lang="en-US" altLang="zh-CN" sz="4300" dirty="0"/>
              <a:t>】</a:t>
            </a:r>
            <a:endParaRPr lang="zh-TW" altLang="en-US" sz="43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553" y="1600200"/>
            <a:ext cx="8851037" cy="5257800"/>
          </a:xfrm>
        </p:spPr>
        <p:txBody>
          <a:bodyPr>
            <a:normAutofit fontScale="77500" lnSpcReduction="20000"/>
          </a:bodyPr>
          <a:lstStyle/>
          <a:p>
            <a:r>
              <a:rPr lang="zh-TW" altLang="en-US" dirty="0">
                <a:solidFill>
                  <a:srgbClr val="7030A0"/>
                </a:solidFill>
              </a:rPr>
              <a:t>步驟</a:t>
            </a:r>
            <a:r>
              <a:rPr lang="en-US" altLang="zh-CN" dirty="0">
                <a:solidFill>
                  <a:srgbClr val="7030A0"/>
                </a:solidFill>
              </a:rPr>
              <a:t>1</a:t>
            </a:r>
            <a:r>
              <a:rPr lang="zh-CN" altLang="en-US" dirty="0">
                <a:solidFill>
                  <a:srgbClr val="7030A0"/>
                </a:solidFill>
              </a:rPr>
              <a:t>：</a:t>
            </a:r>
            <a:r>
              <a:rPr dirty="0">
                <a:solidFill>
                  <a:srgbClr val="7030A0"/>
                </a:solidFill>
              </a:rPr>
              <a:t>確定目標</a:t>
            </a:r>
            <a:r>
              <a:rPr dirty="0"/>
              <a:t>：</a:t>
            </a:r>
            <a:endParaRPr lang="en-US" dirty="0"/>
          </a:p>
          <a:p>
            <a:pPr lvl="1"/>
            <a:r>
              <a:rPr dirty="0"/>
              <a:t>明確社交媒體行銷的目的，</a:t>
            </a:r>
            <a:endParaRPr lang="en-US" dirty="0"/>
          </a:p>
          <a:p>
            <a:pPr lvl="1"/>
            <a:r>
              <a:rPr dirty="0"/>
              <a:t>例如</a:t>
            </a:r>
            <a:r>
              <a:rPr lang="zh-CN" altLang="en-US" dirty="0"/>
              <a:t>：</a:t>
            </a:r>
            <a:r>
              <a:rPr dirty="0">
                <a:solidFill>
                  <a:srgbClr val="C00000"/>
                </a:solidFill>
              </a:rPr>
              <a:t>提高品牌知名度</a:t>
            </a:r>
            <a:r>
              <a:rPr dirty="0"/>
              <a:t>、</a:t>
            </a:r>
            <a:r>
              <a:rPr dirty="0">
                <a:solidFill>
                  <a:srgbClr val="C00000"/>
                </a:solidFill>
              </a:rPr>
              <a:t>增加網站流量</a:t>
            </a:r>
            <a:r>
              <a:rPr lang="zh-TW" altLang="en-US" dirty="0"/>
              <a:t>、</a:t>
            </a:r>
            <a:r>
              <a:rPr dirty="0">
                <a:solidFill>
                  <a:srgbClr val="C00000"/>
                </a:solidFill>
              </a:rPr>
              <a:t>促進銷售</a:t>
            </a:r>
            <a:endParaRPr dirty="0"/>
          </a:p>
          <a:p>
            <a:r>
              <a:rPr lang="zh-TW" altLang="en-US" dirty="0">
                <a:solidFill>
                  <a:srgbClr val="7030A0"/>
                </a:solidFill>
              </a:rPr>
              <a:t>步驟</a:t>
            </a:r>
            <a:r>
              <a:rPr lang="en-US" altLang="zh-CN" dirty="0">
                <a:solidFill>
                  <a:srgbClr val="7030A0"/>
                </a:solidFill>
              </a:rPr>
              <a:t>2</a:t>
            </a:r>
            <a:r>
              <a:rPr lang="zh-CN" altLang="en-US" dirty="0">
                <a:solidFill>
                  <a:srgbClr val="7030A0"/>
                </a:solidFill>
              </a:rPr>
              <a:t>：</a:t>
            </a:r>
            <a:r>
              <a:rPr dirty="0">
                <a:solidFill>
                  <a:srgbClr val="7030A0"/>
                </a:solidFill>
              </a:rPr>
              <a:t>選擇平台</a:t>
            </a:r>
            <a:r>
              <a:rPr dirty="0"/>
              <a:t>：</a:t>
            </a:r>
            <a:endParaRPr lang="en-US" dirty="0"/>
          </a:p>
          <a:p>
            <a:pPr lvl="1"/>
            <a:r>
              <a:rPr dirty="0"/>
              <a:t>根據目標受眾的習慣選擇合適的社交媒體平台，如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Facebook</a:t>
            </a:r>
            <a:r>
              <a:rPr dirty="0">
                <a:solidFill>
                  <a:srgbClr val="C00000"/>
                </a:solidFill>
              </a:rPr>
              <a:t>、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Instagram</a:t>
            </a:r>
            <a:r>
              <a:rPr dirty="0">
                <a:solidFill>
                  <a:srgbClr val="C00000"/>
                </a:solidFill>
              </a:rPr>
              <a:t>、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LinkedIn</a:t>
            </a:r>
            <a:r>
              <a:rPr lang="zh-TW" altLang="en-US" dirty="0">
                <a:solidFill>
                  <a:srgbClr val="C00000"/>
                </a:solidFill>
              </a:rPr>
              <a:t> 、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微博</a:t>
            </a:r>
            <a:endParaRPr dirty="0">
              <a:highlight>
                <a:srgbClr val="FFFF00"/>
              </a:highlight>
            </a:endParaRPr>
          </a:p>
          <a:p>
            <a:r>
              <a:rPr lang="zh-TW" altLang="en-US" dirty="0">
                <a:solidFill>
                  <a:srgbClr val="7030A0"/>
                </a:solidFill>
              </a:rPr>
              <a:t>步驟</a:t>
            </a:r>
            <a:r>
              <a:rPr lang="en-US" altLang="zh-CN" dirty="0">
                <a:solidFill>
                  <a:srgbClr val="7030A0"/>
                </a:solidFill>
              </a:rPr>
              <a:t>3</a:t>
            </a:r>
            <a:r>
              <a:rPr lang="zh-CN" altLang="en-US" dirty="0">
                <a:solidFill>
                  <a:srgbClr val="7030A0"/>
                </a:solidFill>
              </a:rPr>
              <a:t>：</a:t>
            </a:r>
            <a:r>
              <a:rPr dirty="0">
                <a:solidFill>
                  <a:srgbClr val="7030A0"/>
                </a:solidFill>
              </a:rPr>
              <a:t>創建內容日曆</a:t>
            </a:r>
            <a:r>
              <a:rPr dirty="0"/>
              <a:t>：</a:t>
            </a:r>
            <a:endParaRPr lang="en-US" dirty="0"/>
          </a:p>
          <a:p>
            <a:pPr lvl="1"/>
            <a:r>
              <a:rPr dirty="0"/>
              <a:t>規劃並組織發布內容的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時間表</a:t>
            </a:r>
            <a:r>
              <a:rPr dirty="0"/>
              <a:t>，確保內容連續性和一致性。</a:t>
            </a:r>
          </a:p>
          <a:p>
            <a:r>
              <a:rPr lang="zh-TW" altLang="en-US" dirty="0">
                <a:solidFill>
                  <a:srgbClr val="7030A0"/>
                </a:solidFill>
              </a:rPr>
              <a:t>步驟</a:t>
            </a:r>
            <a:r>
              <a:rPr lang="en-US" altLang="zh-CN" dirty="0">
                <a:solidFill>
                  <a:srgbClr val="7030A0"/>
                </a:solidFill>
              </a:rPr>
              <a:t>4</a:t>
            </a:r>
            <a:r>
              <a:rPr lang="zh-CN" altLang="en-US" dirty="0">
                <a:solidFill>
                  <a:srgbClr val="7030A0"/>
                </a:solidFill>
              </a:rPr>
              <a:t>：</a:t>
            </a:r>
            <a:r>
              <a:rPr dirty="0">
                <a:solidFill>
                  <a:srgbClr val="7030A0"/>
                </a:solidFill>
              </a:rPr>
              <a:t>內容創作</a:t>
            </a:r>
            <a:r>
              <a:rPr dirty="0"/>
              <a:t>：</a:t>
            </a:r>
            <a:endParaRPr lang="en-US" dirty="0"/>
          </a:p>
          <a:p>
            <a:pPr lvl="1"/>
            <a:r>
              <a:rPr dirty="0"/>
              <a:t>創造有價值、有吸引力且與品牌相關的內容，包括</a:t>
            </a:r>
            <a:r>
              <a:rPr lang="zh-CN" altLang="en-US" dirty="0"/>
              <a:t>：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圖片、視頻、文章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、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故事等形式</a:t>
            </a:r>
            <a:r>
              <a:rPr dirty="0"/>
              <a:t>。</a:t>
            </a:r>
          </a:p>
          <a:p>
            <a:r>
              <a:rPr lang="zh-TW" altLang="en-US" dirty="0">
                <a:solidFill>
                  <a:srgbClr val="7030A0"/>
                </a:solidFill>
              </a:rPr>
              <a:t>步驟</a:t>
            </a:r>
            <a:r>
              <a:rPr lang="en-US" altLang="zh-CN" dirty="0">
                <a:solidFill>
                  <a:srgbClr val="7030A0"/>
                </a:solidFill>
              </a:rPr>
              <a:t>5</a:t>
            </a:r>
            <a:r>
              <a:rPr lang="zh-CN" altLang="en-US" dirty="0">
                <a:solidFill>
                  <a:srgbClr val="7030A0"/>
                </a:solidFill>
              </a:rPr>
              <a:t>：</a:t>
            </a:r>
            <a:r>
              <a:rPr dirty="0">
                <a:solidFill>
                  <a:srgbClr val="7030A0"/>
                </a:solidFill>
              </a:rPr>
              <a:t>監控與調整</a:t>
            </a:r>
            <a:r>
              <a:rPr dirty="0"/>
              <a:t>：</a:t>
            </a:r>
            <a:endParaRPr lang="en-US" dirty="0"/>
          </a:p>
          <a:p>
            <a:pPr lvl="1"/>
            <a:r>
              <a:rPr dirty="0"/>
              <a:t>使用</a:t>
            </a:r>
            <a:r>
              <a:rPr dirty="0">
                <a:highlight>
                  <a:srgbClr val="FFFF00"/>
                </a:highlight>
              </a:rPr>
              <a:t>分析工具</a:t>
            </a:r>
            <a:r>
              <a:rPr dirty="0"/>
              <a:t>監控內容效果，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根據數據</a:t>
            </a:r>
            <a:r>
              <a:rPr dirty="0"/>
              <a:t>反饋不斷</a:t>
            </a:r>
            <a:r>
              <a:rPr dirty="0">
                <a:solidFill>
                  <a:srgbClr val="C00000"/>
                </a:solidFill>
              </a:rPr>
              <a:t>優化行銷策略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制定社交媒體行銷策略的步驟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社交媒體廣告可以精確地定位到目標受眾，提升行銷效果。</a:t>
            </a:r>
            <a:endParaRPr lang="en-US" dirty="0"/>
          </a:p>
          <a:p>
            <a:r>
              <a:rPr dirty="0"/>
              <a:t>企業可以通過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dirty="0"/>
              <a:t>投放</a:t>
            </a:r>
            <a:r>
              <a:rPr sz="4800" dirty="0">
                <a:solidFill>
                  <a:srgbClr val="C00000"/>
                </a:solidFill>
                <a:highlight>
                  <a:srgbClr val="FFFF00"/>
                </a:highlight>
              </a:rPr>
              <a:t>定向廣告</a:t>
            </a:r>
            <a:r>
              <a:rPr dirty="0"/>
              <a:t>，</a:t>
            </a:r>
            <a:endParaRPr lang="en-US" dirty="0"/>
          </a:p>
          <a:p>
            <a:pPr lvl="1"/>
            <a:r>
              <a:rPr lang="zh-TW" altLang="en-US" dirty="0"/>
              <a:t>針</a:t>
            </a:r>
            <a:r>
              <a:rPr dirty="0"/>
              <a:t>對特定的年齡、地區、興趣愛好等進行廣告推廣，</a:t>
            </a:r>
            <a:endParaRPr lang="en-US" dirty="0"/>
          </a:p>
          <a:p>
            <a:pPr lvl="1"/>
            <a:r>
              <a:rPr dirty="0"/>
              <a:t>達到精準行銷的目的。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社交媒體廣告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>
            <a:extLst>
              <a:ext uri="{FF2B5EF4-FFF2-40B4-BE49-F238E27FC236}">
                <a16:creationId xmlns:a16="http://schemas.microsoft.com/office/drawing/2014/main" id="{4E43B86D-144C-42E6-976D-92F317F54D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</a:t>
            </a:r>
            <a:r>
              <a:rPr lang="zh-TW" altLang="en-US" dirty="0"/>
              <a:t>電子郵件行銷</a:t>
            </a:r>
          </a:p>
        </p:txBody>
      </p:sp>
    </p:spTree>
    <p:extLst>
      <p:ext uri="{BB962C8B-B14F-4D97-AF65-F5344CB8AC3E}">
        <p14:creationId xmlns:p14="http://schemas.microsoft.com/office/powerpoint/2010/main" val="580066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>
                <a:highlight>
                  <a:srgbClr val="FFFF00"/>
                </a:highlight>
              </a:rPr>
              <a:t>電子郵件行銷</a:t>
            </a:r>
            <a:endParaRPr lang="en-US" dirty="0">
              <a:highlight>
                <a:srgbClr val="FFFF00"/>
              </a:highlight>
            </a:endParaRPr>
          </a:p>
          <a:p>
            <a:pPr lvl="1"/>
            <a:r>
              <a:rPr dirty="0"/>
              <a:t>是一種直接且有效的行銷工具，適合用來維護現有客戶關係和吸引潛在客戶。</a:t>
            </a:r>
            <a:endParaRPr lang="en-US" dirty="0"/>
          </a:p>
          <a:p>
            <a:r>
              <a:rPr dirty="0"/>
              <a:t>通過電子郵件，</a:t>
            </a:r>
            <a:endParaRPr lang="en-US" dirty="0"/>
          </a:p>
          <a:p>
            <a:r>
              <a:rPr dirty="0"/>
              <a:t>企業可以傳遞</a:t>
            </a:r>
            <a:r>
              <a:rPr dirty="0">
                <a:solidFill>
                  <a:srgbClr val="C00000"/>
                </a:solidFill>
              </a:rPr>
              <a:t>個性化的訊息</a:t>
            </a:r>
            <a:r>
              <a:rPr dirty="0"/>
              <a:t>，</a:t>
            </a:r>
            <a:r>
              <a:rPr lang="zh-TW" altLang="en-US" dirty="0"/>
              <a:t>如</a:t>
            </a:r>
            <a:endParaRPr lang="en-US" dirty="0"/>
          </a:p>
          <a:p>
            <a:pPr lvl="1"/>
            <a:r>
              <a:rPr sz="4000" dirty="0">
                <a:solidFill>
                  <a:srgbClr val="7030A0"/>
                </a:solidFill>
              </a:rPr>
              <a:t>促銷資訊</a:t>
            </a:r>
            <a:endParaRPr lang="en-US" sz="4000" dirty="0">
              <a:solidFill>
                <a:srgbClr val="7030A0"/>
              </a:solidFill>
            </a:endParaRPr>
          </a:p>
          <a:p>
            <a:pPr lvl="1"/>
            <a:r>
              <a:rPr sz="4000" dirty="0">
                <a:solidFill>
                  <a:srgbClr val="7030A0"/>
                </a:solidFill>
              </a:rPr>
              <a:t>新品發布</a:t>
            </a:r>
            <a:endParaRPr lang="en-US" sz="4000" dirty="0">
              <a:solidFill>
                <a:srgbClr val="7030A0"/>
              </a:solidFill>
            </a:endParaRPr>
          </a:p>
          <a:p>
            <a:pPr lvl="1"/>
            <a:r>
              <a:rPr sz="4000" dirty="0">
                <a:solidFill>
                  <a:srgbClr val="7030A0"/>
                </a:solidFill>
              </a:rPr>
              <a:t>客戶調查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電子郵件行銷的優勢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553" y="1600200"/>
            <a:ext cx="8851037" cy="5385062"/>
          </a:xfrm>
        </p:spPr>
        <p:txBody>
          <a:bodyPr>
            <a:normAutofit fontScale="92500" lnSpcReduction="20000"/>
          </a:bodyPr>
          <a:lstStyle/>
          <a:p>
            <a:r>
              <a:rPr sz="2800" dirty="0">
                <a:solidFill>
                  <a:srgbClr val="7030A0"/>
                </a:solidFill>
              </a:rPr>
              <a:t>收集電子郵件名單：</a:t>
            </a:r>
            <a:endParaRPr lang="en-US" sz="2800" dirty="0">
              <a:solidFill>
                <a:srgbClr val="7030A0"/>
              </a:solidFill>
            </a:endParaRPr>
          </a:p>
          <a:p>
            <a:pPr lvl="1"/>
            <a:r>
              <a:rPr sz="2400" dirty="0"/>
              <a:t>通過</a:t>
            </a:r>
            <a:r>
              <a:rPr lang="en-US" altLang="zh-CN" sz="2400" dirty="0"/>
              <a:t>【</a:t>
            </a:r>
            <a:r>
              <a:rPr sz="2400" dirty="0">
                <a:solidFill>
                  <a:srgbClr val="C00000"/>
                </a:solidFill>
              </a:rPr>
              <a:t>訂閱表單、社交媒體</a:t>
            </a:r>
            <a:r>
              <a:rPr lang="zh-TW" altLang="en-US" sz="2400" dirty="0">
                <a:solidFill>
                  <a:srgbClr val="C00000"/>
                </a:solidFill>
              </a:rPr>
              <a:t>、</a:t>
            </a:r>
            <a:r>
              <a:rPr sz="2400" dirty="0">
                <a:solidFill>
                  <a:srgbClr val="C00000"/>
                </a:solidFill>
              </a:rPr>
              <a:t>促銷活動</a:t>
            </a:r>
            <a:r>
              <a:rPr lang="en-US" altLang="zh-CN" sz="2400" dirty="0"/>
              <a:t>】</a:t>
            </a:r>
            <a:r>
              <a:rPr sz="2400" dirty="0"/>
              <a:t>等方式</a:t>
            </a:r>
            <a:r>
              <a:rPr lang="zh-CN" altLang="en-US" sz="2400" dirty="0"/>
              <a:t>，</a:t>
            </a:r>
            <a:r>
              <a:rPr sz="2400" dirty="0"/>
              <a:t>收集潛在客戶的電子郵件地址。</a:t>
            </a:r>
          </a:p>
          <a:p>
            <a:r>
              <a:rPr sz="2800" dirty="0">
                <a:solidFill>
                  <a:srgbClr val="7030A0"/>
                </a:solidFill>
              </a:rPr>
              <a:t>分類名單：</a:t>
            </a:r>
            <a:endParaRPr lang="en-US" sz="2800" dirty="0">
              <a:solidFill>
                <a:srgbClr val="7030A0"/>
              </a:solidFill>
            </a:endParaRPr>
          </a:p>
          <a:p>
            <a:pPr lvl="1"/>
            <a:r>
              <a:rPr sz="2400" dirty="0"/>
              <a:t>根據</a:t>
            </a:r>
            <a:r>
              <a:rPr lang="en-US" altLang="zh-CN" sz="2400" dirty="0"/>
              <a:t>【</a:t>
            </a:r>
            <a:r>
              <a:rPr sz="2400" dirty="0">
                <a:solidFill>
                  <a:srgbClr val="C00000"/>
                </a:solidFill>
              </a:rPr>
              <a:t>客戶興趣、購買歷史</a:t>
            </a:r>
            <a:r>
              <a:rPr lang="en-US" altLang="zh-CN" sz="2400" dirty="0"/>
              <a:t>】</a:t>
            </a:r>
            <a:r>
              <a:rPr sz="2400" dirty="0"/>
              <a:t>等進行名單</a:t>
            </a:r>
            <a:r>
              <a:rPr sz="2400" dirty="0">
                <a:solidFill>
                  <a:srgbClr val="C00000"/>
                </a:solidFill>
              </a:rPr>
              <a:t>分類</a:t>
            </a:r>
            <a:r>
              <a:rPr sz="2400" dirty="0"/>
              <a:t>，確保信息的相關性</a:t>
            </a:r>
          </a:p>
          <a:p>
            <a:r>
              <a:rPr sz="2800" dirty="0">
                <a:solidFill>
                  <a:srgbClr val="7030A0"/>
                </a:solidFill>
              </a:rPr>
              <a:t>設計吸引人的主題行：</a:t>
            </a:r>
            <a:endParaRPr lang="en-US" sz="2800" dirty="0">
              <a:solidFill>
                <a:srgbClr val="7030A0"/>
              </a:solidFill>
            </a:endParaRPr>
          </a:p>
          <a:p>
            <a:pPr lvl="1"/>
            <a:r>
              <a:rPr sz="2400" dirty="0"/>
              <a:t>主題行應該</a:t>
            </a:r>
            <a:r>
              <a:rPr lang="en-US" altLang="zh-CN" sz="2400" dirty="0"/>
              <a:t>【</a:t>
            </a:r>
            <a:r>
              <a:rPr sz="2400" dirty="0">
                <a:solidFill>
                  <a:srgbClr val="C00000"/>
                </a:solidFill>
              </a:rPr>
              <a:t>簡短、有吸引力</a:t>
            </a:r>
            <a:r>
              <a:rPr lang="en-US" altLang="zh-CN" sz="2400" dirty="0"/>
              <a:t>】</a:t>
            </a:r>
            <a:r>
              <a:rPr sz="2400" dirty="0"/>
              <a:t>，並能清楚地傳達郵件的主要內容。</a:t>
            </a:r>
          </a:p>
          <a:p>
            <a:r>
              <a:rPr sz="2800" dirty="0">
                <a:solidFill>
                  <a:srgbClr val="7030A0"/>
                </a:solidFill>
              </a:rPr>
              <a:t>個性化內容：</a:t>
            </a:r>
            <a:endParaRPr lang="en-US" sz="2800" dirty="0">
              <a:solidFill>
                <a:srgbClr val="7030A0"/>
              </a:solidFill>
            </a:endParaRPr>
          </a:p>
          <a:p>
            <a:pPr lvl="1"/>
            <a:r>
              <a:rPr sz="2400" dirty="0"/>
              <a:t>根據收件人的特徵和行為，</a:t>
            </a:r>
            <a:r>
              <a:rPr sz="2400" dirty="0">
                <a:solidFill>
                  <a:srgbClr val="C00000"/>
                </a:solidFill>
                <a:highlight>
                  <a:srgbClr val="FFFF00"/>
                </a:highlight>
              </a:rPr>
              <a:t>定制個性化的內容</a:t>
            </a:r>
            <a:r>
              <a:rPr sz="2400" dirty="0"/>
              <a:t>，提高開信率和點擊率。</a:t>
            </a:r>
          </a:p>
          <a:p>
            <a:r>
              <a:rPr sz="2800" dirty="0">
                <a:solidFill>
                  <a:srgbClr val="7030A0"/>
                </a:solidFill>
              </a:rPr>
              <a:t>A/B測試：</a:t>
            </a:r>
            <a:endParaRPr lang="en-US" sz="2800" dirty="0">
              <a:solidFill>
                <a:srgbClr val="7030A0"/>
              </a:solidFill>
            </a:endParaRPr>
          </a:p>
          <a:p>
            <a:pPr lvl="1"/>
            <a:r>
              <a:rPr sz="2400" dirty="0"/>
              <a:t>通過</a:t>
            </a:r>
            <a:r>
              <a:rPr sz="2400" dirty="0">
                <a:solidFill>
                  <a:srgbClr val="C00000"/>
                </a:solidFill>
                <a:highlight>
                  <a:srgbClr val="FFFF00"/>
                </a:highlight>
              </a:rPr>
              <a:t>A/B測試不同版本的郵件</a:t>
            </a:r>
            <a:r>
              <a:rPr sz="2400" dirty="0"/>
              <a:t>，</a:t>
            </a:r>
            <a:r>
              <a:rPr sz="2400" dirty="0">
                <a:solidFill>
                  <a:srgbClr val="C00000"/>
                </a:solidFill>
              </a:rPr>
              <a:t>找出最佳的發送時間、主題行和內容格式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建立電子郵件行銷策略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highlight>
                  <a:srgbClr val="FFFF00"/>
                </a:highlight>
              </a:rPr>
              <a:t>自動化工具</a:t>
            </a:r>
            <a:endParaRPr lang="en-US" dirty="0">
              <a:highlight>
                <a:srgbClr val="FFFF00"/>
              </a:highlight>
            </a:endParaRPr>
          </a:p>
          <a:p>
            <a:pPr lvl="1"/>
            <a:r>
              <a:rPr dirty="0"/>
              <a:t>可以根據客戶行為自動發送郵件，</a:t>
            </a:r>
            <a:endParaRPr lang="en-US" dirty="0"/>
          </a:p>
          <a:p>
            <a:r>
              <a:rPr lang="zh-CN" altLang="en-US" dirty="0"/>
              <a:t>例如：</a:t>
            </a:r>
            <a:endParaRPr lang="en-US" dirty="0"/>
          </a:p>
          <a:p>
            <a:pPr lvl="1"/>
            <a:r>
              <a:rPr dirty="0">
                <a:solidFill>
                  <a:srgbClr val="C00000"/>
                </a:solidFill>
              </a:rPr>
              <a:t>歡迎郵件、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dirty="0">
                <a:solidFill>
                  <a:srgbClr val="C00000"/>
                </a:solidFill>
              </a:rPr>
              <a:t>購物車遺棄提醒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dirty="0">
                <a:solidFill>
                  <a:srgbClr val="C00000"/>
                </a:solidFill>
              </a:rPr>
              <a:t>生日祝福</a:t>
            </a:r>
            <a:endParaRPr lang="en-US" dirty="0">
              <a:solidFill>
                <a:srgbClr val="C00000"/>
              </a:solidFill>
            </a:endParaRPr>
          </a:p>
          <a:p>
            <a:r>
              <a:rPr dirty="0"/>
              <a:t>這不僅節省了時間，還能提高行銷的效率和效果。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電子郵件自動化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>
            <a:extLst>
              <a:ext uri="{FF2B5EF4-FFF2-40B4-BE49-F238E27FC236}">
                <a16:creationId xmlns:a16="http://schemas.microsoft.com/office/drawing/2014/main" id="{4E43B86D-144C-42E6-976D-92F317F54D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</a:t>
            </a:r>
            <a:r>
              <a:rPr lang="zh-TW" altLang="en-US" dirty="0"/>
              <a:t>內容行銷與品牌建立</a:t>
            </a:r>
          </a:p>
        </p:txBody>
      </p:sp>
    </p:spTree>
    <p:extLst>
      <p:ext uri="{BB962C8B-B14F-4D97-AF65-F5344CB8AC3E}">
        <p14:creationId xmlns:p14="http://schemas.microsoft.com/office/powerpoint/2010/main" val="1931745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內容行銷</a:t>
            </a:r>
            <a:r>
              <a:rPr lang="zh-CN" altLang="en-US" dirty="0"/>
              <a:t>的目的：</a:t>
            </a:r>
            <a:endParaRPr lang="en-US" altLang="zh-CN" dirty="0"/>
          </a:p>
          <a:p>
            <a:pPr lvl="1"/>
            <a:r>
              <a:rPr dirty="0"/>
              <a:t>在通過</a:t>
            </a:r>
            <a:r>
              <a:rPr dirty="0">
                <a:solidFill>
                  <a:srgbClr val="7030A0"/>
                </a:solidFill>
                <a:highlight>
                  <a:srgbClr val="FFFF00"/>
                </a:highlight>
              </a:rPr>
              <a:t>創建</a:t>
            </a:r>
            <a:r>
              <a:rPr lang="en-US" altLang="zh-CN" dirty="0">
                <a:solidFill>
                  <a:srgbClr val="7030A0"/>
                </a:solidFill>
                <a:highlight>
                  <a:srgbClr val="FFFF00"/>
                </a:highlight>
              </a:rPr>
              <a:t>【</a:t>
            </a:r>
            <a:r>
              <a:rPr dirty="0">
                <a:solidFill>
                  <a:srgbClr val="7030A0"/>
                </a:solidFill>
                <a:highlight>
                  <a:srgbClr val="FFFF00"/>
                </a:highlight>
              </a:rPr>
              <a:t>有價值且相關的內容</a:t>
            </a:r>
            <a:r>
              <a:rPr lang="en-US" altLang="zh-CN" dirty="0"/>
              <a:t>】</a:t>
            </a:r>
            <a:r>
              <a:rPr lang="zh-CN" altLang="en-US" dirty="0"/>
              <a:t>，</a:t>
            </a:r>
            <a:r>
              <a:rPr dirty="0"/>
              <a:t>來吸引和留住目標受眾，</a:t>
            </a:r>
            <a:endParaRPr lang="en-US" dirty="0"/>
          </a:p>
          <a:p>
            <a:pPr lvl="1"/>
            <a:r>
              <a:rPr dirty="0"/>
              <a:t>最終驅動有利可圖的消費者行動。</a:t>
            </a:r>
            <a:r>
              <a:rPr lang="en-US" dirty="0"/>
              <a:t>	</a:t>
            </a:r>
          </a:p>
          <a:p>
            <a:r>
              <a:rPr dirty="0"/>
              <a:t>高質量的內容</a:t>
            </a:r>
            <a:endParaRPr lang="en-US" dirty="0"/>
          </a:p>
          <a:p>
            <a:pPr lvl="1"/>
            <a:r>
              <a:rPr dirty="0"/>
              <a:t>不僅可以增強</a:t>
            </a:r>
            <a:r>
              <a:rPr dirty="0">
                <a:solidFill>
                  <a:srgbClr val="C00000"/>
                </a:solidFill>
              </a:rPr>
              <a:t>品牌權威性</a:t>
            </a:r>
            <a:r>
              <a:rPr dirty="0"/>
              <a:t>，</a:t>
            </a:r>
            <a:endParaRPr lang="en-US" dirty="0"/>
          </a:p>
          <a:p>
            <a:pPr lvl="1"/>
            <a:r>
              <a:rPr dirty="0"/>
              <a:t>還能</a:t>
            </a:r>
            <a:r>
              <a:rPr dirty="0">
                <a:solidFill>
                  <a:srgbClr val="C00000"/>
                </a:solidFill>
              </a:rPr>
              <a:t>提升SEO效果</a:t>
            </a:r>
            <a:r>
              <a:rPr dirty="0"/>
              <a:t>，帶來更多</a:t>
            </a:r>
            <a:r>
              <a:rPr dirty="0">
                <a:highlight>
                  <a:srgbClr val="FFFF00"/>
                </a:highlight>
              </a:rPr>
              <a:t>自然流量</a:t>
            </a:r>
            <a:r>
              <a:rPr dirty="0"/>
              <a:t>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內容行銷的重要性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>
                <a:solidFill>
                  <a:srgbClr val="7030A0"/>
                </a:solidFill>
              </a:rPr>
              <a:t>了解目標受眾：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/>
              <a:t>深入研究目標受眾的</a:t>
            </a:r>
            <a:r>
              <a:rPr lang="en-US" altLang="zh-CN" dirty="0"/>
              <a:t>【</a:t>
            </a:r>
            <a:r>
              <a:rPr dirty="0">
                <a:solidFill>
                  <a:srgbClr val="C00000"/>
                </a:solidFill>
              </a:rPr>
              <a:t>需求、痛點</a:t>
            </a:r>
            <a:r>
              <a:rPr lang="zh-TW" altLang="en-US" dirty="0">
                <a:solidFill>
                  <a:srgbClr val="C00000"/>
                </a:solidFill>
              </a:rPr>
              <a:t>、</a:t>
            </a:r>
            <a:r>
              <a:rPr dirty="0">
                <a:solidFill>
                  <a:srgbClr val="C00000"/>
                </a:solidFill>
              </a:rPr>
              <a:t>興趣</a:t>
            </a:r>
            <a:r>
              <a:rPr lang="en-US" altLang="zh-CN" dirty="0"/>
              <a:t>】</a:t>
            </a:r>
            <a:r>
              <a:rPr dirty="0"/>
              <a:t>，創作符合他們需求的內容。</a:t>
            </a:r>
          </a:p>
          <a:p>
            <a:r>
              <a:rPr dirty="0">
                <a:solidFill>
                  <a:srgbClr val="7030A0"/>
                </a:solidFill>
              </a:rPr>
              <a:t>設計內容日曆：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/>
              <a:t>規劃內容</a:t>
            </a:r>
            <a:r>
              <a:rPr dirty="0">
                <a:solidFill>
                  <a:srgbClr val="C00000"/>
                </a:solidFill>
              </a:rPr>
              <a:t>發布的頻率</a:t>
            </a:r>
            <a:r>
              <a:rPr dirty="0"/>
              <a:t>和主題，保持內容輸出的穩定性。</a:t>
            </a:r>
          </a:p>
          <a:p>
            <a:r>
              <a:rPr dirty="0">
                <a:solidFill>
                  <a:srgbClr val="7030A0"/>
                </a:solidFill>
              </a:rPr>
              <a:t>多樣化內容形式：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/>
              <a:t>除了</a:t>
            </a:r>
            <a:r>
              <a:rPr dirty="0">
                <a:solidFill>
                  <a:srgbClr val="C00000"/>
                </a:solidFill>
              </a:rPr>
              <a:t>文章</a:t>
            </a:r>
            <a:r>
              <a:rPr dirty="0"/>
              <a:t>，還可以創作</a:t>
            </a:r>
            <a:r>
              <a:rPr lang="en-US" altLang="zh-CN" dirty="0"/>
              <a:t>【</a:t>
            </a:r>
            <a:r>
              <a:rPr dirty="0">
                <a:solidFill>
                  <a:srgbClr val="C00000"/>
                </a:solidFill>
              </a:rPr>
              <a:t>視頻、圖表、白皮書、電子書和案例研究</a:t>
            </a:r>
            <a:r>
              <a:rPr lang="en-US" altLang="zh-CN" dirty="0"/>
              <a:t>】</a:t>
            </a:r>
            <a:r>
              <a:rPr dirty="0"/>
              <a:t>等多種形式的內容。</a:t>
            </a:r>
          </a:p>
          <a:p>
            <a:r>
              <a:rPr dirty="0">
                <a:solidFill>
                  <a:srgbClr val="7030A0"/>
                </a:solidFill>
              </a:rPr>
              <a:t>講述品牌故事：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/>
              <a:t>通過內容講述</a:t>
            </a:r>
            <a:r>
              <a:rPr lang="en-US" altLang="zh-CN" dirty="0"/>
              <a:t>【</a:t>
            </a:r>
            <a:r>
              <a:rPr dirty="0">
                <a:solidFill>
                  <a:srgbClr val="C00000"/>
                </a:solidFill>
              </a:rPr>
              <a:t>品牌的使命、價值觀</a:t>
            </a:r>
            <a:r>
              <a:rPr lang="zh-TW" altLang="en-US" dirty="0">
                <a:solidFill>
                  <a:srgbClr val="C00000"/>
                </a:solidFill>
              </a:rPr>
              <a:t>、</a:t>
            </a:r>
            <a:r>
              <a:rPr dirty="0">
                <a:solidFill>
                  <a:srgbClr val="C00000"/>
                </a:solidFill>
              </a:rPr>
              <a:t>成長歷程</a:t>
            </a:r>
            <a:r>
              <a:rPr lang="en-US" altLang="zh-CN" dirty="0"/>
              <a:t>】</a:t>
            </a:r>
            <a:r>
              <a:rPr dirty="0"/>
              <a:t>，與消費者建立情感聯繫。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內容創作策略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solidFill>
                  <a:srgbClr val="7030A0"/>
                </a:solidFill>
                <a:highlight>
                  <a:srgbClr val="FFFF00"/>
                </a:highlight>
              </a:rPr>
              <a:t>內容行銷</a:t>
            </a:r>
            <a:r>
              <a:rPr dirty="0"/>
              <a:t>與</a:t>
            </a:r>
            <a:r>
              <a:rPr dirty="0">
                <a:solidFill>
                  <a:srgbClr val="7030A0"/>
                </a:solidFill>
                <a:highlight>
                  <a:srgbClr val="FFFF00"/>
                </a:highlight>
              </a:rPr>
              <a:t>品牌建立</a:t>
            </a:r>
            <a:r>
              <a:rPr dirty="0"/>
              <a:t>密切相關。</a:t>
            </a:r>
            <a:endParaRPr lang="en-US" dirty="0"/>
          </a:p>
          <a:p>
            <a:r>
              <a:rPr dirty="0"/>
              <a:t>通過持續輸出與品牌定位一致的</a:t>
            </a:r>
            <a:r>
              <a:rPr dirty="0">
                <a:highlight>
                  <a:srgbClr val="FFFF00"/>
                </a:highlight>
              </a:rPr>
              <a:t>內容</a:t>
            </a:r>
            <a:r>
              <a:rPr lang="zh-CN" altLang="en-US" dirty="0">
                <a:highlight>
                  <a:srgbClr val="FFFF00"/>
                </a:highlight>
              </a:rPr>
              <a:t>行銷</a:t>
            </a:r>
            <a:r>
              <a:rPr dirty="0"/>
              <a:t>，企業可以在消費者心中塑造出獨特的</a:t>
            </a:r>
            <a:r>
              <a:rPr dirty="0">
                <a:highlight>
                  <a:srgbClr val="FFFF00"/>
                </a:highlight>
              </a:rPr>
              <a:t>品牌形象</a:t>
            </a:r>
            <a:r>
              <a:rPr dirty="0"/>
              <a:t>。</a:t>
            </a:r>
            <a:endParaRPr lang="en-US" dirty="0"/>
          </a:p>
          <a:p>
            <a:r>
              <a:rPr dirty="0"/>
              <a:t>這種形象</a:t>
            </a:r>
            <a:endParaRPr lang="en-US" dirty="0"/>
          </a:p>
          <a:p>
            <a:pPr lvl="1"/>
            <a:r>
              <a:rPr dirty="0"/>
              <a:t>不僅僅是</a:t>
            </a:r>
            <a:r>
              <a:rPr lang="zh-TW" altLang="en-US" dirty="0">
                <a:solidFill>
                  <a:srgbClr val="7030A0"/>
                </a:solidFill>
                <a:highlight>
                  <a:srgbClr val="FFFF00"/>
                </a:highlight>
              </a:rPr>
              <a:t>產品或服務</a:t>
            </a:r>
            <a:r>
              <a:rPr dirty="0"/>
              <a:t>，</a:t>
            </a:r>
            <a:endParaRPr lang="en-US" dirty="0"/>
          </a:p>
          <a:p>
            <a:pPr lvl="1"/>
            <a:r>
              <a:rPr dirty="0"/>
              <a:t>更包括</a:t>
            </a:r>
            <a:r>
              <a:rPr dirty="0">
                <a:solidFill>
                  <a:srgbClr val="7030A0"/>
                </a:solidFill>
                <a:highlight>
                  <a:srgbClr val="FFFF00"/>
                </a:highlight>
              </a:rPr>
              <a:t>品牌的價值觀、文化和信譽</a:t>
            </a:r>
            <a:r>
              <a:rPr dirty="0"/>
              <a:t>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品牌建立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994BF65-9A50-492F-9CB1-8DB6EC0A3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TW" altLang="en-US" dirty="0"/>
              <a:t>搜尋引擎優化（</a:t>
            </a:r>
            <a:r>
              <a:rPr lang="en-US" altLang="zh-TW" dirty="0"/>
              <a:t>SEO</a:t>
            </a:r>
            <a:r>
              <a:rPr lang="zh-TW" altLang="en-US" dirty="0"/>
              <a:t>）與搜尋引擎行銷（</a:t>
            </a:r>
            <a:r>
              <a:rPr lang="en-US" altLang="zh-TW" dirty="0"/>
              <a:t>SEM</a:t>
            </a:r>
            <a:r>
              <a:rPr lang="zh-TW" altLang="en-US" dirty="0"/>
              <a:t>）</a:t>
            </a:r>
            <a:endParaRPr lang="en-US" altLang="zh-TW" dirty="0"/>
          </a:p>
          <a:p>
            <a:r>
              <a:rPr lang="en-US" altLang="zh-CN" dirty="0"/>
              <a:t>2.</a:t>
            </a:r>
            <a:r>
              <a:rPr lang="zh-TW" altLang="en-US" dirty="0"/>
              <a:t>社交媒體行銷策略</a:t>
            </a:r>
            <a:endParaRPr lang="en-US" altLang="zh-TW" dirty="0"/>
          </a:p>
          <a:p>
            <a:r>
              <a:rPr lang="en-US" altLang="zh-CN" dirty="0"/>
              <a:t>3.</a:t>
            </a:r>
            <a:r>
              <a:rPr lang="zh-TW" altLang="en-US" dirty="0"/>
              <a:t>電子郵件行銷</a:t>
            </a:r>
            <a:endParaRPr lang="en-US" altLang="zh-TW" dirty="0"/>
          </a:p>
          <a:p>
            <a:r>
              <a:rPr lang="en-US" altLang="zh-CN" dirty="0"/>
              <a:t>4.</a:t>
            </a:r>
            <a:r>
              <a:rPr lang="zh-TW" altLang="en-US" dirty="0"/>
              <a:t>內容行銷與品牌建立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0331EE8-EAC9-4072-B561-FBAD3E9B2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單元綱要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826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38" y="1600200"/>
            <a:ext cx="9259409" cy="5121275"/>
          </a:xfrm>
        </p:spPr>
        <p:txBody>
          <a:bodyPr>
            <a:normAutofit fontScale="85000" lnSpcReduction="20000"/>
          </a:bodyPr>
          <a:lstStyle/>
          <a:p>
            <a:r>
              <a:rPr b="1" dirty="0">
                <a:solidFill>
                  <a:srgbClr val="7030A0"/>
                </a:solidFill>
              </a:rPr>
              <a:t>流量增長</a:t>
            </a:r>
            <a:r>
              <a:rPr dirty="0">
                <a:solidFill>
                  <a:srgbClr val="7030A0"/>
                </a:solidFill>
              </a:rPr>
              <a:t>：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/>
              <a:t>觀察內容發布後網站流量的變化，評估內容吸引力。</a:t>
            </a:r>
            <a:endParaRPr lang="en-US" dirty="0"/>
          </a:p>
          <a:p>
            <a:r>
              <a:rPr b="1" dirty="0">
                <a:solidFill>
                  <a:srgbClr val="7030A0"/>
                </a:solidFill>
              </a:rPr>
              <a:t>轉換率</a:t>
            </a:r>
            <a:r>
              <a:rPr dirty="0">
                <a:solidFill>
                  <a:srgbClr val="7030A0"/>
                </a:solidFill>
              </a:rPr>
              <a:t>：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/>
              <a:t>通過分析內容帶來的</a:t>
            </a:r>
            <a:r>
              <a:rPr lang="en-US" altLang="zh-CN" dirty="0"/>
              <a:t>【</a:t>
            </a:r>
            <a:r>
              <a:rPr sz="3800" dirty="0">
                <a:solidFill>
                  <a:srgbClr val="C00000"/>
                </a:solidFill>
                <a:highlight>
                  <a:srgbClr val="FFFF00"/>
                </a:highlight>
              </a:rPr>
              <a:t>訂閱、購買</a:t>
            </a:r>
            <a:r>
              <a:rPr lang="zh-TW" altLang="en-US" sz="3800" dirty="0">
                <a:solidFill>
                  <a:srgbClr val="C00000"/>
                </a:solidFill>
                <a:highlight>
                  <a:srgbClr val="FFFF00"/>
                </a:highlight>
              </a:rPr>
              <a:t>、</a:t>
            </a:r>
            <a:r>
              <a:rPr sz="3800" dirty="0">
                <a:solidFill>
                  <a:srgbClr val="C00000"/>
                </a:solidFill>
                <a:highlight>
                  <a:srgbClr val="FFFF00"/>
                </a:highlight>
              </a:rPr>
              <a:t>其他轉換行為</a:t>
            </a:r>
            <a:r>
              <a:rPr lang="en-US" altLang="zh-CN" dirty="0"/>
              <a:t>】</a:t>
            </a:r>
            <a:r>
              <a:rPr dirty="0"/>
              <a:t>，評估內容的實際效果。</a:t>
            </a:r>
            <a:endParaRPr lang="en-US" dirty="0"/>
          </a:p>
          <a:p>
            <a:r>
              <a:rPr b="1" dirty="0">
                <a:solidFill>
                  <a:srgbClr val="7030A0"/>
                </a:solidFill>
              </a:rPr>
              <a:t>社交分享</a:t>
            </a:r>
            <a:r>
              <a:rPr dirty="0">
                <a:solidFill>
                  <a:srgbClr val="7030A0"/>
                </a:solidFill>
              </a:rPr>
              <a:t>：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/>
              <a:t>衡量內容在社交媒體上的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分享和互動數據</a:t>
            </a:r>
            <a:r>
              <a:rPr dirty="0"/>
              <a:t>，了解內容的傳播效果。</a:t>
            </a:r>
            <a:endParaRPr lang="en-US" dirty="0"/>
          </a:p>
          <a:p>
            <a:r>
              <a:rPr b="1" dirty="0">
                <a:solidFill>
                  <a:srgbClr val="7030A0"/>
                </a:solidFill>
              </a:rPr>
              <a:t>SEO排名</a:t>
            </a:r>
            <a:r>
              <a:rPr dirty="0"/>
              <a:t>：</a:t>
            </a:r>
            <a:endParaRPr lang="en-US" dirty="0"/>
          </a:p>
          <a:p>
            <a:pPr lvl="1"/>
            <a:r>
              <a:rPr dirty="0"/>
              <a:t>通過SEO工具跟蹤內容頁面的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搜索引擎排名，</a:t>
            </a:r>
            <a:r>
              <a:rPr dirty="0"/>
              <a:t>評估內容在搜尋引擎中的表現。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衡量</a:t>
            </a:r>
            <a:r>
              <a:rPr dirty="0">
                <a:highlight>
                  <a:srgbClr val="FFFF00"/>
                </a:highlight>
              </a:rPr>
              <a:t>內容行銷效果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>
            <a:extLst>
              <a:ext uri="{FF2B5EF4-FFF2-40B4-BE49-F238E27FC236}">
                <a16:creationId xmlns:a16="http://schemas.microsoft.com/office/drawing/2014/main" id="{4E43B86D-144C-42E6-976D-92F317F54D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 </a:t>
            </a:r>
            <a:r>
              <a:rPr lang="zh-CN" altLang="en-US" dirty="0"/>
              <a:t>結論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0396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1. </a:t>
            </a:r>
            <a:r>
              <a:rPr dirty="0">
                <a:solidFill>
                  <a:srgbClr val="C00000"/>
                </a:solidFill>
              </a:rPr>
              <a:t>網路行銷策略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zh-TW" altLang="en-US" dirty="0"/>
              <a:t>是</a:t>
            </a:r>
            <a:r>
              <a:rPr dirty="0"/>
              <a:t>電子商務成功的關鍵。</a:t>
            </a:r>
            <a:endParaRPr lang="en-US" dirty="0"/>
          </a:p>
          <a:p>
            <a:pPr lvl="1"/>
            <a:r>
              <a:rPr dirty="0">
                <a:solidFill>
                  <a:srgbClr val="7030A0"/>
                </a:solidFill>
              </a:rPr>
              <a:t>無論是透過</a:t>
            </a:r>
            <a:r>
              <a:rPr dirty="0">
                <a:solidFill>
                  <a:srgbClr val="7030A0"/>
                </a:solidFill>
                <a:highlight>
                  <a:srgbClr val="FFFF00"/>
                </a:highlight>
              </a:rPr>
              <a:t>SEO和SEM</a:t>
            </a:r>
            <a:r>
              <a:rPr dirty="0">
                <a:solidFill>
                  <a:srgbClr val="7030A0"/>
                </a:solidFill>
              </a:rPr>
              <a:t>提高搜尋引擎的可見性，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>
                <a:solidFill>
                  <a:srgbClr val="7030A0"/>
                </a:solidFill>
              </a:rPr>
              <a:t>還</a:t>
            </a:r>
            <a:r>
              <a:rPr lang="zh-CN" altLang="en-US">
                <a:solidFill>
                  <a:srgbClr val="7030A0"/>
                </a:solidFill>
              </a:rPr>
              <a:t>可以</a:t>
            </a:r>
            <a:r>
              <a:rPr>
                <a:solidFill>
                  <a:srgbClr val="7030A0"/>
                </a:solidFill>
                <a:highlight>
                  <a:srgbClr val="FFFF00"/>
                </a:highlight>
              </a:rPr>
              <a:t>利用社交媒體</a:t>
            </a:r>
            <a:endParaRPr lang="en-US" dirty="0">
              <a:solidFill>
                <a:srgbClr val="7030A0"/>
              </a:solidFill>
              <a:highlight>
                <a:srgbClr val="FFFF00"/>
              </a:highlight>
            </a:endParaRPr>
          </a:p>
          <a:p>
            <a:pPr lvl="1"/>
            <a:r>
              <a:rPr dirty="0">
                <a:solidFill>
                  <a:srgbClr val="7030A0"/>
                </a:solidFill>
                <a:highlight>
                  <a:srgbClr val="FFFF00"/>
                </a:highlight>
              </a:rPr>
              <a:t>電子郵件行銷</a:t>
            </a:r>
            <a:endParaRPr lang="en-US" dirty="0">
              <a:solidFill>
                <a:srgbClr val="7030A0"/>
              </a:solidFill>
              <a:highlight>
                <a:srgbClr val="FFFF00"/>
              </a:highlight>
            </a:endParaRPr>
          </a:p>
          <a:p>
            <a:pPr lvl="1"/>
            <a:r>
              <a:rPr dirty="0">
                <a:solidFill>
                  <a:srgbClr val="7030A0"/>
                </a:solidFill>
              </a:rPr>
              <a:t>客戶建立聯繫，</a:t>
            </a:r>
            <a:r>
              <a:rPr dirty="0"/>
              <a:t>都需要精心策劃和持續優化。</a:t>
            </a:r>
            <a:endParaRPr lang="en-US" dirty="0"/>
          </a:p>
          <a:p>
            <a:r>
              <a:rPr lang="en-US" altLang="zh-CN" dirty="0">
                <a:solidFill>
                  <a:srgbClr val="C00000"/>
                </a:solidFill>
              </a:rPr>
              <a:t>2.</a:t>
            </a:r>
            <a:r>
              <a:rPr dirty="0">
                <a:solidFill>
                  <a:srgbClr val="C00000"/>
                </a:solidFill>
              </a:rPr>
              <a:t>內容行銷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dirty="0"/>
              <a:t>則是</a:t>
            </a:r>
            <a:r>
              <a:rPr dirty="0">
                <a:solidFill>
                  <a:srgbClr val="7030A0"/>
                </a:solidFill>
              </a:rPr>
              <a:t>品牌建立的重要支柱</a:t>
            </a:r>
            <a:r>
              <a:rPr dirty="0"/>
              <a:t>，通過創造有價值的內容來贏得消費者的信任和忠誠度。</a:t>
            </a:r>
            <a:endParaRPr lang="en-US" dirty="0"/>
          </a:p>
          <a:p>
            <a:r>
              <a:rPr dirty="0"/>
              <a:t>在這個快速變化的數字時代，企業必須靈活運用各種網路行銷工具和策略，才能在競爭激烈的市場中脫穎而出。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結語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>
            <a:extLst>
              <a:ext uri="{FF2B5EF4-FFF2-40B4-BE49-F238E27FC236}">
                <a16:creationId xmlns:a16="http://schemas.microsoft.com/office/drawing/2014/main" id="{4E43B86D-144C-42E6-976D-92F317F54D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1.</a:t>
            </a:r>
            <a:r>
              <a:rPr lang="zh-TW" altLang="en-US" dirty="0"/>
              <a:t>搜尋引擎優化（</a:t>
            </a:r>
            <a:r>
              <a:rPr lang="en-US" altLang="zh-TW" dirty="0"/>
              <a:t>SEO</a:t>
            </a:r>
            <a:r>
              <a:rPr lang="zh-TW" altLang="en-US" dirty="0"/>
              <a:t>）與搜尋引擎行銷（</a:t>
            </a:r>
            <a:r>
              <a:rPr lang="en-US" altLang="zh-TW" dirty="0"/>
              <a:t>SEM</a:t>
            </a:r>
            <a:r>
              <a:rPr lang="zh-TW" altLang="en-US" dirty="0"/>
              <a:t>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>
                <a:highlight>
                  <a:srgbClr val="FFFF00"/>
                </a:highlight>
              </a:rPr>
              <a:t>SEO</a:t>
            </a:r>
            <a:r>
              <a:rPr lang="en-US" altLang="zh-CN" sz="3000" dirty="0">
                <a:solidFill>
                  <a:srgbClr val="7030A0"/>
                </a:solidFill>
              </a:rPr>
              <a:t>(</a:t>
            </a:r>
            <a:r>
              <a:rPr lang="en-US" altLang="zh-TW" sz="3000" dirty="0">
                <a:solidFill>
                  <a:srgbClr val="7030A0"/>
                </a:solidFill>
              </a:rPr>
              <a:t> Search Engine Optimization</a:t>
            </a:r>
            <a:r>
              <a:rPr lang="en-US" altLang="zh-CN" sz="3000" dirty="0">
                <a:solidFill>
                  <a:srgbClr val="7030A0"/>
                </a:solidFill>
              </a:rPr>
              <a:t>)</a:t>
            </a:r>
            <a:r>
              <a:rPr dirty="0"/>
              <a:t>是指</a:t>
            </a:r>
            <a:endParaRPr lang="en-US" dirty="0"/>
          </a:p>
          <a:p>
            <a:pPr lvl="1"/>
            <a:r>
              <a:rPr dirty="0">
                <a:solidFill>
                  <a:srgbClr val="7030A0"/>
                </a:solidFill>
                <a:highlight>
                  <a:srgbClr val="FFFF00"/>
                </a:highlight>
              </a:rPr>
              <a:t>通過優化網站結構和內容，</a:t>
            </a:r>
            <a:endParaRPr lang="en-US" dirty="0">
              <a:solidFill>
                <a:srgbClr val="7030A0"/>
              </a:solidFill>
              <a:highlight>
                <a:srgbClr val="FFFF00"/>
              </a:highlight>
            </a:endParaRPr>
          </a:p>
          <a:p>
            <a:pPr lvl="1"/>
            <a:r>
              <a:rPr dirty="0">
                <a:solidFill>
                  <a:srgbClr val="7030A0"/>
                </a:solidFill>
              </a:rPr>
              <a:t>使其在搜尋引擎結果頁面（SERP）中獲得更高的排名，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/>
              <a:t>從而增加</a:t>
            </a:r>
            <a:r>
              <a:rPr dirty="0">
                <a:highlight>
                  <a:srgbClr val="FFFF00"/>
                </a:highlight>
              </a:rPr>
              <a:t>自然流量</a:t>
            </a:r>
            <a:r>
              <a:rPr dirty="0"/>
              <a:t>。</a:t>
            </a:r>
            <a:endParaRPr lang="en-US" dirty="0"/>
          </a:p>
          <a:p>
            <a:r>
              <a:rPr dirty="0"/>
              <a:t>SEO的核心在於</a:t>
            </a:r>
            <a:endParaRPr lang="en-US" dirty="0"/>
          </a:p>
          <a:p>
            <a:pPr lvl="1"/>
            <a:r>
              <a:rPr dirty="0"/>
              <a:t>理解</a:t>
            </a:r>
            <a:r>
              <a:rPr dirty="0">
                <a:solidFill>
                  <a:srgbClr val="C00000"/>
                </a:solidFill>
              </a:rPr>
              <a:t>搜尋引擎算法</a:t>
            </a:r>
            <a:r>
              <a:rPr dirty="0"/>
              <a:t>，</a:t>
            </a:r>
            <a:endParaRPr lang="en-US" dirty="0"/>
          </a:p>
          <a:p>
            <a:pPr lvl="1"/>
            <a:r>
              <a:rPr dirty="0"/>
              <a:t>並根據算法的要求</a:t>
            </a:r>
            <a:r>
              <a:rPr dirty="0">
                <a:solidFill>
                  <a:srgbClr val="C00000"/>
                </a:solidFill>
              </a:rPr>
              <a:t>調整網站</a:t>
            </a:r>
            <a:r>
              <a:rPr dirty="0"/>
              <a:t>，</a:t>
            </a:r>
            <a:endParaRPr lang="en-US" dirty="0"/>
          </a:p>
          <a:p>
            <a:pPr lvl="1"/>
            <a:r>
              <a:rPr dirty="0"/>
              <a:t>使其更符合用戶搜索需求。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搜尋引擎優化（SEO）的重要性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>
                <a:solidFill>
                  <a:srgbClr val="7030A0"/>
                </a:solidFill>
              </a:rPr>
              <a:t>關鍵字研究：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/>
              <a:t>識別用戶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常用的搜索詞</a:t>
            </a:r>
            <a:r>
              <a:rPr dirty="0"/>
              <a:t>並將其</a:t>
            </a:r>
            <a:r>
              <a:rPr dirty="0">
                <a:solidFill>
                  <a:srgbClr val="C00000"/>
                </a:solidFill>
              </a:rPr>
              <a:t>整合到網站</a:t>
            </a:r>
            <a:r>
              <a:rPr dirty="0"/>
              <a:t>內容中</a:t>
            </a:r>
          </a:p>
          <a:p>
            <a:r>
              <a:rPr dirty="0">
                <a:solidFill>
                  <a:srgbClr val="7030A0"/>
                </a:solidFill>
              </a:rPr>
              <a:t>內容優化：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/>
              <a:t>確保網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站內容高質量</a:t>
            </a:r>
            <a:r>
              <a:rPr dirty="0"/>
              <a:t>且與關鍵字高度相關，並定期更新以保持新鮮度。</a:t>
            </a:r>
          </a:p>
          <a:p>
            <a:r>
              <a:rPr dirty="0">
                <a:solidFill>
                  <a:srgbClr val="7030A0"/>
                </a:solidFill>
              </a:rPr>
              <a:t>技術SEO：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/>
              <a:t>優化網站的技術結構</a:t>
            </a:r>
            <a:r>
              <a:rPr lang="zh-CN" altLang="en-US" dirty="0"/>
              <a:t>：</a:t>
            </a:r>
            <a:r>
              <a:rPr dirty="0"/>
              <a:t>如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提升網站速度</a:t>
            </a:r>
            <a:r>
              <a:rPr dirty="0"/>
              <a:t>、確保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移動友好性</a:t>
            </a:r>
            <a:r>
              <a:rPr lang="en-US" dirty="0">
                <a:solidFill>
                  <a:srgbClr val="C00000"/>
                </a:solidFill>
                <a:highlight>
                  <a:srgbClr val="FFFF00"/>
                </a:highlight>
              </a:rPr>
              <a:t>(</a:t>
            </a:r>
            <a:r>
              <a:rPr lang="zh-CN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響應性網頁適用各種平台</a:t>
            </a:r>
            <a:r>
              <a:rPr lang="en-US" dirty="0">
                <a:solidFill>
                  <a:srgbClr val="C00000"/>
                </a:solidFill>
                <a:highlight>
                  <a:srgbClr val="FFFF00"/>
                </a:highlight>
              </a:rPr>
              <a:t>)</a:t>
            </a:r>
            <a:r>
              <a:rPr lang="zh-TW" altLang="en-US" dirty="0"/>
              <a:t>、</a:t>
            </a:r>
            <a:r>
              <a:rPr dirty="0"/>
              <a:t>改善</a:t>
            </a:r>
            <a:r>
              <a:rPr dirty="0">
                <a:solidFill>
                  <a:srgbClr val="C00000"/>
                </a:solidFill>
              </a:rPr>
              <a:t>內部鏈接結構</a:t>
            </a:r>
            <a:r>
              <a:rPr dirty="0"/>
              <a:t>。</a:t>
            </a:r>
          </a:p>
          <a:p>
            <a:r>
              <a:rPr dirty="0">
                <a:solidFill>
                  <a:srgbClr val="7030A0"/>
                </a:solidFill>
              </a:rPr>
              <a:t>外部鏈接建設：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/>
              <a:t>獲取來自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其他高權重網站的反向鏈接</a:t>
            </a:r>
            <a:r>
              <a:rPr dirty="0"/>
              <a:t>，以提升網站的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權威性</a:t>
            </a:r>
            <a:r>
              <a:rPr dirty="0"/>
              <a:t>和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信任度</a:t>
            </a:r>
            <a:r>
              <a:rPr dirty="0"/>
              <a:t>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SEO的關鍵要素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>
                <a:solidFill>
                  <a:srgbClr val="7030A0"/>
                </a:solidFill>
                <a:highlight>
                  <a:srgbClr val="FFFF00"/>
                </a:highlight>
              </a:rPr>
              <a:t>SEM</a:t>
            </a:r>
            <a:r>
              <a:rPr lang="en-US" altLang="zh-CN" sz="3200" dirty="0">
                <a:solidFill>
                  <a:srgbClr val="7030A0"/>
                </a:solidFill>
                <a:highlight>
                  <a:srgbClr val="FFFF00"/>
                </a:highlight>
              </a:rPr>
              <a:t>(</a:t>
            </a:r>
            <a:r>
              <a:rPr lang="en-US" altLang="zh-TW" sz="3200" dirty="0">
                <a:solidFill>
                  <a:srgbClr val="7030A0"/>
                </a:solidFill>
              </a:rPr>
              <a:t>Search Engine Marketing)</a:t>
            </a:r>
            <a:r>
              <a:rPr lang="zh-TW" altLang="en-US" sz="4400" dirty="0"/>
              <a:t>主要指</a:t>
            </a:r>
            <a:endParaRPr lang="en-US" altLang="en-US" sz="4400" dirty="0"/>
          </a:p>
          <a:p>
            <a:pPr lvl="1"/>
            <a:r>
              <a:rPr sz="3200" dirty="0">
                <a:solidFill>
                  <a:srgbClr val="C00000"/>
                </a:solidFill>
              </a:rPr>
              <a:t>通過付費廣告（</a:t>
            </a:r>
            <a:r>
              <a:rPr sz="3200" dirty="0"/>
              <a:t>如Google Ads）</a:t>
            </a:r>
            <a:endParaRPr lang="en-US" sz="3200" dirty="0"/>
          </a:p>
          <a:p>
            <a:pPr lvl="1"/>
            <a:r>
              <a:rPr sz="3200" dirty="0"/>
              <a:t>在</a:t>
            </a:r>
            <a:r>
              <a:rPr sz="3200" dirty="0">
                <a:solidFill>
                  <a:srgbClr val="C00000"/>
                </a:solidFill>
              </a:rPr>
              <a:t>搜尋引擎結果中提高可見性</a:t>
            </a:r>
            <a:r>
              <a:rPr sz="3200" dirty="0"/>
              <a:t>。</a:t>
            </a:r>
            <a:endParaRPr lang="en-US" sz="3200" dirty="0"/>
          </a:p>
          <a:p>
            <a:r>
              <a:rPr sz="4400" dirty="0">
                <a:solidFill>
                  <a:srgbClr val="7030A0"/>
                </a:solidFill>
              </a:rPr>
              <a:t>SEM可以在短期內</a:t>
            </a:r>
            <a:endParaRPr lang="en-US" sz="4400" dirty="0">
              <a:solidFill>
                <a:srgbClr val="7030A0"/>
              </a:solidFill>
            </a:endParaRPr>
          </a:p>
          <a:p>
            <a:pPr lvl="1"/>
            <a:r>
              <a:rPr sz="3200" dirty="0">
                <a:solidFill>
                  <a:srgbClr val="C00000"/>
                </a:solidFill>
              </a:rPr>
              <a:t>帶來大量精確的流量</a:t>
            </a:r>
            <a:r>
              <a:rPr sz="3200" dirty="0"/>
              <a:t>，</a:t>
            </a:r>
            <a:endParaRPr lang="en-US" sz="3200" dirty="0"/>
          </a:p>
          <a:p>
            <a:pPr lvl="1"/>
            <a:r>
              <a:rPr sz="3200" dirty="0"/>
              <a:t>並且允許企業根據不同的</a:t>
            </a:r>
            <a:r>
              <a:rPr sz="3200" dirty="0">
                <a:highlight>
                  <a:srgbClr val="FFFF00"/>
                </a:highlight>
              </a:rPr>
              <a:t>預算</a:t>
            </a:r>
            <a:r>
              <a:rPr lang="zh-CN" altLang="en-US" sz="3200" dirty="0"/>
              <a:t>，</a:t>
            </a:r>
            <a:r>
              <a:rPr sz="3200" dirty="0">
                <a:solidFill>
                  <a:srgbClr val="C00000"/>
                </a:solidFill>
              </a:rPr>
              <a:t>靈活調整行銷策略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搜尋引擎行銷（SEM）的作用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272" y="1600200"/>
            <a:ext cx="8851037" cy="5121275"/>
          </a:xfrm>
        </p:spPr>
        <p:txBody>
          <a:bodyPr>
            <a:normAutofit lnSpcReduction="10000"/>
          </a:bodyPr>
          <a:lstStyle/>
          <a:p>
            <a:r>
              <a:rPr b="1" dirty="0">
                <a:solidFill>
                  <a:srgbClr val="7030A0"/>
                </a:solidFill>
              </a:rPr>
              <a:t>SEO</a:t>
            </a:r>
            <a:r>
              <a:rPr dirty="0">
                <a:solidFill>
                  <a:srgbClr val="7030A0"/>
                </a:solidFill>
              </a:rPr>
              <a:t>：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需要較長的時間</a:t>
            </a:r>
            <a:r>
              <a:rPr dirty="0"/>
              <a:t>才能見效，</a:t>
            </a:r>
            <a:endParaRPr lang="en-US" dirty="0"/>
          </a:p>
          <a:p>
            <a:pPr lvl="1"/>
            <a:r>
              <a:rPr dirty="0"/>
              <a:t>但一旦成功，帶來的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自然流量</a:t>
            </a:r>
            <a:r>
              <a:rPr dirty="0"/>
              <a:t>是</a:t>
            </a:r>
            <a:r>
              <a:rPr lang="en-US" altLang="zh-CN" dirty="0"/>
              <a:t>【</a:t>
            </a:r>
            <a:r>
              <a:rPr sz="4400" dirty="0">
                <a:solidFill>
                  <a:srgbClr val="C00000"/>
                </a:solidFill>
                <a:highlight>
                  <a:srgbClr val="FFFF00"/>
                </a:highlight>
              </a:rPr>
              <a:t>持續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且</a:t>
            </a:r>
            <a:r>
              <a:rPr sz="4400" dirty="0">
                <a:solidFill>
                  <a:srgbClr val="C00000"/>
                </a:solidFill>
                <a:highlight>
                  <a:srgbClr val="FFFF00"/>
                </a:highlight>
              </a:rPr>
              <a:t>免費</a:t>
            </a:r>
            <a:r>
              <a:rPr lang="en-US" altLang="zh-CN" dirty="0"/>
              <a:t>】</a:t>
            </a:r>
            <a:r>
              <a:rPr dirty="0"/>
              <a:t>的</a:t>
            </a:r>
            <a:endParaRPr lang="en-US" dirty="0"/>
          </a:p>
          <a:p>
            <a:r>
              <a:rPr b="1" dirty="0">
                <a:solidFill>
                  <a:srgbClr val="7030A0"/>
                </a:solidFill>
              </a:rPr>
              <a:t>SEM</a:t>
            </a:r>
            <a:r>
              <a:rPr dirty="0">
                <a:solidFill>
                  <a:srgbClr val="7030A0"/>
                </a:solidFill>
              </a:rPr>
              <a:t>：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效果即時</a:t>
            </a:r>
            <a:r>
              <a:rPr dirty="0"/>
              <a:t>，</a:t>
            </a:r>
            <a:r>
              <a:rPr lang="zh-CN" altLang="en-US" dirty="0"/>
              <a:t>但</a:t>
            </a:r>
            <a:r>
              <a:rPr lang="zh-CN" altLang="en-US" sz="4400" dirty="0">
                <a:solidFill>
                  <a:srgbClr val="C00000"/>
                </a:solidFill>
                <a:highlight>
                  <a:srgbClr val="FFFF00"/>
                </a:highlight>
              </a:rPr>
              <a:t>要花錢</a:t>
            </a:r>
            <a:r>
              <a:rPr lang="zh-CN" altLang="en-US" dirty="0"/>
              <a:t>廣告</a:t>
            </a:r>
            <a:endParaRPr lang="en-US" dirty="0"/>
          </a:p>
          <a:p>
            <a:pPr lvl="1"/>
            <a:r>
              <a:rPr lang="zh-CN" altLang="en-US" dirty="0"/>
              <a:t>且</a:t>
            </a:r>
            <a:r>
              <a:rPr dirty="0"/>
              <a:t>需要持續投資。</a:t>
            </a:r>
            <a:endParaRPr lang="en-US" dirty="0"/>
          </a:p>
          <a:p>
            <a:pPr lvl="1"/>
            <a:r>
              <a:rPr dirty="0"/>
              <a:t>適合</a:t>
            </a:r>
            <a:r>
              <a:rPr dirty="0">
                <a:solidFill>
                  <a:srgbClr val="C00000"/>
                </a:solidFill>
              </a:rPr>
              <a:t>需要</a:t>
            </a:r>
            <a:r>
              <a:rPr sz="4800" dirty="0">
                <a:solidFill>
                  <a:srgbClr val="C00000"/>
                </a:solidFill>
                <a:highlight>
                  <a:srgbClr val="FFFF00"/>
                </a:highlight>
              </a:rPr>
              <a:t>快速</a:t>
            </a:r>
            <a:r>
              <a:rPr dirty="0">
                <a:solidFill>
                  <a:srgbClr val="C00000"/>
                </a:solidFill>
              </a:rPr>
              <a:t>提升曝光度</a:t>
            </a:r>
            <a:r>
              <a:rPr dirty="0"/>
              <a:t>和流量的企業。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SEO與SEM的比較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>
            <a:extLst>
              <a:ext uri="{FF2B5EF4-FFF2-40B4-BE49-F238E27FC236}">
                <a16:creationId xmlns:a16="http://schemas.microsoft.com/office/drawing/2014/main" id="{4E43B86D-144C-42E6-976D-92F317F54D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</a:t>
            </a:r>
            <a:r>
              <a:rPr lang="zh-TW" altLang="en-US" dirty="0"/>
              <a:t>社交媒體行銷策略</a:t>
            </a:r>
          </a:p>
        </p:txBody>
      </p:sp>
    </p:spTree>
    <p:extLst>
      <p:ext uri="{BB962C8B-B14F-4D97-AF65-F5344CB8AC3E}">
        <p14:creationId xmlns:p14="http://schemas.microsoft.com/office/powerpoint/2010/main" val="4035597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>
                <a:solidFill>
                  <a:srgbClr val="7030A0"/>
                </a:solidFill>
              </a:rPr>
              <a:t>社交媒體</a:t>
            </a:r>
            <a:r>
              <a:rPr lang="zh-CN" altLang="en-US" dirty="0">
                <a:solidFill>
                  <a:srgbClr val="7030A0"/>
                </a:solidFill>
              </a:rPr>
              <a:t>：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/>
              <a:t>已成為</a:t>
            </a:r>
            <a:r>
              <a:rPr dirty="0">
                <a:solidFill>
                  <a:srgbClr val="C00000"/>
                </a:solidFill>
              </a:rPr>
              <a:t>品牌與消費者互動的主要平台之一</a:t>
            </a:r>
            <a:r>
              <a:rPr dirty="0"/>
              <a:t>。</a:t>
            </a:r>
            <a:endParaRPr lang="en-US" dirty="0"/>
          </a:p>
          <a:p>
            <a:r>
              <a:rPr dirty="0">
                <a:solidFill>
                  <a:srgbClr val="7030A0"/>
                </a:solidFill>
              </a:rPr>
              <a:t>透過社交媒體，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/>
              <a:t>企業可以建</a:t>
            </a:r>
            <a:r>
              <a:rPr dirty="0">
                <a:solidFill>
                  <a:srgbClr val="C00000"/>
                </a:solidFill>
              </a:rPr>
              <a:t>立品牌形象</a:t>
            </a:r>
            <a:r>
              <a:rPr dirty="0"/>
              <a:t>、</a:t>
            </a:r>
            <a:endParaRPr lang="en-US" dirty="0"/>
          </a:p>
          <a:p>
            <a:pPr lvl="1"/>
            <a:r>
              <a:rPr dirty="0">
                <a:solidFill>
                  <a:srgbClr val="C00000"/>
                </a:solidFill>
              </a:rPr>
              <a:t>推廣產品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dirty="0">
                <a:solidFill>
                  <a:srgbClr val="C00000"/>
                </a:solidFill>
              </a:rPr>
              <a:t>加強客戶關係</a:t>
            </a:r>
            <a:r>
              <a:rPr dirty="0"/>
              <a:t>。</a:t>
            </a:r>
            <a:endParaRPr lang="en-US" dirty="0"/>
          </a:p>
          <a:p>
            <a:r>
              <a:rPr dirty="0">
                <a:solidFill>
                  <a:srgbClr val="7030A0"/>
                </a:solidFill>
              </a:rPr>
              <a:t>成功的社交媒體行銷策略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/>
              <a:t>不僅僅是</a:t>
            </a:r>
            <a:r>
              <a:rPr dirty="0">
                <a:highlight>
                  <a:srgbClr val="FFFF00"/>
                </a:highlight>
              </a:rPr>
              <a:t>發布內容</a:t>
            </a:r>
            <a:r>
              <a:rPr dirty="0"/>
              <a:t>，</a:t>
            </a:r>
            <a:endParaRPr lang="en-US" dirty="0"/>
          </a:p>
          <a:p>
            <a:pPr lvl="1"/>
            <a:r>
              <a:rPr dirty="0"/>
              <a:t>更在於</a:t>
            </a:r>
            <a:r>
              <a:rPr dirty="0">
                <a:highlight>
                  <a:srgbClr val="FFFF00"/>
                </a:highlight>
              </a:rPr>
              <a:t>與用戶的深度互動</a:t>
            </a:r>
            <a:r>
              <a:rPr dirty="0"/>
              <a:t>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社交媒體行銷的影響力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4-粗體大字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21873A"/>
      </a:hlink>
      <a:folHlink>
        <a:srgbClr val="717E00"/>
      </a:folHlink>
    </a:clrScheme>
    <a:fontScheme name="School Presentation">
      <a:majorFont>
        <a:latin typeface="Bookman Old Style"/>
        <a:ea typeface=""/>
        <a:cs typeface=""/>
      </a:majorFont>
      <a:minorFont>
        <a:latin typeface="Segoe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4-粗體大字" id="{FAB37755-8BFD-40C9-964E-A3E00EB2AC0B}" vid="{1590615A-8909-46AD-9BAB-84E7CBD626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佈景主題4-粗體大字</Template>
  <TotalTime>203</TotalTime>
  <Words>570</Words>
  <Application>Microsoft Office PowerPoint</Application>
  <PresentationFormat>如螢幕大小 (4:3)</PresentationFormat>
  <Paragraphs>142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7" baseType="lpstr">
      <vt:lpstr>Segoe Condensed</vt:lpstr>
      <vt:lpstr>微軟正黑體</vt:lpstr>
      <vt:lpstr>Arial</vt:lpstr>
      <vt:lpstr>Bookman Old Style</vt:lpstr>
      <vt:lpstr>佈景主題4-粗體大字</vt:lpstr>
      <vt:lpstr>陳擎文</vt:lpstr>
      <vt:lpstr>單元綱要</vt:lpstr>
      <vt:lpstr>PowerPoint 簡報</vt:lpstr>
      <vt:lpstr>搜尋引擎優化（SEO）的重要性</vt:lpstr>
      <vt:lpstr>SEO的關鍵要素</vt:lpstr>
      <vt:lpstr>搜尋引擎行銷（SEM）的作用</vt:lpstr>
      <vt:lpstr>SEO與SEM的比較</vt:lpstr>
      <vt:lpstr>PowerPoint 簡報</vt:lpstr>
      <vt:lpstr>社交媒體行銷的影響力</vt:lpstr>
      <vt:lpstr>制定社交媒體行銷策略的步驟</vt:lpstr>
      <vt:lpstr>社交媒體廣告</vt:lpstr>
      <vt:lpstr>PowerPoint 簡報</vt:lpstr>
      <vt:lpstr>電子郵件行銷的優勢</vt:lpstr>
      <vt:lpstr>建立電子郵件行銷策略</vt:lpstr>
      <vt:lpstr>電子郵件自動化</vt:lpstr>
      <vt:lpstr>PowerPoint 簡報</vt:lpstr>
      <vt:lpstr>內容行銷的重要性</vt:lpstr>
      <vt:lpstr>內容創作策略</vt:lpstr>
      <vt:lpstr>品牌建立</vt:lpstr>
      <vt:lpstr>衡量內容行銷效果</vt:lpstr>
      <vt:lpstr>PowerPoint 簡報</vt:lpstr>
      <vt:lpstr>結語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陳擎文</dc:title>
  <dc:subject/>
  <dc:creator/>
  <cp:keywords/>
  <dc:description>generated using python-pptx</dc:description>
  <cp:lastModifiedBy>tsu ccw</cp:lastModifiedBy>
  <cp:revision>12</cp:revision>
  <dcterms:created xsi:type="dcterms:W3CDTF">2013-01-27T09:14:16Z</dcterms:created>
  <dcterms:modified xsi:type="dcterms:W3CDTF">2024-09-04T17:41:21Z</dcterms:modified>
  <cp:category/>
</cp:coreProperties>
</file>