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8" r:id="rId3"/>
    <p:sldId id="257" r:id="rId4"/>
    <p:sldId id="258" r:id="rId5"/>
    <p:sldId id="259" r:id="rId6"/>
    <p:sldId id="260" r:id="rId7"/>
    <p:sldId id="279" r:id="rId8"/>
    <p:sldId id="262" r:id="rId9"/>
    <p:sldId id="285" r:id="rId10"/>
    <p:sldId id="286" r:id="rId11"/>
    <p:sldId id="263" r:id="rId12"/>
    <p:sldId id="264" r:id="rId13"/>
    <p:sldId id="280" r:id="rId14"/>
    <p:sldId id="266" r:id="rId15"/>
    <p:sldId id="267" r:id="rId16"/>
    <p:sldId id="268" r:id="rId17"/>
    <p:sldId id="282" r:id="rId18"/>
    <p:sldId id="269" r:id="rId19"/>
    <p:sldId id="270" r:id="rId20"/>
    <p:sldId id="271" r:id="rId21"/>
    <p:sldId id="287" r:id="rId22"/>
    <p:sldId id="307" r:id="rId23"/>
    <p:sldId id="290" r:id="rId24"/>
    <p:sldId id="292" r:id="rId25"/>
    <p:sldId id="293" r:id="rId26"/>
    <p:sldId id="294" r:id="rId27"/>
    <p:sldId id="295" r:id="rId28"/>
    <p:sldId id="296" r:id="rId29"/>
    <p:sldId id="297" r:id="rId30"/>
    <p:sldId id="298" r:id="rId31"/>
    <p:sldId id="299" r:id="rId32"/>
    <p:sldId id="300" r:id="rId33"/>
    <p:sldId id="301" r:id="rId34"/>
    <p:sldId id="327" r:id="rId35"/>
    <p:sldId id="328" r:id="rId36"/>
    <p:sldId id="302" r:id="rId37"/>
    <p:sldId id="303" r:id="rId38"/>
    <p:sldId id="306" r:id="rId39"/>
    <p:sldId id="304" r:id="rId40"/>
    <p:sldId id="305" r:id="rId41"/>
    <p:sldId id="310" r:id="rId42"/>
    <p:sldId id="308" r:id="rId43"/>
    <p:sldId id="309" r:id="rId44"/>
    <p:sldId id="315" r:id="rId45"/>
    <p:sldId id="316" r:id="rId46"/>
    <p:sldId id="317" r:id="rId47"/>
    <p:sldId id="326" r:id="rId48"/>
    <p:sldId id="323" r:id="rId49"/>
    <p:sldId id="325" r:id="rId50"/>
    <p:sldId id="318" r:id="rId51"/>
    <p:sldId id="311" r:id="rId52"/>
    <p:sldId id="332" r:id="rId53"/>
    <p:sldId id="313" r:id="rId54"/>
    <p:sldId id="319" r:id="rId55"/>
    <p:sldId id="314" r:id="rId56"/>
    <p:sldId id="320" r:id="rId57"/>
    <p:sldId id="312" r:id="rId58"/>
    <p:sldId id="353" r:id="rId59"/>
    <p:sldId id="354" r:id="rId60"/>
    <p:sldId id="321" r:id="rId61"/>
    <p:sldId id="322" r:id="rId62"/>
    <p:sldId id="352" r:id="rId63"/>
    <p:sldId id="329" r:id="rId64"/>
    <p:sldId id="330" r:id="rId65"/>
    <p:sldId id="331" r:id="rId66"/>
    <p:sldId id="291" r:id="rId67"/>
    <p:sldId id="333" r:id="rId68"/>
    <p:sldId id="334" r:id="rId69"/>
    <p:sldId id="335" r:id="rId70"/>
    <p:sldId id="336" r:id="rId71"/>
    <p:sldId id="349" r:id="rId72"/>
    <p:sldId id="350" r:id="rId73"/>
    <p:sldId id="351" r:id="rId74"/>
    <p:sldId id="337" r:id="rId75"/>
    <p:sldId id="338" r:id="rId76"/>
    <p:sldId id="339" r:id="rId77"/>
    <p:sldId id="340" r:id="rId78"/>
    <p:sldId id="341" r:id="rId79"/>
    <p:sldId id="342" r:id="rId80"/>
    <p:sldId id="343" r:id="rId81"/>
    <p:sldId id="344" r:id="rId82"/>
    <p:sldId id="345" r:id="rId83"/>
    <p:sldId id="347" r:id="rId84"/>
    <p:sldId id="346" r:id="rId85"/>
    <p:sldId id="348" r:id="rId86"/>
    <p:sldId id="281" r:id="rId87"/>
    <p:sldId id="273" r:id="rId88"/>
    <p:sldId id="274" r:id="rId89"/>
    <p:sldId id="284" r:id="rId90"/>
    <p:sldId id="275" r:id="rId91"/>
    <p:sldId id="276" r:id="rId92"/>
    <p:sldId id="283" r:id="rId93"/>
    <p:sldId id="277" r:id="rId94"/>
  </p:sldIdLst>
  <p:sldSz cx="9144000" cy="6858000" type="screen4x3"/>
  <p:notesSz cx="6858000" cy="9144000"/>
  <p:defaultTextStyle>
    <a:defPPr>
      <a:defRPr lang="en-US"/>
    </a:defPPr>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24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標題投影片">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1574" y="0"/>
            <a:ext cx="9144000" cy="6858000"/>
            <a:chOff x="-1574" y="0"/>
            <a:chExt cx="9144000" cy="6858000"/>
          </a:xfrm>
        </p:grpSpPr>
        <p:pic>
          <p:nvPicPr>
            <p:cNvPr id="7" name="Rectangle 6"/>
            <p:cNvPicPr>
              <a:picLocks noChangeAspect="1"/>
            </p:cNvPicPr>
            <p:nvPr/>
          </p:nvPicPr>
          <p:blipFill>
            <a:blip r:embed="rId2" cstate="print">
              <a:duotone>
                <a:schemeClr val="accent1"/>
                <a:srgbClr val="FFFFFF"/>
              </a:duotone>
              <a:lum bright="-10000"/>
            </a:blip>
            <a:stretch>
              <a:fillRect/>
            </a:stretch>
          </p:blipFill>
          <p:spPr>
            <a:xfrm>
              <a:off x="-1574" y="381000"/>
              <a:ext cx="9144000" cy="6093619"/>
            </a:xfrm>
            <a:prstGeom prst="rect">
              <a:avLst/>
            </a:prstGeom>
            <a:noFill/>
            <a:ln>
              <a:noFill/>
            </a:ln>
          </p:spPr>
        </p:pic>
        <p:sp>
          <p:nvSpPr>
            <p:cNvPr id="11" name="Rectangle 10"/>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2" name="Rectangle 11"/>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5" name="Straight Connector 14"/>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1" name="Shape 20"/>
          <p:cNvSpPr>
            <a:spLocks noGrp="1"/>
          </p:cNvSpPr>
          <p:nvPr>
            <p:ph type="title"/>
          </p:nvPr>
        </p:nvSpPr>
        <p:spPr>
          <a:xfrm>
            <a:off x="704850" y="4705165"/>
            <a:ext cx="7772400" cy="1447060"/>
          </a:xfrm>
          <a:prstGeom prst="rect">
            <a:avLst/>
          </a:prstGeom>
        </p:spPr>
        <p:txBody>
          <a:bodyPr anchor="t"/>
          <a:lstStyle>
            <a:lvl1pPr algn="ctr" latinLnBrk="0">
              <a:defRPr lang="zh-TW" sz="4000" b="1" cap="none" baseline="0">
                <a:solidFill>
                  <a:schemeClr val="tx1"/>
                </a:solidFill>
                <a:effectLst>
                  <a:outerShdw blurRad="50800" dist="50800" dir="2700000" algn="tl" rotWithShape="0">
                    <a:srgbClr val="000000">
                      <a:alpha val="43137"/>
                    </a:srgbClr>
                  </a:outerShdw>
                </a:effectLst>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dirty="0"/>
          </a:p>
        </p:txBody>
      </p:sp>
      <p:sp>
        <p:nvSpPr>
          <p:cNvPr id="3" name="Shape 2"/>
          <p:cNvSpPr>
            <a:spLocks noGrp="1"/>
          </p:cNvSpPr>
          <p:nvPr>
            <p:ph type="subTitle" idx="1"/>
          </p:nvPr>
        </p:nvSpPr>
        <p:spPr>
          <a:xfrm>
            <a:off x="337351" y="1460702"/>
            <a:ext cx="8495931" cy="2674054"/>
          </a:xfrm>
        </p:spPr>
        <p:txBody>
          <a:bodyPr anchor="b" anchorCtr="0">
            <a:normAutofit/>
          </a:bodyPr>
          <a:lstStyle>
            <a:lvl1pPr marL="0" indent="0" algn="ctr" latinLnBrk="0">
              <a:buNone/>
              <a:defRPr lang="zh-TW" sz="6600" b="1">
                <a:solidFill>
                  <a:schemeClr val="bg2"/>
                </a:solidFill>
                <a:effectLst/>
                <a:latin typeface="微軟正黑體" panose="020B0604030504040204" pitchFamily="34" charset="-120"/>
                <a:ea typeface="微軟正黑體" panose="020B0604030504040204" pitchFamily="34" charset="-120"/>
              </a:defRPr>
            </a:lvl1pPr>
            <a:lvl2pPr marL="457200" indent="0" algn="ctr">
              <a:buNone/>
              <a:defRPr lang="zh-TW">
                <a:solidFill>
                  <a:schemeClr val="tx1">
                    <a:tint val="75000"/>
                  </a:schemeClr>
                </a:solidFill>
              </a:defRPr>
            </a:lvl2pPr>
            <a:lvl3pPr marL="914400" indent="0" algn="ctr">
              <a:buNone/>
              <a:defRPr lang="zh-TW">
                <a:solidFill>
                  <a:schemeClr val="tx1">
                    <a:tint val="75000"/>
                  </a:schemeClr>
                </a:solidFill>
              </a:defRPr>
            </a:lvl3pPr>
            <a:lvl4pPr marL="1371600" indent="0" algn="ctr">
              <a:buNone/>
              <a:defRPr lang="zh-TW">
                <a:solidFill>
                  <a:schemeClr val="tx1">
                    <a:tint val="75000"/>
                  </a:schemeClr>
                </a:solidFill>
              </a:defRPr>
            </a:lvl4pPr>
            <a:lvl5pPr marL="1828800" indent="0" algn="ctr">
              <a:buNone/>
              <a:defRPr lang="zh-TW">
                <a:solidFill>
                  <a:schemeClr val="tx1">
                    <a:tint val="75000"/>
                  </a:schemeClr>
                </a:solidFill>
              </a:defRPr>
            </a:lvl5pPr>
            <a:lvl6pPr marL="2286000" indent="0" algn="ctr">
              <a:buNone/>
              <a:defRPr lang="zh-TW">
                <a:solidFill>
                  <a:schemeClr val="tx1">
                    <a:tint val="75000"/>
                  </a:schemeClr>
                </a:solidFill>
              </a:defRPr>
            </a:lvl6pPr>
            <a:lvl7pPr marL="2743200" indent="0" algn="ctr">
              <a:buNone/>
              <a:defRPr lang="zh-TW">
                <a:solidFill>
                  <a:schemeClr val="tx1">
                    <a:tint val="75000"/>
                  </a:schemeClr>
                </a:solidFill>
              </a:defRPr>
            </a:lvl7pPr>
            <a:lvl8pPr marL="3200400" indent="0" algn="ctr">
              <a:buNone/>
              <a:defRPr lang="zh-TW">
                <a:solidFill>
                  <a:schemeClr val="tx1">
                    <a:tint val="75000"/>
                  </a:schemeClr>
                </a:solidFill>
              </a:defRPr>
            </a:lvl8pPr>
            <a:lvl9pPr marL="3657600" indent="0" algn="ctr">
              <a:buNone/>
              <a:defRPr lang="zh-TW">
                <a:solidFill>
                  <a:schemeClr val="tx1">
                    <a:tint val="75000"/>
                  </a:schemeClr>
                </a:solidFill>
              </a:defRPr>
            </a:lvl9pPr>
          </a:lstStyle>
          <a:p>
            <a:r>
              <a:rPr lang="zh-TW" altLang="en-US"/>
              <a:t>按一下以編輯母片子標題樣式</a:t>
            </a:r>
            <a:endParaRPr lang="zh-TW" dirty="0"/>
          </a:p>
        </p:txBody>
      </p:sp>
    </p:spTree>
    <p:extLst>
      <p:ext uri="{BB962C8B-B14F-4D97-AF65-F5344CB8AC3E}">
        <p14:creationId xmlns:p14="http://schemas.microsoft.com/office/powerpoint/2010/main" val="276651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物件">
    <p:bg>
      <p:bgRef idx="1002">
        <a:schemeClr val="bg2"/>
      </p:bgRef>
    </p:bg>
    <p:spTree>
      <p:nvGrpSpPr>
        <p:cNvPr id="1" name=""/>
        <p:cNvGrpSpPr/>
        <p:nvPr/>
      </p:nvGrpSpPr>
      <p:grpSpPr>
        <a:xfrm>
          <a:off x="0" y="0"/>
          <a:ext cx="0" cy="0"/>
          <a:chOff x="0" y="0"/>
          <a:chExt cx="0" cy="0"/>
        </a:xfrm>
      </p:grpSpPr>
      <p:sp>
        <p:nvSpPr>
          <p:cNvPr id="3" name="Shape 2"/>
          <p:cNvSpPr>
            <a:spLocks noGrp="1"/>
          </p:cNvSpPr>
          <p:nvPr>
            <p:ph idx="1"/>
          </p:nvPr>
        </p:nvSpPr>
        <p:spPr>
          <a:xfrm>
            <a:off x="177553" y="1600200"/>
            <a:ext cx="8851037" cy="5121275"/>
          </a:xfrm>
        </p:spPr>
        <p:txBody>
          <a:bodyPr/>
          <a:lstStyle>
            <a:lvl1pPr marL="342900" indent="-342900">
              <a:defRPr lang="zh-TW" altLang="en-US" sz="4000" b="1" kern="1200" dirty="0" smtClean="0">
                <a:solidFill>
                  <a:schemeClr val="tx1"/>
                </a:solidFill>
                <a:effectLst>
                  <a:outerShdw blurRad="50800" dist="50800" dir="2700000" algn="tl" rotWithShape="0">
                    <a:srgbClr val="000000">
                      <a:alpha val="43137"/>
                    </a:srgbClr>
                  </a:outerShdw>
                </a:effectLst>
                <a:latin typeface="微軟正黑體" panose="020B0604030504040204" pitchFamily="34" charset="-120"/>
                <a:ea typeface="微軟正黑體" panose="020B0604030504040204" pitchFamily="34" charset="-120"/>
                <a:cs typeface="+mn-cs"/>
              </a:defRPr>
            </a:lvl1pPr>
            <a:lvl2pPr>
              <a:defRPr sz="2800" b="1">
                <a:latin typeface="微軟正黑體" panose="020B0604030504040204" pitchFamily="34" charset="-120"/>
                <a:ea typeface="微軟正黑體" panose="020B0604030504040204" pitchFamily="34" charset="-120"/>
              </a:defRPr>
            </a:lvl2pPr>
            <a:lvl3pPr>
              <a:defRPr sz="2400" b="1">
                <a:latin typeface="微軟正黑體" panose="020B0604030504040204" pitchFamily="34" charset="-120"/>
                <a:ea typeface="微軟正黑體" panose="020B0604030504040204" pitchFamily="34" charset="-120"/>
              </a:defRPr>
            </a:lvl3pPr>
            <a:lvl4pPr>
              <a:defRPr sz="2000" b="1">
                <a:latin typeface="微軟正黑體" panose="020B0604030504040204" pitchFamily="34" charset="-120"/>
                <a:ea typeface="微軟正黑體" panose="020B0604030504040204" pitchFamily="34" charset="-120"/>
              </a:defRPr>
            </a:lvl4pPr>
            <a:lvl5pPr>
              <a:defRPr b="1">
                <a:latin typeface="微軟正黑體" panose="020B0604030504040204" pitchFamily="34" charset="-120"/>
                <a:ea typeface="微軟正黑體" panose="020B0604030504040204" pitchFamily="34" charset="-120"/>
              </a:defRPr>
            </a:lvl5pPr>
          </a:lstStyle>
          <a:p>
            <a:pPr marL="342900" lvl="0" indent="-342900" algn="l" rtl="0" eaLnBrk="1" latinLnBrk="0" hangingPunct="1">
              <a:spcBef>
                <a:spcPct val="20000"/>
              </a:spcBef>
              <a:spcAft>
                <a:spcPts val="400"/>
              </a:spcAft>
              <a:buFont typeface="Arial"/>
              <a:buChar char="•"/>
            </a:pPr>
            <a:r>
              <a:rPr lang="zh-TW" altLang="en-US"/>
              <a:t>按一下以編輯母片文字樣式</a:t>
            </a:r>
          </a:p>
          <a:p>
            <a:pPr marL="342900" lvl="1" indent="-342900" algn="l" rtl="0" eaLnBrk="1" latinLnBrk="0" hangingPunct="1">
              <a:spcBef>
                <a:spcPct val="20000"/>
              </a:spcBef>
              <a:spcAft>
                <a:spcPts val="400"/>
              </a:spcAft>
              <a:buFont typeface="Arial"/>
              <a:buChar char="•"/>
            </a:pPr>
            <a:r>
              <a:rPr lang="zh-TW" altLang="en-US"/>
              <a:t>第二層</a:t>
            </a:r>
          </a:p>
          <a:p>
            <a:pPr marL="342900" lvl="2" indent="-342900" algn="l" rtl="0" eaLnBrk="1" latinLnBrk="0" hangingPunct="1">
              <a:spcBef>
                <a:spcPct val="20000"/>
              </a:spcBef>
              <a:spcAft>
                <a:spcPts val="400"/>
              </a:spcAft>
              <a:buFont typeface="Arial"/>
              <a:buChar char="•"/>
            </a:pPr>
            <a:r>
              <a:rPr lang="zh-TW" altLang="en-US"/>
              <a:t>第三層</a:t>
            </a:r>
          </a:p>
          <a:p>
            <a:pPr marL="342900" lvl="3" indent="-342900" algn="l" rtl="0" eaLnBrk="1" latinLnBrk="0" hangingPunct="1">
              <a:spcBef>
                <a:spcPct val="20000"/>
              </a:spcBef>
              <a:spcAft>
                <a:spcPts val="400"/>
              </a:spcAft>
              <a:buFont typeface="Arial"/>
              <a:buChar char="•"/>
            </a:pPr>
            <a:r>
              <a:rPr lang="zh-TW" altLang="en-US"/>
              <a:t>第四層</a:t>
            </a:r>
          </a:p>
          <a:p>
            <a:pPr marL="342900" lvl="4" indent="-342900" algn="l" rtl="0" eaLnBrk="1" latinLnBrk="0" hangingPunct="1">
              <a:spcBef>
                <a:spcPct val="20000"/>
              </a:spcBef>
              <a:spcAft>
                <a:spcPts val="400"/>
              </a:spcAft>
              <a:buFont typeface="Arial"/>
              <a:buChar char="•"/>
            </a:pPr>
            <a:r>
              <a:rPr lang="zh-TW" altLang="en-US"/>
              <a:t>第五層</a:t>
            </a:r>
            <a:endParaRPr lang="zh-TW" dirty="0"/>
          </a:p>
        </p:txBody>
      </p:sp>
      <p:sp>
        <p:nvSpPr>
          <p:cNvPr id="4" name="Shape 3"/>
          <p:cNvSpPr>
            <a:spLocks noGrp="1"/>
          </p:cNvSpPr>
          <p:nvPr>
            <p:ph type="dt" sz="half" idx="10"/>
          </p:nvPr>
        </p:nvSpPr>
        <p:spPr/>
        <p:txBody>
          <a:bodyPr/>
          <a:lstStyle/>
          <a:p>
            <a:fld id="{5BCAD085-E8A6-8845-BD4E-CB4CCA059FC4}" type="datetimeFigureOut">
              <a:rPr lang="en-US" smtClean="0"/>
              <a:t>8/25/2024</a:t>
            </a:fld>
            <a:endParaRPr lang="en-US"/>
          </a:p>
        </p:txBody>
      </p:sp>
      <p:sp>
        <p:nvSpPr>
          <p:cNvPr id="5" name="Shape 4"/>
          <p:cNvSpPr>
            <a:spLocks noGrp="1"/>
          </p:cNvSpPr>
          <p:nvPr>
            <p:ph type="ftr" sz="quarter" idx="11"/>
          </p:nvPr>
        </p:nvSpPr>
        <p:spPr/>
        <p:txBody>
          <a:bodyPr/>
          <a:lstStyle/>
          <a:p>
            <a:endParaRPr lang="en-US"/>
          </a:p>
        </p:txBody>
      </p:sp>
      <p:sp>
        <p:nvSpPr>
          <p:cNvPr id="6" name="Shape 5"/>
          <p:cNvSpPr>
            <a:spLocks noGrp="1"/>
          </p:cNvSpPr>
          <p:nvPr>
            <p:ph type="sldNum" sz="quarter" idx="12"/>
          </p:nvPr>
        </p:nvSpPr>
        <p:spPr/>
        <p:txBody>
          <a:bodyPr/>
          <a:lstStyle/>
          <a:p>
            <a:fld id="{C1FF6DA9-008F-8B48-92A6-B652298478BF}" type="slidenum">
              <a:rPr lang="en-US" smtClean="0"/>
              <a:t>‹#›</a:t>
            </a:fld>
            <a:endParaRPr lang="en-US"/>
          </a:p>
        </p:txBody>
      </p:sp>
      <p:sp>
        <p:nvSpPr>
          <p:cNvPr id="7" name="Rectangle 6"/>
          <p:cNvSpPr>
            <a:spLocks noGrp="1"/>
          </p:cNvSpPr>
          <p:nvPr>
            <p:ph type="title"/>
          </p:nvPr>
        </p:nvSpPr>
        <p:spPr>
          <a:xfrm>
            <a:off x="275208" y="152400"/>
            <a:ext cx="8753382" cy="1265238"/>
          </a:xfrm>
        </p:spPr>
        <p:txBody>
          <a:bodyPr>
            <a:normAutofit/>
          </a:bodyPr>
          <a:lstStyle>
            <a:lvl1pPr algn="ctr">
              <a:defRPr sz="4800" b="1">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dirty="0"/>
          </a:p>
        </p:txBody>
      </p:sp>
    </p:spTree>
    <p:extLst>
      <p:ext uri="{BB962C8B-B14F-4D97-AF65-F5344CB8AC3E}">
        <p14:creationId xmlns:p14="http://schemas.microsoft.com/office/powerpoint/2010/main" val="20951509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標題投影片">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1574" y="0"/>
            <a:ext cx="9144000" cy="6858000"/>
            <a:chOff x="-1574" y="0"/>
            <a:chExt cx="9144000" cy="6858000"/>
          </a:xfrm>
        </p:grpSpPr>
        <p:pic>
          <p:nvPicPr>
            <p:cNvPr id="7" name="Rectangle 6"/>
            <p:cNvPicPr>
              <a:picLocks noChangeAspect="1"/>
            </p:cNvPicPr>
            <p:nvPr/>
          </p:nvPicPr>
          <p:blipFill>
            <a:blip r:embed="rId2" cstate="print">
              <a:duotone>
                <a:schemeClr val="accent1"/>
                <a:srgbClr val="FFFFFF"/>
              </a:duotone>
              <a:lum bright="-10000"/>
            </a:blip>
            <a:stretch>
              <a:fillRect/>
            </a:stretch>
          </p:blipFill>
          <p:spPr>
            <a:xfrm>
              <a:off x="-1574" y="381000"/>
              <a:ext cx="9144000" cy="6093619"/>
            </a:xfrm>
            <a:prstGeom prst="rect">
              <a:avLst/>
            </a:prstGeom>
            <a:noFill/>
            <a:ln>
              <a:noFill/>
            </a:ln>
          </p:spPr>
        </p:pic>
        <p:sp>
          <p:nvSpPr>
            <p:cNvPr id="11" name="Rectangle 10"/>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2" name="Rectangle 11"/>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5" name="Straight Connector 14"/>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Shape 2"/>
          <p:cNvSpPr>
            <a:spLocks noGrp="1"/>
          </p:cNvSpPr>
          <p:nvPr>
            <p:ph type="subTitle" idx="1"/>
          </p:nvPr>
        </p:nvSpPr>
        <p:spPr>
          <a:xfrm>
            <a:off x="337351" y="1460702"/>
            <a:ext cx="8495931" cy="2674054"/>
          </a:xfrm>
        </p:spPr>
        <p:txBody>
          <a:bodyPr anchor="b" anchorCtr="0">
            <a:normAutofit/>
          </a:bodyPr>
          <a:lstStyle>
            <a:lvl1pPr marL="0" indent="0" algn="ctr" latinLnBrk="0">
              <a:buNone/>
              <a:defRPr lang="zh-TW" sz="6600" b="1">
                <a:solidFill>
                  <a:schemeClr val="bg2"/>
                </a:solidFill>
                <a:effectLst/>
                <a:latin typeface="微軟正黑體" panose="020B0604030504040204" pitchFamily="34" charset="-120"/>
                <a:ea typeface="微軟正黑體" panose="020B0604030504040204" pitchFamily="34" charset="-120"/>
              </a:defRPr>
            </a:lvl1pPr>
            <a:lvl2pPr marL="457200" indent="0" algn="ctr">
              <a:buNone/>
              <a:defRPr lang="zh-TW">
                <a:solidFill>
                  <a:schemeClr val="tx1">
                    <a:tint val="75000"/>
                  </a:schemeClr>
                </a:solidFill>
              </a:defRPr>
            </a:lvl2pPr>
            <a:lvl3pPr marL="914400" indent="0" algn="ctr">
              <a:buNone/>
              <a:defRPr lang="zh-TW">
                <a:solidFill>
                  <a:schemeClr val="tx1">
                    <a:tint val="75000"/>
                  </a:schemeClr>
                </a:solidFill>
              </a:defRPr>
            </a:lvl3pPr>
            <a:lvl4pPr marL="1371600" indent="0" algn="ctr">
              <a:buNone/>
              <a:defRPr lang="zh-TW">
                <a:solidFill>
                  <a:schemeClr val="tx1">
                    <a:tint val="75000"/>
                  </a:schemeClr>
                </a:solidFill>
              </a:defRPr>
            </a:lvl4pPr>
            <a:lvl5pPr marL="1828800" indent="0" algn="ctr">
              <a:buNone/>
              <a:defRPr lang="zh-TW">
                <a:solidFill>
                  <a:schemeClr val="tx1">
                    <a:tint val="75000"/>
                  </a:schemeClr>
                </a:solidFill>
              </a:defRPr>
            </a:lvl5pPr>
            <a:lvl6pPr marL="2286000" indent="0" algn="ctr">
              <a:buNone/>
              <a:defRPr lang="zh-TW">
                <a:solidFill>
                  <a:schemeClr val="tx1">
                    <a:tint val="75000"/>
                  </a:schemeClr>
                </a:solidFill>
              </a:defRPr>
            </a:lvl6pPr>
            <a:lvl7pPr marL="2743200" indent="0" algn="ctr">
              <a:buNone/>
              <a:defRPr lang="zh-TW">
                <a:solidFill>
                  <a:schemeClr val="tx1">
                    <a:tint val="75000"/>
                  </a:schemeClr>
                </a:solidFill>
              </a:defRPr>
            </a:lvl7pPr>
            <a:lvl8pPr marL="3200400" indent="0" algn="ctr">
              <a:buNone/>
              <a:defRPr lang="zh-TW">
                <a:solidFill>
                  <a:schemeClr val="tx1">
                    <a:tint val="75000"/>
                  </a:schemeClr>
                </a:solidFill>
              </a:defRPr>
            </a:lvl8pPr>
            <a:lvl9pPr marL="3657600" indent="0" algn="ctr">
              <a:buNone/>
              <a:defRPr lang="zh-TW">
                <a:solidFill>
                  <a:schemeClr val="tx1">
                    <a:tint val="75000"/>
                  </a:schemeClr>
                </a:solidFill>
              </a:defRPr>
            </a:lvl9pPr>
          </a:lstStyle>
          <a:p>
            <a:r>
              <a:rPr lang="zh-TW" altLang="en-US"/>
              <a:t>按一下以編輯母片子標題樣式</a:t>
            </a:r>
            <a:endParaRPr lang="zh-TW" dirty="0"/>
          </a:p>
        </p:txBody>
      </p:sp>
    </p:spTree>
    <p:extLst>
      <p:ext uri="{BB962C8B-B14F-4D97-AF65-F5344CB8AC3E}">
        <p14:creationId xmlns:p14="http://schemas.microsoft.com/office/powerpoint/2010/main" val="2192616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小節標題">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1574" y="0"/>
            <a:ext cx="9145574" cy="6858000"/>
            <a:chOff x="-1574" y="0"/>
            <a:chExt cx="9145574" cy="6858000"/>
          </a:xfrm>
        </p:grpSpPr>
        <p:sp>
          <p:nvSpPr>
            <p:cNvPr id="18" name="Rectangle 17"/>
            <p:cNvSpPr/>
            <p:nvPr/>
          </p:nvSpPr>
          <p:spPr>
            <a:xfrm>
              <a:off x="0" y="381000"/>
              <a:ext cx="9144000" cy="6096000"/>
            </a:xfrm>
            <a:prstGeom prst="rect">
              <a:avLst/>
            </a:prstGeom>
            <a:gradFill>
              <a:gsLst>
                <a:gs pos="0">
                  <a:schemeClr val="accent1">
                    <a:tint val="40000"/>
                  </a:schemeClr>
                </a:gs>
                <a:gs pos="100000">
                  <a:schemeClr val="accent1">
                    <a:shade val="75000"/>
                  </a:schemeClr>
                </a:gs>
              </a:gsLst>
              <a:path path="circle">
                <a:fillToRect l="100000" t="100000" r="100000" b="100000"/>
              </a:path>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0" name="Rectangle 9"/>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5" name="Rectangle 14"/>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6" name="Straight Connector 15"/>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 name="Shape 1"/>
          <p:cNvSpPr>
            <a:spLocks noGrp="1"/>
          </p:cNvSpPr>
          <p:nvPr>
            <p:ph type="title"/>
          </p:nvPr>
        </p:nvSpPr>
        <p:spPr>
          <a:xfrm>
            <a:off x="722313" y="4505325"/>
            <a:ext cx="7772400" cy="1362075"/>
          </a:xfrm>
          <a:prstGeom prst="rect">
            <a:avLst/>
          </a:prstGeom>
        </p:spPr>
        <p:txBody>
          <a:bodyPr anchor="t"/>
          <a:lstStyle>
            <a:lvl1pPr algn="ctr" latinLnBrk="0">
              <a:defRPr lang="zh-TW" sz="4000" b="1" cap="none" baseline="0">
                <a:solidFill>
                  <a:schemeClr val="tx1"/>
                </a:solidFill>
                <a:effectLst>
                  <a:outerShdw blurRad="50800" dist="50800" dir="2700000" algn="tl" rotWithShape="0">
                    <a:srgbClr val="000000">
                      <a:alpha val="43137"/>
                    </a:srgbClr>
                  </a:outerShdw>
                </a:effectLst>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dirty="0"/>
          </a:p>
        </p:txBody>
      </p:sp>
      <p:sp>
        <p:nvSpPr>
          <p:cNvPr id="3" name="Shape 2"/>
          <p:cNvSpPr>
            <a:spLocks noGrp="1"/>
          </p:cNvSpPr>
          <p:nvPr>
            <p:ph type="body" idx="1"/>
          </p:nvPr>
        </p:nvSpPr>
        <p:spPr>
          <a:xfrm>
            <a:off x="722313" y="1760955"/>
            <a:ext cx="7772400" cy="2645945"/>
          </a:xfrm>
        </p:spPr>
        <p:txBody>
          <a:bodyPr anchor="b">
            <a:normAutofit/>
          </a:bodyPr>
          <a:lstStyle>
            <a:lvl1pPr marL="0" indent="0" algn="ctr" latinLnBrk="0">
              <a:buNone/>
              <a:defRPr lang="zh-TW" sz="6600" b="1">
                <a:solidFill>
                  <a:schemeClr val="tx1"/>
                </a:solidFill>
                <a:latin typeface="微軟正黑體" panose="020B0604030504040204" pitchFamily="34" charset="-120"/>
                <a:ea typeface="微軟正黑體" panose="020B0604030504040204" pitchFamily="34" charset="-120"/>
              </a:defRPr>
            </a:lvl1pPr>
            <a:lvl2pPr marL="457200" indent="0">
              <a:buNone/>
              <a:defRPr lang="zh-TW" sz="1800">
                <a:solidFill>
                  <a:schemeClr val="tx1">
                    <a:tint val="75000"/>
                  </a:schemeClr>
                </a:solidFill>
              </a:defRPr>
            </a:lvl2pPr>
            <a:lvl3pPr marL="914400" indent="0">
              <a:buNone/>
              <a:defRPr lang="zh-TW" sz="1600">
                <a:solidFill>
                  <a:schemeClr val="tx1">
                    <a:tint val="75000"/>
                  </a:schemeClr>
                </a:solidFill>
              </a:defRPr>
            </a:lvl3pPr>
            <a:lvl4pPr marL="1371600" indent="0">
              <a:buNone/>
              <a:defRPr lang="zh-TW" sz="1400">
                <a:solidFill>
                  <a:schemeClr val="tx1">
                    <a:tint val="75000"/>
                  </a:schemeClr>
                </a:solidFill>
              </a:defRPr>
            </a:lvl4pPr>
            <a:lvl5pPr marL="1828800" indent="0">
              <a:buNone/>
              <a:defRPr lang="zh-TW" sz="1400">
                <a:solidFill>
                  <a:schemeClr val="tx1">
                    <a:tint val="75000"/>
                  </a:schemeClr>
                </a:solidFill>
              </a:defRPr>
            </a:lvl5pPr>
            <a:lvl6pPr marL="2286000" indent="0">
              <a:buNone/>
              <a:defRPr lang="zh-TW" sz="1400">
                <a:solidFill>
                  <a:schemeClr val="tx1">
                    <a:tint val="75000"/>
                  </a:schemeClr>
                </a:solidFill>
              </a:defRPr>
            </a:lvl6pPr>
            <a:lvl7pPr marL="2743200" indent="0">
              <a:buNone/>
              <a:defRPr lang="zh-TW" sz="1400">
                <a:solidFill>
                  <a:schemeClr val="tx1">
                    <a:tint val="75000"/>
                  </a:schemeClr>
                </a:solidFill>
              </a:defRPr>
            </a:lvl7pPr>
            <a:lvl8pPr marL="3200400" indent="0">
              <a:buNone/>
              <a:defRPr lang="zh-TW" sz="1400">
                <a:solidFill>
                  <a:schemeClr val="tx1">
                    <a:tint val="75000"/>
                  </a:schemeClr>
                </a:solidFill>
              </a:defRPr>
            </a:lvl8pPr>
            <a:lvl9pPr marL="3657600" indent="0">
              <a:buNone/>
              <a:defRPr lang="zh-TW" sz="1400">
                <a:solidFill>
                  <a:schemeClr val="tx1">
                    <a:tint val="75000"/>
                  </a:schemeClr>
                </a:solidFill>
              </a:defRPr>
            </a:lvl9pPr>
          </a:lstStyle>
          <a:p>
            <a:pPr lvl="0"/>
            <a:r>
              <a:rPr lang="zh-TW" altLang="en-US"/>
              <a:t>按一下以編輯母片文字樣式</a:t>
            </a:r>
          </a:p>
        </p:txBody>
      </p:sp>
    </p:spTree>
    <p:extLst>
      <p:ext uri="{BB962C8B-B14F-4D97-AF65-F5344CB8AC3E}">
        <p14:creationId xmlns:p14="http://schemas.microsoft.com/office/powerpoint/2010/main" val="4105221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小節標題">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3148" y="0"/>
            <a:ext cx="9145574" cy="6858000"/>
            <a:chOff x="-1574" y="0"/>
            <a:chExt cx="9145574" cy="6858000"/>
          </a:xfrm>
        </p:grpSpPr>
        <p:sp>
          <p:nvSpPr>
            <p:cNvPr id="18" name="Rectangle 17"/>
            <p:cNvSpPr/>
            <p:nvPr/>
          </p:nvSpPr>
          <p:spPr>
            <a:xfrm>
              <a:off x="0" y="381000"/>
              <a:ext cx="9144000" cy="6096000"/>
            </a:xfrm>
            <a:prstGeom prst="rect">
              <a:avLst/>
            </a:prstGeom>
            <a:gradFill>
              <a:gsLst>
                <a:gs pos="0">
                  <a:schemeClr val="accent1">
                    <a:tint val="40000"/>
                  </a:schemeClr>
                </a:gs>
                <a:gs pos="100000">
                  <a:schemeClr val="accent1">
                    <a:shade val="75000"/>
                  </a:schemeClr>
                </a:gs>
              </a:gsLst>
              <a:path path="circle">
                <a:fillToRect l="100000" t="100000" r="100000" b="100000"/>
              </a:path>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0" name="Rectangle 9"/>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5" name="Rectangle 14"/>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6" name="Straight Connector 15"/>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Shape 2"/>
          <p:cNvSpPr>
            <a:spLocks noGrp="1"/>
          </p:cNvSpPr>
          <p:nvPr>
            <p:ph type="body" idx="1"/>
          </p:nvPr>
        </p:nvSpPr>
        <p:spPr>
          <a:xfrm>
            <a:off x="722313" y="1760955"/>
            <a:ext cx="7772400" cy="2645945"/>
          </a:xfrm>
        </p:spPr>
        <p:txBody>
          <a:bodyPr anchor="b">
            <a:normAutofit/>
          </a:bodyPr>
          <a:lstStyle>
            <a:lvl1pPr marL="0" indent="0" algn="ctr" latinLnBrk="0">
              <a:buNone/>
              <a:defRPr lang="zh-TW" sz="6600" b="1">
                <a:solidFill>
                  <a:schemeClr val="tx1"/>
                </a:solidFill>
                <a:latin typeface="微軟正黑體" panose="020B0604030504040204" pitchFamily="34" charset="-120"/>
                <a:ea typeface="微軟正黑體" panose="020B0604030504040204" pitchFamily="34" charset="-120"/>
              </a:defRPr>
            </a:lvl1pPr>
            <a:lvl2pPr marL="457200" indent="0">
              <a:buNone/>
              <a:defRPr lang="zh-TW" sz="1800">
                <a:solidFill>
                  <a:schemeClr val="tx1">
                    <a:tint val="75000"/>
                  </a:schemeClr>
                </a:solidFill>
              </a:defRPr>
            </a:lvl2pPr>
            <a:lvl3pPr marL="914400" indent="0">
              <a:buNone/>
              <a:defRPr lang="zh-TW" sz="1600">
                <a:solidFill>
                  <a:schemeClr val="tx1">
                    <a:tint val="75000"/>
                  </a:schemeClr>
                </a:solidFill>
              </a:defRPr>
            </a:lvl3pPr>
            <a:lvl4pPr marL="1371600" indent="0">
              <a:buNone/>
              <a:defRPr lang="zh-TW" sz="1400">
                <a:solidFill>
                  <a:schemeClr val="tx1">
                    <a:tint val="75000"/>
                  </a:schemeClr>
                </a:solidFill>
              </a:defRPr>
            </a:lvl4pPr>
            <a:lvl5pPr marL="1828800" indent="0">
              <a:buNone/>
              <a:defRPr lang="zh-TW" sz="1400">
                <a:solidFill>
                  <a:schemeClr val="tx1">
                    <a:tint val="75000"/>
                  </a:schemeClr>
                </a:solidFill>
              </a:defRPr>
            </a:lvl5pPr>
            <a:lvl6pPr marL="2286000" indent="0">
              <a:buNone/>
              <a:defRPr lang="zh-TW" sz="1400">
                <a:solidFill>
                  <a:schemeClr val="tx1">
                    <a:tint val="75000"/>
                  </a:schemeClr>
                </a:solidFill>
              </a:defRPr>
            </a:lvl6pPr>
            <a:lvl7pPr marL="2743200" indent="0">
              <a:buNone/>
              <a:defRPr lang="zh-TW" sz="1400">
                <a:solidFill>
                  <a:schemeClr val="tx1">
                    <a:tint val="75000"/>
                  </a:schemeClr>
                </a:solidFill>
              </a:defRPr>
            </a:lvl7pPr>
            <a:lvl8pPr marL="3200400" indent="0">
              <a:buNone/>
              <a:defRPr lang="zh-TW" sz="1400">
                <a:solidFill>
                  <a:schemeClr val="tx1">
                    <a:tint val="75000"/>
                  </a:schemeClr>
                </a:solidFill>
              </a:defRPr>
            </a:lvl8pPr>
            <a:lvl9pPr marL="3657600" indent="0">
              <a:buNone/>
              <a:defRPr lang="zh-TW" sz="1400">
                <a:solidFill>
                  <a:schemeClr val="tx1">
                    <a:tint val="75000"/>
                  </a:schemeClr>
                </a:solidFill>
              </a:defRPr>
            </a:lvl9pPr>
          </a:lstStyle>
          <a:p>
            <a:pPr lvl="0"/>
            <a:r>
              <a:rPr lang="zh-TW" altLang="en-US"/>
              <a:t>按一下以編輯母片文字樣式</a:t>
            </a:r>
          </a:p>
        </p:txBody>
      </p:sp>
    </p:spTree>
    <p:extLst>
      <p:ext uri="{BB962C8B-B14F-4D97-AF65-F5344CB8AC3E}">
        <p14:creationId xmlns:p14="http://schemas.microsoft.com/office/powerpoint/2010/main" val="194769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65247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BCAD085-E8A6-8845-BD4E-CB4CCA059FC4}"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14223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9144000" cy="1506538"/>
            <a:chOff x="0" y="0"/>
            <a:chExt cx="9144000" cy="1506538"/>
          </a:xfrm>
        </p:grpSpPr>
        <p:pic>
          <p:nvPicPr>
            <p:cNvPr id="7" name="Rectangle 6"/>
            <p:cNvPicPr>
              <a:picLocks noChangeAspect="1"/>
            </p:cNvPicPr>
            <p:nvPr/>
          </p:nvPicPr>
          <p:blipFill>
            <a:blip r:embed="rId9" cstate="print">
              <a:duotone>
                <a:schemeClr val="accent1"/>
                <a:srgbClr val="FFFFFF"/>
              </a:duotone>
            </a:blip>
            <a:srcRect/>
            <a:stretch>
              <a:fillRect/>
            </a:stretch>
          </p:blipFill>
          <p:spPr>
            <a:xfrm>
              <a:off x="0" y="1"/>
              <a:ext cx="9144000" cy="1419224"/>
            </a:xfrm>
            <a:prstGeom prst="rect">
              <a:avLst/>
            </a:prstGeom>
            <a:noFill/>
            <a:ln>
              <a:noFill/>
            </a:ln>
          </p:spPr>
        </p:pic>
        <p:sp>
          <p:nvSpPr>
            <p:cNvPr id="10" name="Rectangle 9"/>
            <p:cNvSpPr/>
            <p:nvPr/>
          </p:nvSpPr>
          <p:spPr>
            <a:xfrm>
              <a:off x="0" y="0"/>
              <a:ext cx="9144000" cy="1447800"/>
            </a:xfrm>
            <a:prstGeom prst="rect">
              <a:avLst/>
            </a:prstGeom>
            <a:gradFill flip="none" rotWithShape="1">
              <a:gsLst>
                <a:gs pos="0">
                  <a:schemeClr val="accent1"/>
                </a:gs>
                <a:gs pos="49000">
                  <a:schemeClr val="accent1">
                    <a:tint val="20000"/>
                    <a:alpha val="0"/>
                  </a:schemeClr>
                </a:gs>
              </a:gsLst>
              <a:lin ang="0" scaled="1"/>
              <a:tileRect/>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8" name="Straight Connector 7"/>
            <p:cNvCxnSpPr/>
            <p:nvPr/>
          </p:nvCxnSpPr>
          <p:spPr>
            <a:xfrm>
              <a:off x="0" y="142875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1504950"/>
              <a:ext cx="9144000" cy="1588"/>
            </a:xfrm>
            <a:prstGeom prst="line">
              <a:avLst/>
            </a:prstGeom>
            <a:ln w="15875" cap="flat" cmpd="sng" algn="ctr">
              <a:solidFill>
                <a:schemeClr val="tx1"/>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Rectangle 2"/>
          <p:cNvSpPr>
            <a:spLocks noGrp="1"/>
          </p:cNvSpPr>
          <p:nvPr>
            <p:ph type="body" idx="1"/>
          </p:nvPr>
        </p:nvSpPr>
        <p:spPr>
          <a:xfrm>
            <a:off x="457200" y="1600200"/>
            <a:ext cx="8229600" cy="4525963"/>
          </a:xfrm>
          <a:prstGeom prst="rect">
            <a:avLst/>
          </a:prstGeom>
        </p:spPr>
        <p:txBody>
          <a:bodyPr vert="horz" rtlCol="0">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4" name="Rectangle 3"/>
          <p:cNvSpPr>
            <a:spLocks noGrp="1"/>
          </p:cNvSpPr>
          <p:nvPr>
            <p:ph type="dt" sz="half" idx="2"/>
          </p:nvPr>
        </p:nvSpPr>
        <p:spPr>
          <a:xfrm>
            <a:off x="457200" y="6356350"/>
            <a:ext cx="2133600" cy="365125"/>
          </a:xfrm>
          <a:prstGeom prst="rect">
            <a:avLst/>
          </a:prstGeom>
        </p:spPr>
        <p:txBody>
          <a:bodyPr vert="horz" rtlCol="0" anchor="ctr"/>
          <a:lstStyle>
            <a:lvl1pPr algn="l" latinLnBrk="0">
              <a:defRPr lang="zh-TW" sz="1200">
                <a:solidFill>
                  <a:schemeClr val="tx1">
                    <a:tint val="75000"/>
                  </a:schemeClr>
                </a:solidFill>
              </a:defRPr>
            </a:lvl1pPr>
          </a:lstStyle>
          <a:p>
            <a:fld id="{5BCAD085-E8A6-8845-BD4E-CB4CCA059FC4}" type="datetimeFigureOut">
              <a:rPr lang="en-US" smtClean="0"/>
              <a:t>8/25/2024</a:t>
            </a:fld>
            <a:endParaRPr lang="en-US"/>
          </a:p>
        </p:txBody>
      </p:sp>
      <p:sp>
        <p:nvSpPr>
          <p:cNvPr id="5" name="Rectangle 4"/>
          <p:cNvSpPr>
            <a:spLocks noGrp="1"/>
          </p:cNvSpPr>
          <p:nvPr>
            <p:ph type="ftr" sz="quarter" idx="3"/>
          </p:nvPr>
        </p:nvSpPr>
        <p:spPr>
          <a:xfrm>
            <a:off x="3124200" y="6356350"/>
            <a:ext cx="2895600" cy="365125"/>
          </a:xfrm>
          <a:prstGeom prst="rect">
            <a:avLst/>
          </a:prstGeom>
        </p:spPr>
        <p:txBody>
          <a:bodyPr vert="horz" rtlCol="0" anchor="ctr"/>
          <a:lstStyle>
            <a:lvl1pPr algn="ctr" latinLnBrk="0">
              <a:defRPr lang="zh-TW" sz="1200">
                <a:solidFill>
                  <a:schemeClr val="tx1">
                    <a:tint val="75000"/>
                  </a:schemeClr>
                </a:solidFill>
              </a:defRPr>
            </a:lvl1pPr>
          </a:lstStyle>
          <a:p>
            <a:endParaRPr lang="en-US"/>
          </a:p>
        </p:txBody>
      </p:sp>
      <p:sp>
        <p:nvSpPr>
          <p:cNvPr id="6" name="Rectangle 5"/>
          <p:cNvSpPr>
            <a:spLocks noGrp="1"/>
          </p:cNvSpPr>
          <p:nvPr>
            <p:ph type="sldNum" sz="quarter" idx="4"/>
          </p:nvPr>
        </p:nvSpPr>
        <p:spPr>
          <a:xfrm>
            <a:off x="6553200" y="6356350"/>
            <a:ext cx="2133600" cy="365125"/>
          </a:xfrm>
          <a:prstGeom prst="rect">
            <a:avLst/>
          </a:prstGeom>
        </p:spPr>
        <p:txBody>
          <a:bodyPr vert="horz" rtlCol="0" anchor="ctr"/>
          <a:lstStyle>
            <a:lvl1pPr algn="r" latinLnBrk="0">
              <a:defRPr lang="zh-TW" sz="1200">
                <a:solidFill>
                  <a:schemeClr val="tx1">
                    <a:tint val="75000"/>
                  </a:schemeClr>
                </a:solidFill>
              </a:defRPr>
            </a:lvl1pPr>
          </a:lstStyle>
          <a:p>
            <a:fld id="{C1FF6DA9-008F-8B48-92A6-B652298478BF}" type="slidenum">
              <a:rPr lang="en-US" smtClean="0"/>
              <a:t>‹#›</a:t>
            </a:fld>
            <a:endParaRPr lang="en-US"/>
          </a:p>
        </p:txBody>
      </p:sp>
      <p:sp>
        <p:nvSpPr>
          <p:cNvPr id="13" name="Rectangle 12"/>
          <p:cNvSpPr>
            <a:spLocks noGrp="1"/>
          </p:cNvSpPr>
          <p:nvPr>
            <p:ph type="title"/>
          </p:nvPr>
        </p:nvSpPr>
        <p:spPr>
          <a:xfrm>
            <a:off x="457200" y="152400"/>
            <a:ext cx="8229600" cy="1265238"/>
          </a:xfrm>
          <a:prstGeom prst="rect">
            <a:avLst/>
          </a:prstGeom>
        </p:spPr>
        <p:txBody>
          <a:bodyPr vert="horz" rtlCol="0" anchor="ctr">
            <a:normAutofit/>
          </a:bodyPr>
          <a:lstStyle/>
          <a:p>
            <a:r>
              <a:rPr lang="zh-TW"/>
              <a:t>按一下以編輯母片標題樣式</a:t>
            </a:r>
          </a:p>
        </p:txBody>
      </p:sp>
    </p:spTree>
    <p:extLst>
      <p:ext uri="{BB962C8B-B14F-4D97-AF65-F5344CB8AC3E}">
        <p14:creationId xmlns:p14="http://schemas.microsoft.com/office/powerpoint/2010/main" val="29359405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rtl="0" eaLnBrk="1" latinLnBrk="0" hangingPunct="1">
        <a:spcBef>
          <a:spcPct val="0"/>
        </a:spcBef>
        <a:buNone/>
        <a:defRPr kumimoji="0" lang="zh-TW" sz="4000" b="0" u="none" strike="noStrike" kern="1200" cap="none" spc="0" normalizeH="0" baseline="0">
          <a:ln>
            <a:noFill/>
          </a:ln>
          <a:solidFill>
            <a:schemeClr val="tx1"/>
          </a:solidFill>
          <a:effectLst>
            <a:outerShdw blurRad="50800" dist="50800" dir="2700000" algn="tl" rotWithShape="0">
              <a:srgbClr val="000000">
                <a:alpha val="43137"/>
              </a:srgbClr>
            </a:outerShdw>
          </a:effectLst>
          <a:uLnTx/>
          <a:uFillTx/>
          <a:latin typeface="+mj-lt"/>
          <a:ea typeface="+mj-ea"/>
          <a:cs typeface="+mj-cs"/>
        </a:defRPr>
      </a:lvl1pPr>
    </p:titleStyle>
    <p:bodyStyle>
      <a:lvl1pPr marL="342900" indent="-342900" algn="l" rtl="0" eaLnBrk="1" latinLnBrk="0" hangingPunct="1">
        <a:spcBef>
          <a:spcPct val="20000"/>
        </a:spcBef>
        <a:spcAft>
          <a:spcPts val="400"/>
        </a:spcAft>
        <a:buFont typeface="Arial"/>
        <a:buChar char="•"/>
        <a:defRPr lang="zh-TW" sz="2800" kern="1200">
          <a:solidFill>
            <a:schemeClr val="tx1"/>
          </a:solidFill>
          <a:effectLst>
            <a:outerShdw blurRad="50800" dist="50800" dir="2700000" algn="tl" rotWithShape="0">
              <a:srgbClr val="000000">
                <a:alpha val="43137"/>
              </a:srgbClr>
            </a:outerShdw>
          </a:effectLst>
          <a:latin typeface="+mn-lt"/>
          <a:ea typeface="+mn-ea"/>
          <a:cs typeface="+mn-cs"/>
        </a:defRPr>
      </a:lvl1pPr>
      <a:lvl2pPr marL="742950" indent="-285750" algn="l" rtl="0" eaLnBrk="1" latinLnBrk="0" hangingPunct="1">
        <a:spcBef>
          <a:spcPct val="20000"/>
        </a:spcBef>
        <a:buFont typeface="Arial"/>
        <a:buChar char="–"/>
        <a:defRPr lang="zh-TW" sz="2400" kern="1200">
          <a:solidFill>
            <a:schemeClr val="tx1"/>
          </a:solidFill>
          <a:effectLst>
            <a:outerShdw blurRad="50800" dist="50800" dir="2700000" algn="tl" rotWithShape="0">
              <a:srgbClr val="000000">
                <a:alpha val="43137"/>
              </a:srgbClr>
            </a:outerShdw>
          </a:effectLst>
          <a:latin typeface="+mn-lt"/>
          <a:ea typeface="+mn-ea"/>
          <a:cs typeface="+mn-cs"/>
        </a:defRPr>
      </a:lvl2pPr>
      <a:lvl3pPr marL="1143000" indent="-228600" algn="l" rtl="0" eaLnBrk="1" latinLnBrk="0" hangingPunct="1">
        <a:spcBef>
          <a:spcPct val="20000"/>
        </a:spcBef>
        <a:buFont typeface="Arial"/>
        <a:buChar char="•"/>
        <a:defRPr lang="zh-TW" sz="2000" kern="1200">
          <a:solidFill>
            <a:schemeClr val="tx1"/>
          </a:solidFill>
          <a:effectLst>
            <a:outerShdw blurRad="50800" dist="50800" dir="2700000" algn="tl" rotWithShape="0">
              <a:srgbClr val="000000">
                <a:alpha val="43137"/>
              </a:srgbClr>
            </a:outerShdw>
          </a:effectLst>
          <a:latin typeface="+mn-lt"/>
          <a:ea typeface="+mn-ea"/>
          <a:cs typeface="+mn-cs"/>
        </a:defRPr>
      </a:lvl3pPr>
      <a:lvl4pPr marL="1600200" indent="-228600" algn="l" rtl="0" eaLnBrk="1" latinLnBrk="0" hangingPunct="1">
        <a:spcBef>
          <a:spcPct val="20000"/>
        </a:spcBef>
        <a:buFont typeface="Arial"/>
        <a:buChar char="–"/>
        <a:defRPr lang="zh-TW" sz="1800" kern="1200">
          <a:solidFill>
            <a:schemeClr val="tx1"/>
          </a:solidFill>
          <a:effectLst>
            <a:outerShdw blurRad="50800" dist="50800" dir="2700000" algn="tl" rotWithShape="0">
              <a:srgbClr val="000000">
                <a:alpha val="43137"/>
              </a:srgbClr>
            </a:outerShdw>
          </a:effectLst>
          <a:latin typeface="+mn-lt"/>
          <a:ea typeface="+mn-ea"/>
          <a:cs typeface="+mn-cs"/>
        </a:defRPr>
      </a:lvl4pPr>
      <a:lvl5pPr marL="2057400" indent="-228600" algn="l" rtl="0" eaLnBrk="1" latinLnBrk="0" hangingPunct="1">
        <a:spcBef>
          <a:spcPct val="20000"/>
        </a:spcBef>
        <a:buFont typeface="Arial"/>
        <a:buChar char="»"/>
        <a:defRPr lang="zh-TW" sz="1800" kern="1200">
          <a:solidFill>
            <a:schemeClr val="tx1"/>
          </a:solidFill>
          <a:effectLst>
            <a:outerShdw blurRad="50800" dist="50800" dir="2700000" algn="tl" rotWithShape="0">
              <a:srgbClr val="000000">
                <a:alpha val="43137"/>
              </a:srgbClr>
            </a:outerShdw>
          </a:effectLst>
          <a:latin typeface="+mn-lt"/>
          <a:ea typeface="+mn-ea"/>
          <a:cs typeface="+mn-cs"/>
        </a:defRPr>
      </a:lvl5pPr>
      <a:lvl6pPr marL="2514600" indent="-228600" algn="l" rtl="0" eaLnBrk="1" latinLnBrk="0" hangingPunct="1">
        <a:spcBef>
          <a:spcPct val="20000"/>
        </a:spcBef>
        <a:buFont typeface="Arial"/>
        <a:buChar char="•"/>
        <a:defRPr lang="zh-TW"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lang="zh-TW"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lang="zh-TW"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lang="zh-TW" sz="2000" kern="1200">
          <a:solidFill>
            <a:schemeClr val="tx1"/>
          </a:solidFill>
          <a:latin typeface="+mn-lt"/>
          <a:ea typeface="+mn-ea"/>
          <a:cs typeface="+mn-cs"/>
        </a:defRPr>
      </a:lvl9pPr>
    </p:bodyStyle>
    <p:otherStyle>
      <a:lvl1pPr marL="0" algn="l" rtl="0" eaLnBrk="1" latinLnBrk="0" hangingPunct="1">
        <a:defRPr lang="zh-TW" kern="1200">
          <a:solidFill>
            <a:schemeClr val="tx1"/>
          </a:solidFill>
          <a:latin typeface="+mn-lt"/>
          <a:ea typeface="+mn-ea"/>
          <a:cs typeface="+mn-cs"/>
        </a:defRPr>
      </a:lvl1pPr>
      <a:lvl2pPr marL="457200" algn="l" rtl="0" eaLnBrk="1" hangingPunct="1">
        <a:defRPr lang="zh-TW" kern="1200">
          <a:solidFill>
            <a:schemeClr val="tx1"/>
          </a:solidFill>
          <a:latin typeface="+mn-lt"/>
          <a:ea typeface="+mn-ea"/>
          <a:cs typeface="+mn-cs"/>
        </a:defRPr>
      </a:lvl2pPr>
      <a:lvl3pPr marL="914400" algn="l" rtl="0" eaLnBrk="1" hangingPunct="1">
        <a:defRPr lang="zh-TW" kern="1200">
          <a:solidFill>
            <a:schemeClr val="tx1"/>
          </a:solidFill>
          <a:latin typeface="+mn-lt"/>
          <a:ea typeface="+mn-ea"/>
          <a:cs typeface="+mn-cs"/>
        </a:defRPr>
      </a:lvl3pPr>
      <a:lvl4pPr marL="1371600" algn="l" rtl="0" eaLnBrk="1" hangingPunct="1">
        <a:defRPr lang="zh-TW" kern="1200">
          <a:solidFill>
            <a:schemeClr val="tx1"/>
          </a:solidFill>
          <a:latin typeface="+mn-lt"/>
          <a:ea typeface="+mn-ea"/>
          <a:cs typeface="+mn-cs"/>
        </a:defRPr>
      </a:lvl4pPr>
      <a:lvl5pPr marL="1828800" algn="l" rtl="0" eaLnBrk="1" hangingPunct="1">
        <a:defRPr lang="zh-TW" kern="1200">
          <a:solidFill>
            <a:schemeClr val="tx1"/>
          </a:solidFill>
          <a:latin typeface="+mn-lt"/>
          <a:ea typeface="+mn-ea"/>
          <a:cs typeface="+mn-cs"/>
        </a:defRPr>
      </a:lvl5pPr>
      <a:lvl6pPr marL="2286000" algn="l" rtl="0" eaLnBrk="1" hangingPunct="1">
        <a:defRPr lang="zh-TW" kern="1200">
          <a:solidFill>
            <a:schemeClr val="tx1"/>
          </a:solidFill>
          <a:latin typeface="+mn-lt"/>
          <a:ea typeface="+mn-ea"/>
          <a:cs typeface="+mn-cs"/>
        </a:defRPr>
      </a:lvl6pPr>
      <a:lvl7pPr marL="2743200" algn="l" rtl="0" eaLnBrk="1" hangingPunct="1">
        <a:defRPr lang="zh-TW" kern="1200">
          <a:solidFill>
            <a:schemeClr val="tx1"/>
          </a:solidFill>
          <a:latin typeface="+mn-lt"/>
          <a:ea typeface="+mn-ea"/>
          <a:cs typeface="+mn-cs"/>
        </a:defRPr>
      </a:lvl7pPr>
      <a:lvl8pPr marL="3200400" algn="l" rtl="0" eaLnBrk="1" hangingPunct="1">
        <a:defRPr lang="zh-TW" kern="1200">
          <a:solidFill>
            <a:schemeClr val="tx1"/>
          </a:solidFill>
          <a:latin typeface="+mn-lt"/>
          <a:ea typeface="+mn-ea"/>
          <a:cs typeface="+mn-cs"/>
        </a:defRPr>
      </a:lvl8pPr>
      <a:lvl9pPr marL="3657600" algn="l" rtl="0" eaLnBrk="1" hangingPunct="1">
        <a:defRPr lang="zh-TW"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youtube.com/watch?v=dVKrNXProDw" TargetMode="External"/><Relationship Id="rId2" Type="http://schemas.openxmlformats.org/officeDocument/2006/relationships/hyperlink" Target="https://www.youtube.com/watch?v=YLY_CWvlZs0" TargetMode="External"/><Relationship Id="rId1" Type="http://schemas.openxmlformats.org/officeDocument/2006/relationships/slideLayout" Target="../slideLayouts/slideLayout2.xml"/><Relationship Id="rId5" Type="http://schemas.openxmlformats.org/officeDocument/2006/relationships/hyperlink" Target="https://youtu.be/fF3SZTUehsA?t=4" TargetMode="External"/><Relationship Id="rId4" Type="http://schemas.openxmlformats.org/officeDocument/2006/relationships/hyperlink" Target="https://www.youtube.com/watch?v=et9KYBofMG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youtube.com/watch?v=zuWyY8vigbA" TargetMode="External"/><Relationship Id="rId2" Type="http://schemas.openxmlformats.org/officeDocument/2006/relationships/hyperlink" Target="https://www.youtube.com/watch?v=YLY_CWvlZs0" TargetMode="External"/><Relationship Id="rId1" Type="http://schemas.openxmlformats.org/officeDocument/2006/relationships/slideLayout" Target="../slideLayouts/slideLayout2.xml"/><Relationship Id="rId5" Type="http://schemas.openxmlformats.org/officeDocument/2006/relationships/hyperlink" Target="https://www.youtube.com/watch?v=Q8bM0NCanNY" TargetMode="External"/><Relationship Id="rId4" Type="http://schemas.openxmlformats.org/officeDocument/2006/relationships/hyperlink" Target="https://www.youtube.com/watch?v=6h6cY-EjlYE"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www.businesstoday.com.tw/article/category/183025/post/20230113003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www.youtube.com/watch?v=JKmXbOwSgho" TargetMode="External"/><Relationship Id="rId2" Type="http://schemas.openxmlformats.org/officeDocument/2006/relationships/hyperlink" Target="https://www.youtube.com/watch?v=6h6cY-EjlYE"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陳擎文</a:t>
            </a:r>
            <a:endParaRPr dirty="0"/>
          </a:p>
        </p:txBody>
      </p:sp>
      <p:sp>
        <p:nvSpPr>
          <p:cNvPr id="5" name="副標題 4">
            <a:extLst>
              <a:ext uri="{FF2B5EF4-FFF2-40B4-BE49-F238E27FC236}">
                <a16:creationId xmlns:a16="http://schemas.microsoft.com/office/drawing/2014/main" id="{4B857817-3AC5-4D0B-84DA-55D71B2AECF9}"/>
              </a:ext>
            </a:extLst>
          </p:cNvPr>
          <p:cNvSpPr>
            <a:spLocks noGrp="1"/>
          </p:cNvSpPr>
          <p:nvPr>
            <p:ph type="subTitle" idx="1"/>
          </p:nvPr>
        </p:nvSpPr>
        <p:spPr>
          <a:xfrm>
            <a:off x="337351" y="1084082"/>
            <a:ext cx="8495931" cy="3050674"/>
          </a:xfrm>
        </p:spPr>
        <p:txBody>
          <a:bodyPr>
            <a:normAutofit fontScale="92500"/>
          </a:bodyPr>
          <a:lstStyle/>
          <a:p>
            <a:r>
              <a:rPr lang="en-US" altLang="zh-CN" dirty="0"/>
              <a:t>【</a:t>
            </a:r>
            <a:r>
              <a:rPr lang="zh-TW" altLang="en-US" dirty="0"/>
              <a:t>移動商務與跨境電商</a:t>
            </a:r>
            <a:r>
              <a:rPr lang="en-US" altLang="zh-CN" dirty="0"/>
              <a:t>】</a:t>
            </a:r>
            <a:r>
              <a:rPr lang="zh-TW" altLang="en-US" dirty="0"/>
              <a:t>是當前電商的兩大趨勢</a:t>
            </a:r>
            <a:endParaRPr lang="en-US" altLang="zh-TW" dirty="0"/>
          </a:p>
          <a:p>
            <a:r>
              <a:rPr lang="zh-TW" altLang="en-US" sz="4300" dirty="0"/>
              <a:t>➜以</a:t>
            </a:r>
            <a:r>
              <a:rPr lang="en-US" altLang="zh-TW" sz="4300" dirty="0"/>
              <a:t>SHEIN</a:t>
            </a:r>
            <a:r>
              <a:rPr lang="zh-CN" altLang="en-US" sz="4300" dirty="0"/>
              <a:t>，</a:t>
            </a:r>
            <a:r>
              <a:rPr lang="en-US" altLang="zh-CN" sz="4300" dirty="0" err="1"/>
              <a:t>Temu</a:t>
            </a:r>
            <a:r>
              <a:rPr lang="zh-CN" altLang="en-US" sz="4300" dirty="0"/>
              <a:t>，</a:t>
            </a:r>
            <a:r>
              <a:rPr lang="en-US" altLang="zh-TW" sz="4300" dirty="0"/>
              <a:t>Amazon</a:t>
            </a:r>
            <a:r>
              <a:rPr lang="zh-TW" altLang="en-US" sz="4300" dirty="0"/>
              <a:t>為例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b="1" dirty="0">
                <a:highlight>
                  <a:srgbClr val="FFFF00"/>
                </a:highlight>
              </a:rPr>
              <a:t>全球市場規模</a:t>
            </a:r>
            <a:endParaRPr lang="en-US" b="1" dirty="0">
              <a:highlight>
                <a:srgbClr val="FFFF00"/>
              </a:highlight>
            </a:endParaRPr>
          </a:p>
          <a:p>
            <a:pPr lvl="1"/>
            <a:r>
              <a:rPr sz="3600" dirty="0"/>
              <a:t>隨著互聯網的普及和物流技術的進步，全球跨境電子商務市場持續增長，預計未來幾年將繼續擴大。
亞太地區、北美和歐洲是主要的跨境電商市場，消費者對海外產品的需求不斷增加。</a:t>
            </a:r>
          </a:p>
        </p:txBody>
      </p:sp>
      <p:sp>
        <p:nvSpPr>
          <p:cNvPr id="2" name="Title 1"/>
          <p:cNvSpPr>
            <a:spLocks noGrp="1"/>
          </p:cNvSpPr>
          <p:nvPr>
            <p:ph type="title"/>
          </p:nvPr>
        </p:nvSpPr>
        <p:spPr/>
        <p:txBody>
          <a:bodyPr/>
          <a:lstStyle/>
          <a:p>
            <a:r>
              <a:rPr dirty="0"/>
              <a:t>2.跨境電子商務的市場機遇</a:t>
            </a:r>
          </a:p>
        </p:txBody>
      </p:sp>
    </p:spTree>
    <p:extLst>
      <p:ext uri="{BB962C8B-B14F-4D97-AF65-F5344CB8AC3E}">
        <p14:creationId xmlns:p14="http://schemas.microsoft.com/office/powerpoint/2010/main" val="1706335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6407" y="1600200"/>
            <a:ext cx="8851037" cy="5121275"/>
          </a:xfrm>
        </p:spPr>
        <p:txBody>
          <a:bodyPr>
            <a:normAutofit fontScale="77500" lnSpcReduction="20000"/>
          </a:bodyPr>
          <a:lstStyle/>
          <a:p>
            <a:r>
              <a:rPr dirty="0">
                <a:solidFill>
                  <a:srgbClr val="7030A0"/>
                </a:solidFill>
              </a:rPr>
              <a:t>市場擴展：</a:t>
            </a:r>
            <a:endParaRPr lang="en-US" dirty="0">
              <a:solidFill>
                <a:srgbClr val="7030A0"/>
              </a:solidFill>
            </a:endParaRPr>
          </a:p>
          <a:p>
            <a:pPr lvl="1"/>
            <a:r>
              <a:rPr dirty="0"/>
              <a:t>跨境電商使企業能夠突破本地市場的限制，觸及到全球消費者，增加銷售機會。</a:t>
            </a:r>
          </a:p>
          <a:p>
            <a:r>
              <a:rPr dirty="0">
                <a:solidFill>
                  <a:srgbClr val="7030A0"/>
                </a:solidFill>
              </a:rPr>
              <a:t>成本優勢：</a:t>
            </a:r>
            <a:endParaRPr lang="en-US" dirty="0">
              <a:solidFill>
                <a:srgbClr val="7030A0"/>
              </a:solidFill>
            </a:endParaRPr>
          </a:p>
          <a:p>
            <a:pPr lvl="1"/>
            <a:r>
              <a:rPr dirty="0">
                <a:solidFill>
                  <a:srgbClr val="C00000"/>
                </a:solidFill>
                <a:highlight>
                  <a:srgbClr val="FFFF00"/>
                </a:highlight>
              </a:rPr>
              <a:t>某些國家或地區的產品</a:t>
            </a:r>
            <a:r>
              <a:rPr lang="zh-CN" altLang="en-US" dirty="0">
                <a:solidFill>
                  <a:srgbClr val="C00000"/>
                </a:solidFill>
                <a:highlight>
                  <a:srgbClr val="FFFF00"/>
                </a:highlight>
              </a:rPr>
              <a:t>很低，</a:t>
            </a:r>
            <a:r>
              <a:rPr dirty="0">
                <a:solidFill>
                  <a:srgbClr val="C00000"/>
                </a:solidFill>
              </a:rPr>
              <a:t>在其他市場可能具有價格或質量優勢</a:t>
            </a:r>
            <a:r>
              <a:rPr dirty="0"/>
              <a:t>，從而吸引跨境消費者。</a:t>
            </a:r>
          </a:p>
          <a:p>
            <a:r>
              <a:rPr dirty="0">
                <a:solidFill>
                  <a:srgbClr val="7030A0"/>
                </a:solidFill>
              </a:rPr>
              <a:t>技術進步：</a:t>
            </a:r>
            <a:endParaRPr lang="en-US" dirty="0">
              <a:solidFill>
                <a:srgbClr val="7030A0"/>
              </a:solidFill>
            </a:endParaRPr>
          </a:p>
          <a:p>
            <a:pPr lvl="1"/>
            <a:r>
              <a:rPr sz="3300" dirty="0">
                <a:solidFill>
                  <a:srgbClr val="C00000"/>
                </a:solidFill>
                <a:highlight>
                  <a:srgbClr val="FFFF00"/>
                </a:highlight>
              </a:rPr>
              <a:t>全球物流</a:t>
            </a:r>
            <a:r>
              <a:rPr dirty="0"/>
              <a:t>和</a:t>
            </a:r>
            <a:r>
              <a:rPr lang="zh-TW" altLang="en-US" sz="3300" dirty="0">
                <a:solidFill>
                  <a:srgbClr val="C00000"/>
                </a:solidFill>
                <a:highlight>
                  <a:srgbClr val="FFFF00"/>
                </a:highlight>
              </a:rPr>
              <a:t>支付技術</a:t>
            </a:r>
            <a:r>
              <a:rPr dirty="0"/>
              <a:t>的進步，使得跨境交易變得更加便捷和安全。</a:t>
            </a:r>
          </a:p>
          <a:p>
            <a:r>
              <a:rPr dirty="0">
                <a:solidFill>
                  <a:srgbClr val="7030A0"/>
                </a:solidFill>
              </a:rPr>
              <a:t>政府支持：</a:t>
            </a:r>
            <a:endParaRPr lang="en-US" dirty="0">
              <a:solidFill>
                <a:srgbClr val="7030A0"/>
              </a:solidFill>
            </a:endParaRPr>
          </a:p>
          <a:p>
            <a:pPr lvl="1"/>
            <a:r>
              <a:rPr dirty="0">
                <a:solidFill>
                  <a:srgbClr val="C00000"/>
                </a:solidFill>
              </a:rPr>
              <a:t>許多國家政府通過政策扶持跨境電商的發展</a:t>
            </a:r>
            <a:r>
              <a:rPr dirty="0"/>
              <a:t>，如提供</a:t>
            </a:r>
            <a:r>
              <a:rPr sz="3800" dirty="0">
                <a:solidFill>
                  <a:srgbClr val="C00000"/>
                </a:solidFill>
                <a:highlight>
                  <a:srgbClr val="FFFF00"/>
                </a:highlight>
              </a:rPr>
              <a:t>稅收優惠</a:t>
            </a:r>
            <a:r>
              <a:rPr dirty="0"/>
              <a:t>或</a:t>
            </a:r>
            <a:r>
              <a:rPr lang="zh-TW" altLang="en-US" sz="3700" dirty="0">
                <a:solidFill>
                  <a:srgbClr val="C00000"/>
                </a:solidFill>
                <a:highlight>
                  <a:srgbClr val="FFFF00"/>
                </a:highlight>
              </a:rPr>
              <a:t>簡化海關手續</a:t>
            </a:r>
            <a:endParaRPr dirty="0"/>
          </a:p>
        </p:txBody>
      </p:sp>
      <p:sp>
        <p:nvSpPr>
          <p:cNvPr id="2" name="Title 1"/>
          <p:cNvSpPr>
            <a:spLocks noGrp="1"/>
          </p:cNvSpPr>
          <p:nvPr>
            <p:ph type="title"/>
          </p:nvPr>
        </p:nvSpPr>
        <p:spPr/>
        <p:txBody>
          <a:bodyPr/>
          <a:lstStyle/>
          <a:p>
            <a:r>
              <a:t>跨境電子商務的機會</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dirty="0">
                <a:solidFill>
                  <a:srgbClr val="7030A0"/>
                </a:solidFill>
              </a:rPr>
              <a:t>物流挑戰：</a:t>
            </a:r>
            <a:endParaRPr lang="en-US" dirty="0">
              <a:solidFill>
                <a:srgbClr val="7030A0"/>
              </a:solidFill>
            </a:endParaRPr>
          </a:p>
          <a:p>
            <a:pPr lvl="1"/>
            <a:r>
              <a:rPr dirty="0"/>
              <a:t>跨境物流涉及多個國家的運輸、海關清關和配送，</a:t>
            </a:r>
            <a:r>
              <a:rPr dirty="0">
                <a:solidFill>
                  <a:srgbClr val="C00000"/>
                </a:solidFill>
                <a:highlight>
                  <a:srgbClr val="FFFF00"/>
                </a:highlight>
              </a:rPr>
              <a:t>成本高且時間長</a:t>
            </a:r>
            <a:r>
              <a:rPr dirty="0"/>
              <a:t>。</a:t>
            </a:r>
          </a:p>
          <a:p>
            <a:r>
              <a:rPr dirty="0">
                <a:solidFill>
                  <a:srgbClr val="7030A0"/>
                </a:solidFill>
              </a:rPr>
              <a:t>法規與合規性：</a:t>
            </a:r>
            <a:endParaRPr lang="en-US" dirty="0">
              <a:solidFill>
                <a:srgbClr val="7030A0"/>
              </a:solidFill>
            </a:endParaRPr>
          </a:p>
          <a:p>
            <a:pPr lvl="1"/>
            <a:r>
              <a:rPr dirty="0">
                <a:solidFill>
                  <a:srgbClr val="C00000"/>
                </a:solidFill>
                <a:highlight>
                  <a:srgbClr val="FFFF00"/>
                </a:highlight>
              </a:rPr>
              <a:t>不同國家之間的進出口規定、稅收政策</a:t>
            </a:r>
            <a:r>
              <a:rPr lang="zh-TW" altLang="en-US" dirty="0">
                <a:solidFill>
                  <a:srgbClr val="C00000"/>
                </a:solidFill>
                <a:highlight>
                  <a:srgbClr val="FFFF00"/>
                </a:highlight>
              </a:rPr>
              <a:t>、</a:t>
            </a:r>
            <a:r>
              <a:rPr dirty="0">
                <a:solidFill>
                  <a:srgbClr val="C00000"/>
                </a:solidFill>
                <a:highlight>
                  <a:srgbClr val="FFFF00"/>
                </a:highlight>
              </a:rPr>
              <a:t>法律體系不同</a:t>
            </a:r>
            <a:r>
              <a:rPr dirty="0"/>
              <a:t>，企業需要遵守相關法規，避免法律風險。</a:t>
            </a:r>
          </a:p>
          <a:p>
            <a:r>
              <a:rPr dirty="0">
                <a:solidFill>
                  <a:srgbClr val="7030A0"/>
                </a:solidFill>
              </a:rPr>
              <a:t>文化差異：</a:t>
            </a:r>
            <a:endParaRPr lang="en-US" dirty="0">
              <a:solidFill>
                <a:srgbClr val="7030A0"/>
              </a:solidFill>
            </a:endParaRPr>
          </a:p>
          <a:p>
            <a:pPr lvl="1"/>
            <a:r>
              <a:rPr dirty="0"/>
              <a:t>消費者的購買行為和偏好因文化不同而有所差異，企業需要理解並適應這些文化差異。</a:t>
            </a:r>
          </a:p>
          <a:p>
            <a:r>
              <a:rPr dirty="0">
                <a:solidFill>
                  <a:srgbClr val="7030A0"/>
                </a:solidFill>
              </a:rPr>
              <a:t>貨幣波動與匯率風險：</a:t>
            </a:r>
            <a:endParaRPr lang="en-US" dirty="0">
              <a:solidFill>
                <a:srgbClr val="7030A0"/>
              </a:solidFill>
            </a:endParaRPr>
          </a:p>
          <a:p>
            <a:pPr lvl="1"/>
            <a:r>
              <a:rPr dirty="0"/>
              <a:t>跨境交易中涉及不同貨幣</a:t>
            </a:r>
            <a:r>
              <a:rPr dirty="0">
                <a:solidFill>
                  <a:srgbClr val="C00000"/>
                </a:solidFill>
                <a:highlight>
                  <a:srgbClr val="FFFF00"/>
                </a:highlight>
              </a:rPr>
              <a:t>，匯率波動可能影響到價格和利潤</a:t>
            </a:r>
            <a:r>
              <a:rPr dirty="0"/>
              <a:t>。</a:t>
            </a:r>
          </a:p>
        </p:txBody>
      </p:sp>
      <p:sp>
        <p:nvSpPr>
          <p:cNvPr id="2" name="Title 1"/>
          <p:cNvSpPr>
            <a:spLocks noGrp="1"/>
          </p:cNvSpPr>
          <p:nvPr>
            <p:ph type="title"/>
          </p:nvPr>
        </p:nvSpPr>
        <p:spPr/>
        <p:txBody>
          <a:bodyPr/>
          <a:lstStyle/>
          <a:p>
            <a:r>
              <a:t>跨境電子商務的挑戰</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1BD88709-CCBC-4AAB-8676-7C1A9AD5D2E8}"/>
              </a:ext>
            </a:extLst>
          </p:cNvPr>
          <p:cNvSpPr>
            <a:spLocks noGrp="1"/>
          </p:cNvSpPr>
          <p:nvPr>
            <p:ph type="subTitle" idx="1"/>
          </p:nvPr>
        </p:nvSpPr>
        <p:spPr/>
        <p:txBody>
          <a:bodyPr>
            <a:normAutofit/>
          </a:bodyPr>
          <a:lstStyle/>
          <a:p>
            <a:r>
              <a:rPr lang="en-US" altLang="zh-CN" dirty="0"/>
              <a:t>3.</a:t>
            </a:r>
            <a:r>
              <a:rPr lang="zh-TW" altLang="en-US" dirty="0"/>
              <a:t>跨境支付系統</a:t>
            </a:r>
            <a:r>
              <a:rPr lang="zh-CN" altLang="en-US" dirty="0"/>
              <a:t>與</a:t>
            </a:r>
            <a:endParaRPr lang="zh-TW" altLang="en-US" dirty="0"/>
          </a:p>
          <a:p>
            <a:r>
              <a:rPr lang="zh-TW" altLang="en-US" dirty="0"/>
              <a:t>國際支付</a:t>
            </a:r>
          </a:p>
        </p:txBody>
      </p:sp>
    </p:spTree>
    <p:extLst>
      <p:ext uri="{BB962C8B-B14F-4D97-AF65-F5344CB8AC3E}">
        <p14:creationId xmlns:p14="http://schemas.microsoft.com/office/powerpoint/2010/main" val="1579278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dirty="0">
                <a:solidFill>
                  <a:srgbClr val="C00000"/>
                </a:solidFill>
              </a:rPr>
              <a:t>國際支付</a:t>
            </a:r>
            <a:endParaRPr lang="en-US" dirty="0">
              <a:solidFill>
                <a:srgbClr val="C00000"/>
              </a:solidFill>
            </a:endParaRPr>
          </a:p>
          <a:p>
            <a:pPr lvl="1"/>
            <a:r>
              <a:rPr sz="4000" dirty="0"/>
              <a:t>是跨境電商的重要環節，</a:t>
            </a:r>
            <a:endParaRPr lang="en-US" sz="4000" dirty="0"/>
          </a:p>
          <a:p>
            <a:pPr lvl="1"/>
            <a:r>
              <a:rPr sz="4000" dirty="0"/>
              <a:t>支付的便利性和安全性直接影響消費者的購物體驗和企業的銷售轉換率。</a:t>
            </a:r>
          </a:p>
        </p:txBody>
      </p:sp>
      <p:sp>
        <p:nvSpPr>
          <p:cNvPr id="2" name="Title 1"/>
          <p:cNvSpPr>
            <a:spLocks noGrp="1"/>
          </p:cNvSpPr>
          <p:nvPr>
            <p:ph type="title"/>
          </p:nvPr>
        </p:nvSpPr>
        <p:spPr/>
        <p:txBody>
          <a:bodyPr/>
          <a:lstStyle/>
          <a:p>
            <a:r>
              <a:t>國際支付系統</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dirty="0">
                <a:solidFill>
                  <a:srgbClr val="7030A0"/>
                </a:solidFill>
              </a:rPr>
              <a:t>信用卡：</a:t>
            </a:r>
            <a:endParaRPr lang="en-US" dirty="0">
              <a:solidFill>
                <a:srgbClr val="7030A0"/>
              </a:solidFill>
            </a:endParaRPr>
          </a:p>
          <a:p>
            <a:pPr lvl="1"/>
            <a:r>
              <a:rPr dirty="0">
                <a:solidFill>
                  <a:srgbClr val="C00000"/>
                </a:solidFill>
              </a:rPr>
              <a:t>信用卡是最普遍的國際支付方式</a:t>
            </a:r>
            <a:r>
              <a:rPr dirty="0"/>
              <a:t>，幾乎所有跨境電商平台都支持。</a:t>
            </a:r>
          </a:p>
          <a:p>
            <a:r>
              <a:rPr dirty="0">
                <a:solidFill>
                  <a:srgbClr val="7030A0"/>
                </a:solidFill>
              </a:rPr>
              <a:t>第三方支付平台：</a:t>
            </a:r>
            <a:endParaRPr lang="en-US" dirty="0">
              <a:solidFill>
                <a:srgbClr val="7030A0"/>
              </a:solidFill>
            </a:endParaRPr>
          </a:p>
          <a:p>
            <a:pPr lvl="1"/>
            <a:r>
              <a:rPr dirty="0"/>
              <a:t>如</a:t>
            </a:r>
            <a:r>
              <a:rPr sz="3200" dirty="0">
                <a:solidFill>
                  <a:srgbClr val="C00000"/>
                </a:solidFill>
              </a:rPr>
              <a:t>PayPal、Alipay國際版、S</a:t>
            </a:r>
            <a:r>
              <a:rPr lang="en-US" altLang="zh-TW" sz="3200" dirty="0">
                <a:solidFill>
                  <a:srgbClr val="C00000"/>
                </a:solidFill>
              </a:rPr>
              <a:t>krill</a:t>
            </a:r>
            <a:r>
              <a:rPr dirty="0"/>
              <a:t>等，</a:t>
            </a:r>
            <a:endParaRPr lang="en-US" dirty="0"/>
          </a:p>
          <a:p>
            <a:pPr lvl="1"/>
            <a:r>
              <a:rPr dirty="0"/>
              <a:t>這些平台提供額外的安全保障，並且支持多種貨幣支付。</a:t>
            </a:r>
          </a:p>
          <a:p>
            <a:r>
              <a:rPr dirty="0">
                <a:solidFill>
                  <a:srgbClr val="7030A0"/>
                </a:solidFill>
              </a:rPr>
              <a:t>本地支付方式：</a:t>
            </a:r>
            <a:endParaRPr lang="en-US" dirty="0">
              <a:solidFill>
                <a:srgbClr val="7030A0"/>
              </a:solidFill>
            </a:endParaRPr>
          </a:p>
          <a:p>
            <a:pPr lvl="1"/>
            <a:r>
              <a:rPr dirty="0"/>
              <a:t>針對特定國家的本地支付系統，</a:t>
            </a:r>
            <a:endParaRPr lang="en-US" dirty="0"/>
          </a:p>
          <a:p>
            <a:pPr lvl="1"/>
            <a:r>
              <a:rPr sz="3000" dirty="0">
                <a:solidFill>
                  <a:srgbClr val="C00000"/>
                </a:solidFill>
                <a:highlight>
                  <a:srgbClr val="FFFF00"/>
                </a:highlight>
              </a:rPr>
              <a:t>歐洲的SEPA、印度的UPI等</a:t>
            </a:r>
            <a:r>
              <a:rPr dirty="0"/>
              <a:t>，</a:t>
            </a:r>
            <a:endParaRPr lang="en-US" dirty="0"/>
          </a:p>
          <a:p>
            <a:pPr lvl="1"/>
            <a:r>
              <a:rPr dirty="0"/>
              <a:t>滿足當地消費者的支付習慣。</a:t>
            </a:r>
          </a:p>
        </p:txBody>
      </p:sp>
      <p:sp>
        <p:nvSpPr>
          <p:cNvPr id="2" name="Title 1"/>
          <p:cNvSpPr>
            <a:spLocks noGrp="1"/>
          </p:cNvSpPr>
          <p:nvPr>
            <p:ph type="title"/>
          </p:nvPr>
        </p:nvSpPr>
        <p:spPr/>
        <p:txBody>
          <a:bodyPr/>
          <a:lstStyle/>
          <a:p>
            <a:r>
              <a:t>國際支付方式</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b="1" dirty="0">
                <a:solidFill>
                  <a:srgbClr val="7030A0"/>
                </a:solidFill>
              </a:rPr>
              <a:t>SSL加密</a:t>
            </a:r>
            <a:r>
              <a:rPr dirty="0">
                <a:solidFill>
                  <a:srgbClr val="7030A0"/>
                </a:solidFill>
              </a:rPr>
              <a:t>：</a:t>
            </a:r>
            <a:endParaRPr lang="en-US" dirty="0">
              <a:solidFill>
                <a:srgbClr val="7030A0"/>
              </a:solidFill>
            </a:endParaRPr>
          </a:p>
          <a:p>
            <a:pPr lvl="1"/>
            <a:r>
              <a:rPr dirty="0"/>
              <a:t>確保支付信息</a:t>
            </a:r>
            <a:r>
              <a:rPr dirty="0">
                <a:solidFill>
                  <a:srgbClr val="C00000"/>
                </a:solidFill>
                <a:highlight>
                  <a:srgbClr val="FFFF00"/>
                </a:highlight>
              </a:rPr>
              <a:t>在傳輸過程中不被竊取</a:t>
            </a:r>
            <a:r>
              <a:rPr dirty="0"/>
              <a:t>。</a:t>
            </a:r>
            <a:endParaRPr lang="en-US" dirty="0"/>
          </a:p>
          <a:p>
            <a:r>
              <a:rPr lang="zh-TW" altLang="en-US" dirty="0">
                <a:solidFill>
                  <a:srgbClr val="7030A0"/>
                </a:solidFill>
              </a:rPr>
              <a:t>PCI DSS合規：</a:t>
            </a:r>
            <a:endParaRPr lang="en-US" altLang="en-US" dirty="0">
              <a:solidFill>
                <a:srgbClr val="7030A0"/>
              </a:solidFill>
            </a:endParaRPr>
          </a:p>
          <a:p>
            <a:pPr lvl="1"/>
            <a:r>
              <a:rPr dirty="0"/>
              <a:t>遵守支付卡行業數據安全標準，</a:t>
            </a:r>
            <a:r>
              <a:rPr dirty="0">
                <a:solidFill>
                  <a:srgbClr val="C00000"/>
                </a:solidFill>
              </a:rPr>
              <a:t>保護持卡人信息</a:t>
            </a:r>
            <a:r>
              <a:rPr dirty="0"/>
              <a:t>。</a:t>
            </a:r>
            <a:endParaRPr lang="en-US" dirty="0"/>
          </a:p>
          <a:p>
            <a:r>
              <a:rPr lang="zh-TW" altLang="en-US" dirty="0">
                <a:solidFill>
                  <a:srgbClr val="7030A0"/>
                </a:solidFill>
              </a:rPr>
              <a:t>雙重身份驗證：</a:t>
            </a:r>
            <a:endParaRPr lang="en-US" altLang="en-US" dirty="0">
              <a:solidFill>
                <a:srgbClr val="7030A0"/>
              </a:solidFill>
            </a:endParaRPr>
          </a:p>
          <a:p>
            <a:pPr lvl="1"/>
            <a:r>
              <a:rPr dirty="0"/>
              <a:t>增強支付安全性，降低欺詐風險。</a:t>
            </a:r>
          </a:p>
        </p:txBody>
      </p:sp>
      <p:sp>
        <p:nvSpPr>
          <p:cNvPr id="2" name="Title 1"/>
          <p:cNvSpPr>
            <a:spLocks noGrp="1"/>
          </p:cNvSpPr>
          <p:nvPr>
            <p:ph type="title"/>
          </p:nvPr>
        </p:nvSpPr>
        <p:spPr/>
        <p:txBody>
          <a:bodyPr/>
          <a:lstStyle/>
          <a:p>
            <a:r>
              <a:t>支付安全</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1BD88709-CCBC-4AAB-8676-7C1A9AD5D2E8}"/>
              </a:ext>
            </a:extLst>
          </p:cNvPr>
          <p:cNvSpPr>
            <a:spLocks noGrp="1"/>
          </p:cNvSpPr>
          <p:nvPr>
            <p:ph type="subTitle" idx="1"/>
          </p:nvPr>
        </p:nvSpPr>
        <p:spPr/>
        <p:txBody>
          <a:bodyPr>
            <a:normAutofit/>
          </a:bodyPr>
          <a:lstStyle/>
          <a:p>
            <a:r>
              <a:rPr lang="en-US" altLang="zh-CN" dirty="0"/>
              <a:t>4.</a:t>
            </a:r>
            <a:r>
              <a:rPr lang="zh-TW" altLang="en-US" dirty="0"/>
              <a:t>國際物流管理</a:t>
            </a:r>
          </a:p>
        </p:txBody>
      </p:sp>
    </p:spTree>
    <p:extLst>
      <p:ext uri="{BB962C8B-B14F-4D97-AF65-F5344CB8AC3E}">
        <p14:creationId xmlns:p14="http://schemas.microsoft.com/office/powerpoint/2010/main" val="1631207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sz="5400" dirty="0"/>
              <a:t>物流</a:t>
            </a:r>
            <a:endParaRPr lang="en-US" sz="5400" dirty="0"/>
          </a:p>
          <a:p>
            <a:pPr lvl="1"/>
            <a:r>
              <a:rPr sz="4400" dirty="0"/>
              <a:t>是跨境電子商務的關鍵挑戰之一</a:t>
            </a:r>
            <a:endParaRPr lang="en-US" sz="4400" dirty="0"/>
          </a:p>
          <a:p>
            <a:pPr lvl="1"/>
            <a:r>
              <a:rPr sz="4400" dirty="0"/>
              <a:t>效率和成本直接影響到消費者滿意度和企業競爭力。</a:t>
            </a:r>
          </a:p>
        </p:txBody>
      </p:sp>
      <p:sp>
        <p:nvSpPr>
          <p:cNvPr id="2" name="Title 1"/>
          <p:cNvSpPr>
            <a:spLocks noGrp="1"/>
          </p:cNvSpPr>
          <p:nvPr>
            <p:ph type="title"/>
          </p:nvPr>
        </p:nvSpPr>
        <p:spPr/>
        <p:txBody>
          <a:bodyPr/>
          <a:lstStyle/>
          <a:p>
            <a:r>
              <a:t>物流管理</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altLang="zh-CN" dirty="0">
                <a:solidFill>
                  <a:srgbClr val="7030A0"/>
                </a:solidFill>
              </a:rPr>
              <a:t>1. </a:t>
            </a:r>
            <a:r>
              <a:rPr dirty="0">
                <a:solidFill>
                  <a:srgbClr val="7030A0"/>
                </a:solidFill>
              </a:rPr>
              <a:t>直郵模式：</a:t>
            </a:r>
            <a:endParaRPr lang="en-US" dirty="0">
              <a:solidFill>
                <a:srgbClr val="7030A0"/>
              </a:solidFill>
            </a:endParaRPr>
          </a:p>
          <a:p>
            <a:pPr lvl="1"/>
            <a:r>
              <a:rPr dirty="0"/>
              <a:t>商品</a:t>
            </a:r>
            <a:r>
              <a:rPr dirty="0">
                <a:solidFill>
                  <a:srgbClr val="C00000"/>
                </a:solidFill>
              </a:rPr>
              <a:t>直接從出口國寄送到消費者所在國</a:t>
            </a:r>
            <a:r>
              <a:rPr dirty="0"/>
              <a:t>，</a:t>
            </a:r>
            <a:endParaRPr lang="en-US" dirty="0"/>
          </a:p>
          <a:p>
            <a:pPr lvl="1"/>
            <a:r>
              <a:rPr lang="zh-CN" altLang="en-US" dirty="0"/>
              <a:t>特色：</a:t>
            </a:r>
            <a:r>
              <a:rPr dirty="0">
                <a:solidFill>
                  <a:srgbClr val="C00000"/>
                </a:solidFill>
                <a:highlight>
                  <a:srgbClr val="FFFF00"/>
                </a:highlight>
              </a:rPr>
              <a:t>流程簡單</a:t>
            </a:r>
            <a:r>
              <a:rPr lang="zh-CN" altLang="en-US" dirty="0">
                <a:solidFill>
                  <a:srgbClr val="C00000"/>
                </a:solidFill>
                <a:highlight>
                  <a:srgbClr val="FFFF00"/>
                </a:highlight>
              </a:rPr>
              <a:t>，</a:t>
            </a:r>
            <a:r>
              <a:rPr dirty="0">
                <a:solidFill>
                  <a:srgbClr val="C00000"/>
                </a:solidFill>
                <a:highlight>
                  <a:srgbClr val="FFFF00"/>
                </a:highlight>
              </a:rPr>
              <a:t>但配送時間長</a:t>
            </a:r>
            <a:r>
              <a:rPr dirty="0"/>
              <a:t>。</a:t>
            </a:r>
          </a:p>
          <a:p>
            <a:r>
              <a:rPr lang="en-US" altLang="zh-CN" dirty="0">
                <a:solidFill>
                  <a:srgbClr val="7030A0"/>
                </a:solidFill>
              </a:rPr>
              <a:t>2. </a:t>
            </a:r>
            <a:r>
              <a:rPr dirty="0">
                <a:solidFill>
                  <a:srgbClr val="7030A0"/>
                </a:solidFill>
              </a:rPr>
              <a:t>海外倉儲模式：</a:t>
            </a:r>
            <a:endParaRPr lang="en-US" dirty="0">
              <a:solidFill>
                <a:srgbClr val="7030A0"/>
              </a:solidFill>
            </a:endParaRPr>
          </a:p>
          <a:p>
            <a:pPr lvl="1"/>
            <a:r>
              <a:rPr dirty="0"/>
              <a:t>企業在目標市場</a:t>
            </a:r>
            <a:r>
              <a:rPr dirty="0">
                <a:solidFill>
                  <a:srgbClr val="C00000"/>
                </a:solidFill>
                <a:highlight>
                  <a:srgbClr val="FFFF00"/>
                </a:highlight>
              </a:rPr>
              <a:t>設立海外倉庫</a:t>
            </a:r>
            <a:r>
              <a:rPr dirty="0"/>
              <a:t>，</a:t>
            </a:r>
            <a:r>
              <a:rPr dirty="0">
                <a:solidFill>
                  <a:srgbClr val="C00000"/>
                </a:solidFill>
                <a:highlight>
                  <a:srgbClr val="FFFF00"/>
                </a:highlight>
              </a:rPr>
              <a:t>商品提前存儲在當地</a:t>
            </a:r>
            <a:r>
              <a:rPr dirty="0"/>
              <a:t>，消費者下單後從海外倉發貨，</a:t>
            </a:r>
            <a:endParaRPr lang="en-US" dirty="0"/>
          </a:p>
          <a:p>
            <a:pPr lvl="1"/>
            <a:r>
              <a:rPr lang="zh-CN" altLang="en-US" dirty="0"/>
              <a:t>特色：</a:t>
            </a:r>
            <a:r>
              <a:rPr dirty="0">
                <a:solidFill>
                  <a:srgbClr val="C00000"/>
                </a:solidFill>
                <a:highlight>
                  <a:srgbClr val="FFFF00"/>
                </a:highlight>
              </a:rPr>
              <a:t>配送速度快</a:t>
            </a:r>
            <a:r>
              <a:rPr lang="zh-CN" altLang="en-US" dirty="0">
                <a:solidFill>
                  <a:srgbClr val="C00000"/>
                </a:solidFill>
                <a:highlight>
                  <a:srgbClr val="FFFF00"/>
                </a:highlight>
              </a:rPr>
              <a:t>，</a:t>
            </a:r>
            <a:r>
              <a:rPr dirty="0">
                <a:solidFill>
                  <a:srgbClr val="C00000"/>
                </a:solidFill>
                <a:highlight>
                  <a:srgbClr val="FFFF00"/>
                </a:highlight>
              </a:rPr>
              <a:t>但成本高</a:t>
            </a:r>
            <a:r>
              <a:rPr dirty="0"/>
              <a:t>。</a:t>
            </a:r>
          </a:p>
          <a:p>
            <a:r>
              <a:rPr lang="en-US" altLang="zh-CN" dirty="0">
                <a:solidFill>
                  <a:srgbClr val="7030A0"/>
                </a:solidFill>
              </a:rPr>
              <a:t>3. </a:t>
            </a:r>
            <a:r>
              <a:rPr dirty="0">
                <a:solidFill>
                  <a:srgbClr val="7030A0"/>
                </a:solidFill>
              </a:rPr>
              <a:t>集運模式：</a:t>
            </a:r>
            <a:r>
              <a:rPr lang="zh-CN" altLang="en-US" dirty="0">
                <a:solidFill>
                  <a:srgbClr val="7030A0"/>
                </a:solidFill>
              </a:rPr>
              <a:t>（淘寶）</a:t>
            </a:r>
            <a:endParaRPr lang="en-US" dirty="0">
              <a:solidFill>
                <a:srgbClr val="7030A0"/>
              </a:solidFill>
            </a:endParaRPr>
          </a:p>
          <a:p>
            <a:pPr lvl="1"/>
            <a:r>
              <a:rPr dirty="0"/>
              <a:t>將</a:t>
            </a:r>
            <a:r>
              <a:rPr dirty="0">
                <a:solidFill>
                  <a:srgbClr val="C00000"/>
                </a:solidFill>
                <a:highlight>
                  <a:srgbClr val="FFFF00"/>
                </a:highlight>
              </a:rPr>
              <a:t>多筆訂單合併運輸到目的國</a:t>
            </a:r>
            <a:r>
              <a:rPr dirty="0"/>
              <a:t>，</a:t>
            </a:r>
            <a:endParaRPr lang="en-US" dirty="0"/>
          </a:p>
          <a:p>
            <a:pPr lvl="1"/>
            <a:r>
              <a:rPr dirty="0"/>
              <a:t>再</a:t>
            </a:r>
            <a:r>
              <a:rPr dirty="0">
                <a:solidFill>
                  <a:srgbClr val="C00000"/>
                </a:solidFill>
              </a:rPr>
              <a:t>分批配送給消費者</a:t>
            </a:r>
            <a:r>
              <a:rPr dirty="0"/>
              <a:t>，</a:t>
            </a:r>
            <a:endParaRPr lang="en-US" dirty="0"/>
          </a:p>
          <a:p>
            <a:pPr lvl="1"/>
            <a:r>
              <a:rPr lang="zh-CN" altLang="en-US" dirty="0"/>
              <a:t>特色：</a:t>
            </a:r>
            <a:r>
              <a:rPr dirty="0">
                <a:solidFill>
                  <a:srgbClr val="C00000"/>
                </a:solidFill>
                <a:highlight>
                  <a:srgbClr val="FFFF00"/>
                </a:highlight>
              </a:rPr>
              <a:t>適合小型訂單</a:t>
            </a:r>
            <a:r>
              <a:rPr lang="zh-CN" altLang="en-US" dirty="0">
                <a:solidFill>
                  <a:srgbClr val="C00000"/>
                </a:solidFill>
                <a:highlight>
                  <a:srgbClr val="FFFF00"/>
                </a:highlight>
              </a:rPr>
              <a:t>，</a:t>
            </a:r>
            <a:r>
              <a:rPr dirty="0">
                <a:solidFill>
                  <a:srgbClr val="C00000"/>
                </a:solidFill>
                <a:highlight>
                  <a:srgbClr val="FFFF00"/>
                </a:highlight>
              </a:rPr>
              <a:t>且成本較低</a:t>
            </a:r>
            <a:r>
              <a:rPr dirty="0"/>
              <a:t>。</a:t>
            </a:r>
          </a:p>
        </p:txBody>
      </p:sp>
      <p:sp>
        <p:nvSpPr>
          <p:cNvPr id="2" name="Title 1"/>
          <p:cNvSpPr>
            <a:spLocks noGrp="1"/>
          </p:cNvSpPr>
          <p:nvPr>
            <p:ph type="title"/>
          </p:nvPr>
        </p:nvSpPr>
        <p:spPr/>
        <p:txBody>
          <a:bodyPr/>
          <a:lstStyle/>
          <a:p>
            <a:r>
              <a:t>跨境物流模式</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D5BCE266-8336-49E6-8000-E32FE99F0AAC}"/>
              </a:ext>
            </a:extLst>
          </p:cNvPr>
          <p:cNvSpPr>
            <a:spLocks noGrp="1"/>
          </p:cNvSpPr>
          <p:nvPr>
            <p:ph idx="1"/>
          </p:nvPr>
        </p:nvSpPr>
        <p:spPr/>
        <p:txBody>
          <a:bodyPr>
            <a:normAutofit fontScale="85000" lnSpcReduction="20000"/>
          </a:bodyPr>
          <a:lstStyle/>
          <a:p>
            <a:r>
              <a:rPr lang="en-US" altLang="zh-CN" dirty="0"/>
              <a:t>1.</a:t>
            </a:r>
            <a:r>
              <a:rPr lang="zh-TW" altLang="en-US" dirty="0"/>
              <a:t>移動商務（</a:t>
            </a:r>
            <a:r>
              <a:rPr lang="en-US" altLang="zh-TW" dirty="0"/>
              <a:t>M-Commerce</a:t>
            </a:r>
            <a:r>
              <a:rPr lang="zh-TW" altLang="en-US" dirty="0"/>
              <a:t>）的興起與應用</a:t>
            </a:r>
            <a:endParaRPr lang="en-US" altLang="zh-TW" dirty="0"/>
          </a:p>
          <a:p>
            <a:r>
              <a:rPr lang="en-US" altLang="zh-CN" dirty="0"/>
              <a:t>2.</a:t>
            </a:r>
            <a:r>
              <a:rPr lang="zh-TW" altLang="en-US" dirty="0"/>
              <a:t>跨境電子商務的挑戰與機會</a:t>
            </a:r>
            <a:endParaRPr lang="en-US" altLang="zh-TW" dirty="0"/>
          </a:p>
          <a:p>
            <a:r>
              <a:rPr lang="en-US" altLang="zh-CN" dirty="0"/>
              <a:t>3.</a:t>
            </a:r>
            <a:r>
              <a:rPr lang="zh-TW" altLang="en-US" dirty="0"/>
              <a:t>跨境支付系統</a:t>
            </a:r>
            <a:r>
              <a:rPr lang="zh-CN" altLang="en-US" dirty="0"/>
              <a:t>與</a:t>
            </a:r>
            <a:r>
              <a:rPr lang="zh-TW" altLang="en-US" dirty="0"/>
              <a:t>國際支付</a:t>
            </a:r>
          </a:p>
          <a:p>
            <a:r>
              <a:rPr lang="en-US" altLang="zh-CN" dirty="0"/>
              <a:t>4.</a:t>
            </a:r>
            <a:r>
              <a:rPr lang="zh-TW" altLang="en-US" dirty="0"/>
              <a:t>國際物流管理</a:t>
            </a:r>
            <a:endParaRPr lang="en-US" altLang="zh-TW" dirty="0"/>
          </a:p>
          <a:p>
            <a:r>
              <a:rPr lang="en-US" altLang="zh-TW" dirty="0"/>
              <a:t>5.</a:t>
            </a:r>
            <a:r>
              <a:rPr lang="zh-TW" altLang="en-US" dirty="0"/>
              <a:t>案例分析：成功的跨境電商企業</a:t>
            </a:r>
            <a:br>
              <a:rPr lang="en-US" altLang="zh-TW" dirty="0"/>
            </a:br>
            <a:r>
              <a:rPr lang="zh-TW" altLang="en-US" dirty="0"/>
              <a:t>➜</a:t>
            </a:r>
            <a:r>
              <a:rPr lang="zh-CN" altLang="en-US" dirty="0"/>
              <a:t>以</a:t>
            </a:r>
            <a:r>
              <a:rPr lang="en-US" altLang="zh-TW" sz="4000" b="1" dirty="0" err="1"/>
              <a:t>Shein</a:t>
            </a:r>
            <a:r>
              <a:rPr lang="zh-CN" altLang="en-US" sz="4000" dirty="0"/>
              <a:t> ，</a:t>
            </a:r>
            <a:r>
              <a:rPr lang="en-US" altLang="zh-CN" sz="4000" dirty="0" err="1"/>
              <a:t>Temu</a:t>
            </a:r>
            <a:r>
              <a:rPr lang="en-US" altLang="zh-CN" sz="4000" dirty="0"/>
              <a:t> </a:t>
            </a:r>
            <a:r>
              <a:rPr lang="zh-CN" altLang="en-US" sz="4000" b="1"/>
              <a:t>，</a:t>
            </a:r>
            <a:r>
              <a:rPr lang="en-US" altLang="zh-TW" sz="4000" b="1"/>
              <a:t>Amazon </a:t>
            </a:r>
            <a:r>
              <a:rPr lang="en-US" altLang="zh-TW" sz="4000" b="1" dirty="0"/>
              <a:t>Global</a:t>
            </a:r>
            <a:r>
              <a:rPr lang="zh-CN" altLang="en-US" sz="4000" dirty="0"/>
              <a:t>為例</a:t>
            </a:r>
            <a:endParaRPr lang="zh-TW" altLang="en-US" sz="4000" dirty="0"/>
          </a:p>
          <a:p>
            <a:r>
              <a:rPr lang="en-US" altLang="zh-CN" dirty="0"/>
              <a:t>6.</a:t>
            </a:r>
            <a:r>
              <a:rPr lang="zh-TW" altLang="en-US" dirty="0"/>
              <a:t>多語言支持</a:t>
            </a:r>
            <a:endParaRPr lang="en-US" altLang="zh-TW" dirty="0"/>
          </a:p>
          <a:p>
            <a:r>
              <a:rPr lang="en-US" altLang="zh-CN" dirty="0"/>
              <a:t>7.</a:t>
            </a:r>
            <a:r>
              <a:rPr lang="zh-TW" altLang="en-US" dirty="0"/>
              <a:t>多貨幣支持</a:t>
            </a:r>
          </a:p>
          <a:p>
            <a:endParaRPr lang="zh-TW" altLang="en-US" dirty="0"/>
          </a:p>
        </p:txBody>
      </p:sp>
      <p:sp>
        <p:nvSpPr>
          <p:cNvPr id="3" name="標題 2">
            <a:extLst>
              <a:ext uri="{FF2B5EF4-FFF2-40B4-BE49-F238E27FC236}">
                <a16:creationId xmlns:a16="http://schemas.microsoft.com/office/drawing/2014/main" id="{9322A8EB-245B-4DC3-AECD-48C943E9D07E}"/>
              </a:ext>
            </a:extLst>
          </p:cNvPr>
          <p:cNvSpPr>
            <a:spLocks noGrp="1"/>
          </p:cNvSpPr>
          <p:nvPr>
            <p:ph type="title"/>
          </p:nvPr>
        </p:nvSpPr>
        <p:spPr/>
        <p:txBody>
          <a:bodyPr/>
          <a:lstStyle/>
          <a:p>
            <a:r>
              <a:rPr lang="zh-CN" altLang="en-US" dirty="0"/>
              <a:t>單元綱要</a:t>
            </a:r>
            <a:endParaRPr lang="zh-TW" altLang="en-US" dirty="0"/>
          </a:p>
        </p:txBody>
      </p:sp>
    </p:spTree>
    <p:extLst>
      <p:ext uri="{BB962C8B-B14F-4D97-AF65-F5344CB8AC3E}">
        <p14:creationId xmlns:p14="http://schemas.microsoft.com/office/powerpoint/2010/main" val="2492153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b="1" dirty="0">
                <a:solidFill>
                  <a:srgbClr val="7030A0"/>
                </a:solidFill>
              </a:rPr>
              <a:t>選擇合適的物流合作夥伴</a:t>
            </a:r>
            <a:r>
              <a:rPr dirty="0">
                <a:solidFill>
                  <a:srgbClr val="7030A0"/>
                </a:solidFill>
              </a:rPr>
              <a:t>：</a:t>
            </a:r>
            <a:endParaRPr lang="en-US" dirty="0">
              <a:solidFill>
                <a:srgbClr val="7030A0"/>
              </a:solidFill>
            </a:endParaRPr>
          </a:p>
          <a:p>
            <a:pPr lvl="1"/>
            <a:r>
              <a:rPr dirty="0"/>
              <a:t>根據目標市場和商品特性，</a:t>
            </a:r>
            <a:r>
              <a:rPr dirty="0">
                <a:solidFill>
                  <a:srgbClr val="C00000"/>
                </a:solidFill>
                <a:highlight>
                  <a:srgbClr val="FFFF00"/>
                </a:highlight>
              </a:rPr>
              <a:t>選擇專業的跨境物流服務商</a:t>
            </a:r>
            <a:r>
              <a:rPr dirty="0"/>
              <a:t>，確保配送效率和服務質量。</a:t>
            </a:r>
            <a:endParaRPr lang="en-US" dirty="0"/>
          </a:p>
          <a:p>
            <a:pPr lvl="1"/>
            <a:r>
              <a:rPr lang="zh-TW" altLang="en-US" dirty="0"/>
              <a:t>如</a:t>
            </a:r>
            <a:r>
              <a:rPr lang="en-US" altLang="zh-TW" dirty="0"/>
              <a:t>DHL</a:t>
            </a:r>
            <a:r>
              <a:rPr lang="zh-TW" altLang="en-US" dirty="0"/>
              <a:t>、</a:t>
            </a:r>
            <a:r>
              <a:rPr lang="en-US" altLang="zh-TW" dirty="0"/>
              <a:t>UPS</a:t>
            </a:r>
            <a:r>
              <a:rPr lang="zh-TW" altLang="en-US" dirty="0"/>
              <a:t>等</a:t>
            </a:r>
            <a:endParaRPr lang="en-US" dirty="0"/>
          </a:p>
          <a:p>
            <a:r>
              <a:rPr b="1" dirty="0">
                <a:solidFill>
                  <a:srgbClr val="7030A0"/>
                </a:solidFill>
              </a:rPr>
              <a:t>監控物流過程</a:t>
            </a:r>
            <a:r>
              <a:rPr dirty="0">
                <a:solidFill>
                  <a:srgbClr val="7030A0"/>
                </a:solidFill>
              </a:rPr>
              <a:t>：</a:t>
            </a:r>
            <a:endParaRPr lang="en-US" dirty="0">
              <a:solidFill>
                <a:srgbClr val="7030A0"/>
              </a:solidFill>
            </a:endParaRPr>
          </a:p>
          <a:p>
            <a:pPr lvl="1"/>
            <a:r>
              <a:rPr dirty="0">
                <a:solidFill>
                  <a:srgbClr val="C00000"/>
                </a:solidFill>
              </a:rPr>
              <a:t>使用物流追蹤技術，隨時監控包裹狀態</a:t>
            </a:r>
            <a:r>
              <a:rPr dirty="0"/>
              <a:t>，及時處理配送問題。</a:t>
            </a:r>
            <a:endParaRPr lang="en-US" dirty="0"/>
          </a:p>
          <a:p>
            <a:r>
              <a:rPr b="1" dirty="0">
                <a:solidFill>
                  <a:srgbClr val="7030A0"/>
                </a:solidFill>
              </a:rPr>
              <a:t>優化包裝</a:t>
            </a:r>
            <a:r>
              <a:rPr dirty="0">
                <a:solidFill>
                  <a:srgbClr val="7030A0"/>
                </a:solidFill>
              </a:rPr>
              <a:t>：</a:t>
            </a:r>
            <a:endParaRPr lang="en-US" dirty="0">
              <a:solidFill>
                <a:srgbClr val="7030A0"/>
              </a:solidFill>
            </a:endParaRPr>
          </a:p>
          <a:p>
            <a:pPr lvl="1"/>
            <a:r>
              <a:rPr dirty="0"/>
              <a:t>根據商品的特性和運輸要求，選擇合適的包裝材料，</a:t>
            </a:r>
            <a:r>
              <a:rPr dirty="0">
                <a:solidFill>
                  <a:srgbClr val="C00000"/>
                </a:solidFill>
              </a:rPr>
              <a:t>減少損壞風險和運輸成本</a:t>
            </a:r>
            <a:r>
              <a:rPr dirty="0"/>
              <a:t>。</a:t>
            </a:r>
          </a:p>
        </p:txBody>
      </p:sp>
      <p:sp>
        <p:nvSpPr>
          <p:cNvPr id="2" name="Title 1"/>
          <p:cNvSpPr>
            <a:spLocks noGrp="1"/>
          </p:cNvSpPr>
          <p:nvPr>
            <p:ph type="title"/>
          </p:nvPr>
        </p:nvSpPr>
        <p:spPr/>
        <p:txBody>
          <a:bodyPr/>
          <a:lstStyle/>
          <a:p>
            <a:r>
              <a:t>物流優化策略</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1BD88709-CCBC-4AAB-8676-7C1A9AD5D2E8}"/>
              </a:ext>
            </a:extLst>
          </p:cNvPr>
          <p:cNvSpPr>
            <a:spLocks noGrp="1"/>
          </p:cNvSpPr>
          <p:nvPr>
            <p:ph type="subTitle" idx="1"/>
          </p:nvPr>
        </p:nvSpPr>
        <p:spPr>
          <a:xfrm>
            <a:off x="337351" y="1460702"/>
            <a:ext cx="8495931" cy="3271554"/>
          </a:xfrm>
        </p:spPr>
        <p:txBody>
          <a:bodyPr>
            <a:normAutofit/>
          </a:bodyPr>
          <a:lstStyle/>
          <a:p>
            <a:r>
              <a:rPr lang="en-US" altLang="zh-TW" dirty="0"/>
              <a:t>5.</a:t>
            </a:r>
            <a:r>
              <a:rPr lang="zh-TW" altLang="en-US" dirty="0"/>
              <a:t>案例分析：成功的跨境電商企業</a:t>
            </a:r>
            <a:endParaRPr lang="en-US" altLang="zh-TW" dirty="0"/>
          </a:p>
          <a:p>
            <a:r>
              <a:rPr lang="zh-CN" altLang="en-US" sz="4200" dirty="0"/>
              <a:t>以</a:t>
            </a:r>
            <a:r>
              <a:rPr lang="en-US" altLang="zh-TW" sz="4200" b="1" dirty="0" err="1"/>
              <a:t>Shein</a:t>
            </a:r>
            <a:r>
              <a:rPr lang="zh-CN" altLang="en-US" sz="4200" b="1" dirty="0"/>
              <a:t>，</a:t>
            </a:r>
            <a:r>
              <a:rPr lang="en-US" altLang="zh-TW" sz="4200" b="1" dirty="0"/>
              <a:t> Amazon Global</a:t>
            </a:r>
            <a:r>
              <a:rPr lang="zh-CN" altLang="en-US" sz="4200" dirty="0"/>
              <a:t>為例</a:t>
            </a:r>
            <a:endParaRPr lang="zh-TW" altLang="en-US" sz="4200" dirty="0"/>
          </a:p>
        </p:txBody>
      </p:sp>
    </p:spTree>
    <p:extLst>
      <p:ext uri="{BB962C8B-B14F-4D97-AF65-F5344CB8AC3E}">
        <p14:creationId xmlns:p14="http://schemas.microsoft.com/office/powerpoint/2010/main" val="1954956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1BD88709-CCBC-4AAB-8676-7C1A9AD5D2E8}"/>
              </a:ext>
            </a:extLst>
          </p:cNvPr>
          <p:cNvSpPr>
            <a:spLocks noGrp="1"/>
          </p:cNvSpPr>
          <p:nvPr>
            <p:ph type="subTitle" idx="1"/>
          </p:nvPr>
        </p:nvSpPr>
        <p:spPr>
          <a:xfrm>
            <a:off x="337351" y="1460702"/>
            <a:ext cx="8495931" cy="2366580"/>
          </a:xfrm>
        </p:spPr>
        <p:txBody>
          <a:bodyPr>
            <a:normAutofit/>
          </a:bodyPr>
          <a:lstStyle/>
          <a:p>
            <a:r>
              <a:rPr lang="zh-TW" altLang="en-US" dirty="0"/>
              <a:t>案例分析：</a:t>
            </a:r>
            <a:r>
              <a:rPr lang="en-US" altLang="zh-TW" sz="6600" b="1" dirty="0"/>
              <a:t> </a:t>
            </a:r>
            <a:r>
              <a:rPr lang="en-US" altLang="zh-TW" sz="6600" b="1" dirty="0" err="1"/>
              <a:t>Shein</a:t>
            </a:r>
            <a:endParaRPr lang="zh-TW" altLang="en-US" sz="4200" dirty="0"/>
          </a:p>
        </p:txBody>
      </p:sp>
    </p:spTree>
    <p:extLst>
      <p:ext uri="{BB962C8B-B14F-4D97-AF65-F5344CB8AC3E}">
        <p14:creationId xmlns:p14="http://schemas.microsoft.com/office/powerpoint/2010/main" val="3623771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b="1" dirty="0"/>
              <a:t>案例一：</a:t>
            </a:r>
            <a:r>
              <a:rPr b="1" dirty="0">
                <a:solidFill>
                  <a:srgbClr val="7030A0"/>
                </a:solidFill>
                <a:highlight>
                  <a:srgbClr val="FFFF00"/>
                </a:highlight>
              </a:rPr>
              <a:t>Shein</a:t>
            </a:r>
            <a:r>
              <a:rPr b="1" dirty="0"/>
              <a:t>的全球化擴展</a:t>
            </a:r>
            <a:endParaRPr lang="en-US" b="1" dirty="0"/>
          </a:p>
          <a:p>
            <a:r>
              <a:rPr b="1" dirty="0"/>
              <a:t>背景</a:t>
            </a:r>
            <a:r>
              <a:rPr dirty="0"/>
              <a:t>：</a:t>
            </a:r>
            <a:endParaRPr lang="en-US" dirty="0"/>
          </a:p>
          <a:p>
            <a:pPr lvl="1"/>
            <a:r>
              <a:rPr dirty="0"/>
              <a:t>Shein是一家中國</a:t>
            </a:r>
            <a:r>
              <a:rPr dirty="0">
                <a:solidFill>
                  <a:srgbClr val="C00000"/>
                </a:solidFill>
                <a:highlight>
                  <a:srgbClr val="FFFF00"/>
                </a:highlight>
              </a:rPr>
              <a:t>快速時尚品牌</a:t>
            </a:r>
            <a:r>
              <a:rPr dirty="0"/>
              <a:t>，通過</a:t>
            </a:r>
            <a:r>
              <a:rPr dirty="0">
                <a:solidFill>
                  <a:srgbClr val="C00000"/>
                </a:solidFill>
                <a:highlight>
                  <a:srgbClr val="FFFF00"/>
                </a:highlight>
              </a:rPr>
              <a:t>社交媒體營銷</a:t>
            </a:r>
            <a:r>
              <a:rPr dirty="0"/>
              <a:t>和</a:t>
            </a:r>
            <a:r>
              <a:rPr dirty="0">
                <a:solidFill>
                  <a:srgbClr val="C00000"/>
                </a:solidFill>
                <a:highlight>
                  <a:srgbClr val="FFFF00"/>
                </a:highlight>
              </a:rPr>
              <a:t>全球供應鏈管理</a:t>
            </a:r>
            <a:r>
              <a:rPr dirty="0"/>
              <a:t>，迅速在全球市場取得成功。</a:t>
            </a:r>
            <a:endParaRPr lang="en-US" dirty="0"/>
          </a:p>
          <a:p>
            <a:r>
              <a:rPr b="1" dirty="0"/>
              <a:t>策略</a:t>
            </a:r>
            <a:r>
              <a:rPr dirty="0"/>
              <a:t>：</a:t>
            </a:r>
            <a:endParaRPr lang="en-US" dirty="0"/>
          </a:p>
          <a:p>
            <a:pPr lvl="1"/>
            <a:r>
              <a:rPr dirty="0"/>
              <a:t>Shein</a:t>
            </a:r>
            <a:r>
              <a:rPr dirty="0">
                <a:solidFill>
                  <a:srgbClr val="C00000"/>
                </a:solidFill>
                <a:highlight>
                  <a:srgbClr val="FFFF00"/>
                </a:highlight>
              </a:rPr>
              <a:t>利用數據驅動的產品開發</a:t>
            </a:r>
            <a:r>
              <a:rPr dirty="0"/>
              <a:t>和</a:t>
            </a:r>
            <a:r>
              <a:rPr dirty="0">
                <a:solidFill>
                  <a:srgbClr val="C00000"/>
                </a:solidFill>
              </a:rPr>
              <a:t>本地化運營策略</a:t>
            </a:r>
            <a:r>
              <a:rPr dirty="0"/>
              <a:t>，滿足不同市場的消費者需求，並通過</a:t>
            </a:r>
            <a:r>
              <a:rPr dirty="0">
                <a:solidFill>
                  <a:srgbClr val="C00000"/>
                </a:solidFill>
                <a:highlight>
                  <a:srgbClr val="FFFF00"/>
                </a:highlight>
              </a:rPr>
              <a:t>高效的供應鏈</a:t>
            </a:r>
            <a:r>
              <a:rPr dirty="0"/>
              <a:t>和</a:t>
            </a:r>
            <a:r>
              <a:rPr dirty="0">
                <a:solidFill>
                  <a:srgbClr val="C00000"/>
                </a:solidFill>
                <a:highlight>
                  <a:srgbClr val="FFFF00"/>
                </a:highlight>
              </a:rPr>
              <a:t>物流系統</a:t>
            </a:r>
            <a:r>
              <a:rPr dirty="0"/>
              <a:t>實現全球範圍內的快速配送。</a:t>
            </a:r>
            <a:endParaRPr lang="en-US" dirty="0"/>
          </a:p>
          <a:p>
            <a:r>
              <a:rPr b="1" dirty="0"/>
              <a:t>啟示</a:t>
            </a:r>
            <a:r>
              <a:rPr dirty="0"/>
              <a:t>：</a:t>
            </a:r>
            <a:endParaRPr lang="en-US" dirty="0"/>
          </a:p>
          <a:p>
            <a:pPr lvl="1"/>
            <a:r>
              <a:rPr dirty="0">
                <a:solidFill>
                  <a:srgbClr val="7030A0"/>
                </a:solidFill>
                <a:highlight>
                  <a:srgbClr val="FFFF00"/>
                </a:highlight>
              </a:rPr>
              <a:t>數據驅動</a:t>
            </a:r>
            <a:r>
              <a:rPr dirty="0"/>
              <a:t>和</a:t>
            </a:r>
            <a:r>
              <a:rPr dirty="0">
                <a:highlight>
                  <a:srgbClr val="FFFF00"/>
                </a:highlight>
              </a:rPr>
              <a:t>本地化</a:t>
            </a:r>
            <a:r>
              <a:rPr dirty="0"/>
              <a:t>是</a:t>
            </a:r>
            <a:r>
              <a:rPr dirty="0">
                <a:solidFill>
                  <a:srgbClr val="7030A0"/>
                </a:solidFill>
              </a:rPr>
              <a:t>跨境電商成功的關鍵因素</a:t>
            </a:r>
            <a:r>
              <a:rPr dirty="0"/>
              <a:t>，</a:t>
            </a:r>
            <a:endParaRPr lang="en-US" dirty="0"/>
          </a:p>
          <a:p>
            <a:pPr lvl="1"/>
            <a:r>
              <a:rPr dirty="0"/>
              <a:t>企業需要靈活應對市場變化並快速調整策略。</a:t>
            </a:r>
          </a:p>
        </p:txBody>
      </p:sp>
      <p:sp>
        <p:nvSpPr>
          <p:cNvPr id="2" name="Title 1"/>
          <p:cNvSpPr>
            <a:spLocks noGrp="1"/>
          </p:cNvSpPr>
          <p:nvPr>
            <p:ph type="title"/>
          </p:nvPr>
        </p:nvSpPr>
        <p:spPr/>
        <p:txBody>
          <a:bodyPr>
            <a:normAutofit/>
          </a:bodyPr>
          <a:lstStyle/>
          <a:p>
            <a:r>
              <a:rPr dirty="0"/>
              <a:t>案例分析：成功的跨境電商企業</a:t>
            </a:r>
          </a:p>
        </p:txBody>
      </p:sp>
    </p:spTree>
    <p:extLst>
      <p:ext uri="{BB962C8B-B14F-4D97-AF65-F5344CB8AC3E}">
        <p14:creationId xmlns:p14="http://schemas.microsoft.com/office/powerpoint/2010/main" val="364633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zh-CN" altLang="en-US" b="1" dirty="0"/>
              <a:t>特殊表現</a:t>
            </a:r>
            <a:r>
              <a:rPr dirty="0"/>
              <a:t>：</a:t>
            </a:r>
            <a:endParaRPr lang="en-US" dirty="0"/>
          </a:p>
          <a:p>
            <a:pPr lvl="1"/>
            <a:r>
              <a:rPr dirty="0"/>
              <a:t>Shein</a:t>
            </a:r>
            <a:r>
              <a:rPr lang="zh-CN" altLang="en-US" dirty="0"/>
              <a:t>在</a:t>
            </a:r>
            <a:r>
              <a:rPr lang="en-US" altLang="zh-CN" dirty="0"/>
              <a:t>2021</a:t>
            </a:r>
            <a:r>
              <a:rPr lang="zh-CN" altLang="en-US" dirty="0"/>
              <a:t>年，是</a:t>
            </a:r>
            <a:r>
              <a:rPr lang="zh-CN" altLang="en-US" dirty="0">
                <a:solidFill>
                  <a:srgbClr val="7030A0"/>
                </a:solidFill>
              </a:rPr>
              <a:t>全美</a:t>
            </a:r>
            <a:r>
              <a:rPr lang="en-US" altLang="zh-CN" dirty="0">
                <a:solidFill>
                  <a:srgbClr val="7030A0"/>
                </a:solidFill>
              </a:rPr>
              <a:t>APP</a:t>
            </a:r>
            <a:r>
              <a:rPr lang="zh-CN" altLang="en-US" dirty="0">
                <a:solidFill>
                  <a:srgbClr val="7030A0"/>
                </a:solidFill>
              </a:rPr>
              <a:t>下載量第</a:t>
            </a:r>
            <a:r>
              <a:rPr lang="en-US" altLang="zh-CN" dirty="0">
                <a:solidFill>
                  <a:srgbClr val="7030A0"/>
                </a:solidFill>
              </a:rPr>
              <a:t>1</a:t>
            </a:r>
            <a:r>
              <a:rPr lang="zh-CN" altLang="en-US" dirty="0">
                <a:solidFill>
                  <a:srgbClr val="7030A0"/>
                </a:solidFill>
              </a:rPr>
              <a:t>名</a:t>
            </a:r>
            <a:endParaRPr lang="en-US" altLang="zh-CN" dirty="0">
              <a:solidFill>
                <a:srgbClr val="7030A0"/>
              </a:solidFill>
            </a:endParaRPr>
          </a:p>
          <a:p>
            <a:pPr lvl="1"/>
            <a:r>
              <a:rPr lang="en-US" altLang="zh-TW" dirty="0" err="1"/>
              <a:t>Shein</a:t>
            </a:r>
            <a:r>
              <a:rPr lang="zh-CN" altLang="en-US" dirty="0"/>
              <a:t>在</a:t>
            </a:r>
            <a:r>
              <a:rPr lang="en-US" altLang="zh-CN" dirty="0"/>
              <a:t>19</a:t>
            </a:r>
            <a:r>
              <a:rPr lang="zh-CN" altLang="en-US" dirty="0"/>
              <a:t>個國家，也是</a:t>
            </a:r>
            <a:r>
              <a:rPr lang="en-US" altLang="zh-CN" dirty="0">
                <a:solidFill>
                  <a:srgbClr val="7030A0"/>
                </a:solidFill>
              </a:rPr>
              <a:t>APP</a:t>
            </a:r>
            <a:r>
              <a:rPr lang="zh-CN" altLang="en-US" dirty="0">
                <a:solidFill>
                  <a:srgbClr val="7030A0"/>
                </a:solidFill>
              </a:rPr>
              <a:t>下載量第</a:t>
            </a:r>
            <a:r>
              <a:rPr lang="en-US" altLang="zh-CN" dirty="0">
                <a:solidFill>
                  <a:srgbClr val="7030A0"/>
                </a:solidFill>
              </a:rPr>
              <a:t>1</a:t>
            </a:r>
            <a:r>
              <a:rPr lang="zh-CN" altLang="en-US" dirty="0">
                <a:solidFill>
                  <a:srgbClr val="7030A0"/>
                </a:solidFill>
              </a:rPr>
              <a:t>名</a:t>
            </a:r>
            <a:endParaRPr lang="en-US" altLang="zh-CN" dirty="0">
              <a:solidFill>
                <a:srgbClr val="7030A0"/>
              </a:solidFill>
            </a:endParaRPr>
          </a:p>
          <a:p>
            <a:pPr lvl="1"/>
            <a:r>
              <a:rPr lang="en-US" altLang="zh-TW" dirty="0" err="1"/>
              <a:t>Shein</a:t>
            </a:r>
            <a:r>
              <a:rPr lang="zh-CN" altLang="en-US" dirty="0"/>
              <a:t>在</a:t>
            </a:r>
            <a:r>
              <a:rPr lang="zh-CN" altLang="en-US" dirty="0">
                <a:solidFill>
                  <a:srgbClr val="C00000"/>
                </a:solidFill>
              </a:rPr>
              <a:t>時尚</a:t>
            </a:r>
            <a:r>
              <a:rPr lang="en-US" altLang="zh-CN" dirty="0">
                <a:solidFill>
                  <a:srgbClr val="C00000"/>
                </a:solidFill>
              </a:rPr>
              <a:t>/</a:t>
            </a:r>
            <a:r>
              <a:rPr lang="zh-CN" altLang="en-US" dirty="0">
                <a:solidFill>
                  <a:srgbClr val="C00000"/>
                </a:solidFill>
              </a:rPr>
              <a:t>服裝</a:t>
            </a:r>
            <a:r>
              <a:rPr lang="zh-CN" altLang="en-US" dirty="0"/>
              <a:t>類別的</a:t>
            </a:r>
            <a:r>
              <a:rPr lang="zh-CN" altLang="en-US" dirty="0">
                <a:solidFill>
                  <a:srgbClr val="7030A0"/>
                </a:solidFill>
              </a:rPr>
              <a:t>網路流量，是全世界第</a:t>
            </a:r>
            <a:r>
              <a:rPr lang="en-US" altLang="zh-CN" dirty="0">
                <a:solidFill>
                  <a:srgbClr val="7030A0"/>
                </a:solidFill>
              </a:rPr>
              <a:t>1</a:t>
            </a:r>
            <a:r>
              <a:rPr lang="zh-CN" altLang="en-US" dirty="0">
                <a:solidFill>
                  <a:srgbClr val="7030A0"/>
                </a:solidFill>
              </a:rPr>
              <a:t>名</a:t>
            </a:r>
            <a:endParaRPr lang="en-US" altLang="zh-CN" dirty="0">
              <a:solidFill>
                <a:srgbClr val="7030A0"/>
              </a:solidFill>
            </a:endParaRPr>
          </a:p>
          <a:p>
            <a:pPr lvl="1"/>
            <a:r>
              <a:rPr lang="zh-CN" altLang="en-US" dirty="0"/>
              <a:t>訪問</a:t>
            </a:r>
            <a:r>
              <a:rPr lang="en-US" altLang="zh-CN" dirty="0" err="1"/>
              <a:t>Shein</a:t>
            </a:r>
            <a:r>
              <a:rPr lang="zh-CN" altLang="en-US" dirty="0"/>
              <a:t>網站的</a:t>
            </a:r>
            <a:r>
              <a:rPr lang="zh-CN" altLang="en-US" dirty="0">
                <a:solidFill>
                  <a:srgbClr val="C00000"/>
                </a:solidFill>
              </a:rPr>
              <a:t>平均逗留時間</a:t>
            </a:r>
            <a:r>
              <a:rPr lang="zh-CN" altLang="en-US" dirty="0"/>
              <a:t>為</a:t>
            </a:r>
            <a:r>
              <a:rPr lang="en-US" altLang="zh-CN" dirty="0">
                <a:solidFill>
                  <a:srgbClr val="7030A0"/>
                </a:solidFill>
              </a:rPr>
              <a:t>8</a:t>
            </a:r>
            <a:r>
              <a:rPr lang="zh-CN" altLang="en-US" dirty="0">
                <a:solidFill>
                  <a:srgbClr val="7030A0"/>
                </a:solidFill>
              </a:rPr>
              <a:t>分</a:t>
            </a:r>
            <a:r>
              <a:rPr lang="en-US" altLang="zh-CN" dirty="0">
                <a:solidFill>
                  <a:srgbClr val="7030A0"/>
                </a:solidFill>
              </a:rPr>
              <a:t>36</a:t>
            </a:r>
            <a:r>
              <a:rPr lang="zh-CN" altLang="en-US" dirty="0">
                <a:solidFill>
                  <a:srgbClr val="7030A0"/>
                </a:solidFill>
              </a:rPr>
              <a:t>秒（高於其他品牌</a:t>
            </a:r>
            <a:r>
              <a:rPr lang="zh-CN" altLang="en-US" dirty="0"/>
              <a:t>）</a:t>
            </a:r>
            <a:endParaRPr lang="en-US" altLang="zh-CN" dirty="0"/>
          </a:p>
          <a:p>
            <a:pPr lvl="1"/>
            <a:r>
              <a:rPr lang="zh-CN" altLang="en-US" dirty="0"/>
              <a:t>從</a:t>
            </a:r>
            <a:r>
              <a:rPr lang="en-US" altLang="zh-CN" dirty="0"/>
              <a:t>2013</a:t>
            </a:r>
            <a:r>
              <a:rPr lang="zh-CN" altLang="en-US" dirty="0"/>
              <a:t>年開始的</a:t>
            </a:r>
            <a:r>
              <a:rPr lang="en-US" altLang="zh-CN" dirty="0"/>
              <a:t>8</a:t>
            </a:r>
            <a:r>
              <a:rPr lang="zh-CN" altLang="en-US" dirty="0"/>
              <a:t>年，</a:t>
            </a:r>
            <a:r>
              <a:rPr lang="zh-CN" altLang="en-US" dirty="0">
                <a:solidFill>
                  <a:srgbClr val="7030A0"/>
                </a:solidFill>
              </a:rPr>
              <a:t>每年成長率都超過</a:t>
            </a:r>
            <a:r>
              <a:rPr lang="en-US" altLang="zh-CN" dirty="0">
                <a:solidFill>
                  <a:srgbClr val="7030A0"/>
                </a:solidFill>
              </a:rPr>
              <a:t>100%</a:t>
            </a:r>
            <a:endParaRPr lang="en-US" dirty="0">
              <a:solidFill>
                <a:srgbClr val="7030A0"/>
              </a:solidFill>
            </a:endParaRPr>
          </a:p>
          <a:p>
            <a:r>
              <a:rPr lang="zh-TW" altLang="en-US" sz="4000" dirty="0"/>
              <a:t>比競爭對手強的經營心法：</a:t>
            </a:r>
          </a:p>
          <a:p>
            <a:pPr lvl="1"/>
            <a:r>
              <a:rPr lang="en-US" altLang="zh-CN" dirty="0"/>
              <a:t>1. </a:t>
            </a:r>
            <a:r>
              <a:rPr dirty="0"/>
              <a:t>Shein</a:t>
            </a:r>
            <a:r>
              <a:rPr lang="zh-CN" altLang="en-US" dirty="0"/>
              <a:t>已經</a:t>
            </a:r>
            <a:r>
              <a:rPr lang="zh-CN" altLang="en-US" dirty="0">
                <a:solidFill>
                  <a:srgbClr val="C00000"/>
                </a:solidFill>
              </a:rPr>
              <a:t>超越</a:t>
            </a:r>
            <a:r>
              <a:rPr lang="en-US" altLang="zh-CN" dirty="0"/>
              <a:t>【</a:t>
            </a:r>
            <a:r>
              <a:rPr lang="zh-CN" altLang="en-US" dirty="0">
                <a:solidFill>
                  <a:srgbClr val="C00000"/>
                </a:solidFill>
              </a:rPr>
              <a:t>快時尚</a:t>
            </a:r>
            <a:r>
              <a:rPr lang="en-US" altLang="zh-CN" dirty="0"/>
              <a:t>】</a:t>
            </a:r>
            <a:r>
              <a:rPr lang="zh-CN" altLang="en-US" dirty="0"/>
              <a:t>，而是</a:t>
            </a:r>
            <a:r>
              <a:rPr lang="en-US" altLang="zh-CN" dirty="0"/>
              <a:t>【</a:t>
            </a:r>
            <a:r>
              <a:rPr lang="zh-CN" altLang="en-US" dirty="0">
                <a:solidFill>
                  <a:srgbClr val="C00000"/>
                </a:solidFill>
                <a:highlight>
                  <a:srgbClr val="FFFF00"/>
                </a:highlight>
              </a:rPr>
              <a:t>即時時尚</a:t>
            </a:r>
            <a:r>
              <a:rPr lang="en-US" altLang="zh-CN" dirty="0"/>
              <a:t>】</a:t>
            </a:r>
          </a:p>
          <a:p>
            <a:pPr lvl="1"/>
            <a:r>
              <a:rPr lang="en-US" altLang="zh-CN" dirty="0"/>
              <a:t>2. </a:t>
            </a:r>
            <a:r>
              <a:rPr lang="en-US" altLang="zh-TW" dirty="0" err="1"/>
              <a:t>Shein</a:t>
            </a:r>
            <a:r>
              <a:rPr lang="zh-CN" altLang="en-US" dirty="0"/>
              <a:t>就像是</a:t>
            </a:r>
            <a:r>
              <a:rPr lang="en-US" altLang="zh-CN" dirty="0"/>
              <a:t>【</a:t>
            </a:r>
            <a:r>
              <a:rPr lang="zh-CN" altLang="en-US" dirty="0">
                <a:solidFill>
                  <a:srgbClr val="C00000"/>
                </a:solidFill>
                <a:highlight>
                  <a:srgbClr val="FFFF00"/>
                </a:highlight>
              </a:rPr>
              <a:t>電商界的</a:t>
            </a:r>
            <a:r>
              <a:rPr lang="en-US" altLang="zh-CN" dirty="0" err="1">
                <a:solidFill>
                  <a:srgbClr val="C00000"/>
                </a:solidFill>
                <a:highlight>
                  <a:srgbClr val="FFFF00"/>
                </a:highlight>
              </a:rPr>
              <a:t>TikTo</a:t>
            </a:r>
            <a:r>
              <a:rPr lang="en-US" altLang="zh-CN" dirty="0" err="1"/>
              <a:t>k</a:t>
            </a:r>
            <a:r>
              <a:rPr lang="en-US" altLang="zh-CN" dirty="0"/>
              <a:t>】</a:t>
            </a:r>
            <a:r>
              <a:rPr lang="zh-TW" altLang="en-US" b="1" i="0" dirty="0">
                <a:solidFill>
                  <a:srgbClr val="FF0099"/>
                </a:solidFill>
                <a:effectLst/>
                <a:latin typeface="system-ui"/>
              </a:rPr>
              <a:t> </a:t>
            </a:r>
            <a:r>
              <a:rPr lang="zh-TW" altLang="en-US" b="1" i="0" dirty="0">
                <a:solidFill>
                  <a:srgbClr val="C00000"/>
                </a:solidFill>
                <a:effectLst/>
                <a:latin typeface="system-ui"/>
              </a:rPr>
              <a:t>➜</a:t>
            </a:r>
            <a:r>
              <a:rPr lang="zh-CN" altLang="en-US" b="1" i="0" dirty="0">
                <a:solidFill>
                  <a:srgbClr val="C00000"/>
                </a:solidFill>
                <a:effectLst/>
                <a:latin typeface="system-ui"/>
              </a:rPr>
              <a:t>善</a:t>
            </a:r>
            <a:r>
              <a:rPr lang="zh-CN" altLang="en-US" sz="2900" dirty="0">
                <a:solidFill>
                  <a:srgbClr val="C00000"/>
                </a:solidFill>
                <a:effectLst/>
                <a:latin typeface="system-ui"/>
              </a:rPr>
              <a:t>用</a:t>
            </a:r>
            <a:r>
              <a:rPr lang="en-US" altLang="zh-CN" sz="2900" dirty="0">
                <a:solidFill>
                  <a:srgbClr val="C00000"/>
                </a:solidFill>
                <a:effectLst/>
                <a:latin typeface="system-ui"/>
              </a:rPr>
              <a:t>【</a:t>
            </a:r>
            <a:r>
              <a:rPr lang="zh-CN" altLang="en-US" b="1" i="0" dirty="0">
                <a:solidFill>
                  <a:srgbClr val="C00000"/>
                </a:solidFill>
                <a:effectLst/>
                <a:highlight>
                  <a:srgbClr val="FFFF00"/>
                </a:highlight>
                <a:latin typeface="system-ui"/>
              </a:rPr>
              <a:t>大數據分析</a:t>
            </a:r>
            <a:r>
              <a:rPr lang="en-US" altLang="zh-CN" sz="2900" dirty="0">
                <a:solidFill>
                  <a:srgbClr val="C00000"/>
                </a:solidFill>
                <a:effectLst/>
                <a:latin typeface="system-ui"/>
              </a:rPr>
              <a:t>】</a:t>
            </a:r>
            <a:r>
              <a:rPr lang="zh-CN" altLang="en-US" b="1" i="0" dirty="0">
                <a:solidFill>
                  <a:srgbClr val="C00000"/>
                </a:solidFill>
                <a:effectLst/>
                <a:highlight>
                  <a:srgbClr val="FFFF00"/>
                </a:highlight>
                <a:latin typeface="system-ui"/>
              </a:rPr>
              <a:t>洞察客戶喜好與市場趨勢</a:t>
            </a:r>
            <a:endParaRPr lang="en-US" altLang="zh-CN" b="1" i="0" dirty="0">
              <a:solidFill>
                <a:srgbClr val="C00000"/>
              </a:solidFill>
              <a:effectLst/>
              <a:highlight>
                <a:srgbClr val="FFFF00"/>
              </a:highlight>
              <a:latin typeface="system-ui"/>
            </a:endParaRPr>
          </a:p>
          <a:p>
            <a:pPr lvl="1"/>
            <a:endParaRPr dirty="0"/>
          </a:p>
        </p:txBody>
      </p:sp>
      <p:sp>
        <p:nvSpPr>
          <p:cNvPr id="2" name="Title 1"/>
          <p:cNvSpPr>
            <a:spLocks noGrp="1"/>
          </p:cNvSpPr>
          <p:nvPr>
            <p:ph type="title"/>
          </p:nvPr>
        </p:nvSpPr>
        <p:spPr/>
        <p:txBody>
          <a:bodyPr>
            <a:normAutofit/>
          </a:bodyPr>
          <a:lstStyle/>
          <a:p>
            <a:r>
              <a:rPr dirty="0"/>
              <a:t>案例分析</a:t>
            </a:r>
            <a:r>
              <a:rPr lang="zh-TW" altLang="en-US" dirty="0"/>
              <a:t>：</a:t>
            </a:r>
            <a:r>
              <a:rPr lang="en-US" altLang="zh-TW" dirty="0"/>
              <a:t> </a:t>
            </a:r>
            <a:r>
              <a:rPr lang="en-US" altLang="zh-TW" dirty="0" err="1"/>
              <a:t>Shein</a:t>
            </a:r>
            <a:endParaRPr lang="zh-TW" altLang="en-US" dirty="0"/>
          </a:p>
        </p:txBody>
      </p:sp>
    </p:spTree>
    <p:extLst>
      <p:ext uri="{BB962C8B-B14F-4D97-AF65-F5344CB8AC3E}">
        <p14:creationId xmlns:p14="http://schemas.microsoft.com/office/powerpoint/2010/main" val="1944966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zh-CN" altLang="en-US" sz="3200" dirty="0"/>
              <a:t>比競爭對手強的經營心法</a:t>
            </a:r>
            <a:r>
              <a:rPr sz="3200" dirty="0"/>
              <a:t>：</a:t>
            </a:r>
            <a:endParaRPr lang="en-US" sz="3200" dirty="0"/>
          </a:p>
          <a:p>
            <a:r>
              <a:rPr lang="en-US" altLang="zh-CN" sz="3200" dirty="0">
                <a:solidFill>
                  <a:srgbClr val="7030A0"/>
                </a:solidFill>
              </a:rPr>
              <a:t>3. </a:t>
            </a:r>
            <a:r>
              <a:rPr lang="en-US" altLang="zh-TW" sz="3200" dirty="0" err="1">
                <a:solidFill>
                  <a:srgbClr val="7030A0"/>
                </a:solidFill>
              </a:rPr>
              <a:t>Shein</a:t>
            </a:r>
            <a:r>
              <a:rPr lang="zh-CN" altLang="en-US" sz="3200" dirty="0">
                <a:solidFill>
                  <a:srgbClr val="7030A0"/>
                </a:solidFill>
              </a:rPr>
              <a:t>是全世界最早藉由</a:t>
            </a:r>
            <a:r>
              <a:rPr lang="en-US" altLang="zh-CN" sz="3200" dirty="0">
                <a:solidFill>
                  <a:srgbClr val="7030A0"/>
                </a:solidFill>
              </a:rPr>
              <a:t>【</a:t>
            </a:r>
            <a:r>
              <a:rPr lang="zh-CN" altLang="en-US" sz="3200" dirty="0">
                <a:solidFill>
                  <a:srgbClr val="7030A0"/>
                </a:solidFill>
              </a:rPr>
              <a:t>網紅</a:t>
            </a:r>
            <a:r>
              <a:rPr lang="en-US" altLang="zh-CN" sz="3200" dirty="0">
                <a:solidFill>
                  <a:srgbClr val="7030A0"/>
                </a:solidFill>
              </a:rPr>
              <a:t>/KOL】</a:t>
            </a:r>
            <a:r>
              <a:rPr lang="zh-CN" altLang="en-US" sz="3200" dirty="0">
                <a:solidFill>
                  <a:srgbClr val="7030A0"/>
                </a:solidFill>
              </a:rPr>
              <a:t>來推薦商品（在</a:t>
            </a:r>
            <a:r>
              <a:rPr lang="en-US" altLang="zh-CN" sz="3200" dirty="0">
                <a:solidFill>
                  <a:srgbClr val="7030A0"/>
                </a:solidFill>
              </a:rPr>
              <a:t>2010</a:t>
            </a:r>
            <a:r>
              <a:rPr lang="zh-CN" altLang="en-US" sz="3200" dirty="0">
                <a:solidFill>
                  <a:srgbClr val="7030A0"/>
                </a:solidFill>
              </a:rPr>
              <a:t>年以前就開始）</a:t>
            </a:r>
            <a:endParaRPr lang="en-US" altLang="zh-CN" sz="3200" dirty="0">
              <a:solidFill>
                <a:srgbClr val="7030A0"/>
              </a:solidFill>
            </a:endParaRPr>
          </a:p>
          <a:p>
            <a:pPr lvl="1"/>
            <a:r>
              <a:rPr lang="zh-CN" altLang="en-US" sz="2400" dirty="0"/>
              <a:t>社群媒體</a:t>
            </a:r>
            <a:r>
              <a:rPr lang="en-US" altLang="zh-CN" sz="2400" dirty="0"/>
              <a:t>【</a:t>
            </a:r>
            <a:r>
              <a:rPr lang="en-US" altLang="zh-CN" sz="2400" dirty="0">
                <a:solidFill>
                  <a:srgbClr val="C00000"/>
                </a:solidFill>
              </a:rPr>
              <a:t>FB</a:t>
            </a:r>
            <a:r>
              <a:rPr lang="zh-CN" altLang="en-US" sz="2400" dirty="0">
                <a:solidFill>
                  <a:srgbClr val="C00000"/>
                </a:solidFill>
              </a:rPr>
              <a:t>，</a:t>
            </a:r>
            <a:r>
              <a:rPr lang="en-US" altLang="zh-CN" sz="2400" dirty="0">
                <a:solidFill>
                  <a:srgbClr val="C00000"/>
                </a:solidFill>
              </a:rPr>
              <a:t>Instagram</a:t>
            </a:r>
            <a:r>
              <a:rPr lang="zh-CN" altLang="en-US" sz="2400" dirty="0">
                <a:solidFill>
                  <a:srgbClr val="C00000"/>
                </a:solidFill>
              </a:rPr>
              <a:t>，</a:t>
            </a:r>
            <a:r>
              <a:rPr lang="en-US" altLang="zh-CN" sz="2400" dirty="0">
                <a:solidFill>
                  <a:srgbClr val="C00000"/>
                </a:solidFill>
              </a:rPr>
              <a:t>twitter</a:t>
            </a:r>
            <a:r>
              <a:rPr lang="en-US" altLang="zh-CN" sz="2400" dirty="0"/>
              <a:t>】</a:t>
            </a:r>
            <a:r>
              <a:rPr lang="zh-CN" altLang="en-US" sz="2400" dirty="0"/>
              <a:t>結合</a:t>
            </a:r>
            <a:r>
              <a:rPr lang="en-US" altLang="zh-CN" sz="2400" dirty="0"/>
              <a:t>【</a:t>
            </a:r>
            <a:r>
              <a:rPr lang="zh-CN" altLang="en-US" sz="2400" dirty="0">
                <a:solidFill>
                  <a:srgbClr val="C00000"/>
                </a:solidFill>
              </a:rPr>
              <a:t>網紅，</a:t>
            </a:r>
            <a:r>
              <a:rPr lang="en-US" altLang="zh-CN" sz="2400" dirty="0">
                <a:solidFill>
                  <a:srgbClr val="C00000"/>
                </a:solidFill>
              </a:rPr>
              <a:t>KOL</a:t>
            </a:r>
            <a:r>
              <a:rPr lang="en-US" altLang="zh-CN" sz="2400" dirty="0"/>
              <a:t>】</a:t>
            </a:r>
            <a:r>
              <a:rPr lang="zh-CN" altLang="en-US" sz="2400" dirty="0"/>
              <a:t>來推廣宣傳商品</a:t>
            </a:r>
            <a:endParaRPr lang="en-US" altLang="zh-CN" sz="2400" dirty="0"/>
          </a:p>
          <a:p>
            <a:pPr lvl="1"/>
            <a:r>
              <a:rPr lang="zh-CN" altLang="en-US" sz="2400" dirty="0"/>
              <a:t>大量招募</a:t>
            </a:r>
            <a:r>
              <a:rPr lang="en-US" altLang="zh-CN" sz="2400" dirty="0"/>
              <a:t>【</a:t>
            </a:r>
            <a:r>
              <a:rPr lang="en-US" altLang="zh-CN" sz="2400" dirty="0" err="1">
                <a:solidFill>
                  <a:srgbClr val="C00000"/>
                </a:solidFill>
                <a:highlight>
                  <a:srgbClr val="FFFF00"/>
                </a:highlight>
              </a:rPr>
              <a:t>Shein</a:t>
            </a:r>
            <a:r>
              <a:rPr lang="zh-CN" altLang="en-US" sz="2400" dirty="0">
                <a:solidFill>
                  <a:srgbClr val="C00000"/>
                </a:solidFill>
                <a:highlight>
                  <a:srgbClr val="FFFF00"/>
                </a:highlight>
              </a:rPr>
              <a:t>女孩</a:t>
            </a:r>
            <a:r>
              <a:rPr lang="en-US" altLang="zh-CN" sz="2400" dirty="0"/>
              <a:t>】</a:t>
            </a:r>
          </a:p>
          <a:p>
            <a:pPr lvl="1"/>
            <a:r>
              <a:rPr lang="zh-CN" altLang="en-US" sz="2400" dirty="0">
                <a:solidFill>
                  <a:srgbClr val="C00000"/>
                </a:solidFill>
                <a:highlight>
                  <a:srgbClr val="FFFF00"/>
                </a:highlight>
              </a:rPr>
              <a:t>網紅的投資報酬率</a:t>
            </a:r>
            <a:r>
              <a:rPr lang="en-US" altLang="zh-CN" sz="2400" dirty="0">
                <a:solidFill>
                  <a:srgbClr val="C00000"/>
                </a:solidFill>
                <a:highlight>
                  <a:srgbClr val="FFFF00"/>
                </a:highlight>
              </a:rPr>
              <a:t>ROI</a:t>
            </a:r>
            <a:r>
              <a:rPr lang="zh-CN" altLang="en-US" sz="2400" dirty="0">
                <a:solidFill>
                  <a:srgbClr val="C00000"/>
                </a:solidFill>
                <a:highlight>
                  <a:srgbClr val="FFFF00"/>
                </a:highlight>
              </a:rPr>
              <a:t>為</a:t>
            </a:r>
            <a:r>
              <a:rPr lang="en-US" altLang="zh-CN" sz="2400" dirty="0">
                <a:solidFill>
                  <a:srgbClr val="C00000"/>
                </a:solidFill>
                <a:highlight>
                  <a:srgbClr val="FFFF00"/>
                </a:highlight>
              </a:rPr>
              <a:t>1</a:t>
            </a:r>
            <a:r>
              <a:rPr lang="zh-CN" altLang="en-US" sz="2400" dirty="0">
                <a:solidFill>
                  <a:srgbClr val="C00000"/>
                </a:solidFill>
                <a:highlight>
                  <a:srgbClr val="FFFF00"/>
                </a:highlight>
              </a:rPr>
              <a:t>：</a:t>
            </a:r>
            <a:r>
              <a:rPr lang="en-US" altLang="zh-CN" sz="2400" dirty="0">
                <a:solidFill>
                  <a:srgbClr val="C00000"/>
                </a:solidFill>
                <a:highlight>
                  <a:srgbClr val="FFFF00"/>
                </a:highlight>
              </a:rPr>
              <a:t>3</a:t>
            </a:r>
            <a:r>
              <a:rPr lang="zh-CN" altLang="en-US" sz="2400" dirty="0"/>
              <a:t>，非常暴利</a:t>
            </a:r>
            <a:endParaRPr lang="en-US" altLang="zh-CN" sz="2400" dirty="0"/>
          </a:p>
          <a:p>
            <a:r>
              <a:rPr lang="en-US" altLang="zh-CN" sz="3600" dirty="0">
                <a:solidFill>
                  <a:srgbClr val="7030A0"/>
                </a:solidFill>
              </a:rPr>
              <a:t>4.</a:t>
            </a:r>
            <a:r>
              <a:rPr lang="en-US" altLang="zh-TW" sz="3600" dirty="0">
                <a:solidFill>
                  <a:srgbClr val="7030A0"/>
                </a:solidFill>
              </a:rPr>
              <a:t> </a:t>
            </a:r>
            <a:r>
              <a:rPr lang="en-US" altLang="zh-TW" sz="3600" dirty="0" err="1">
                <a:solidFill>
                  <a:srgbClr val="7030A0"/>
                </a:solidFill>
              </a:rPr>
              <a:t>Shein</a:t>
            </a:r>
            <a:r>
              <a:rPr lang="zh-CN" altLang="en-US" sz="3600" dirty="0">
                <a:solidFill>
                  <a:srgbClr val="7030A0"/>
                </a:solidFill>
              </a:rPr>
              <a:t>大量投放網路廣告（</a:t>
            </a:r>
            <a:r>
              <a:rPr lang="en-US" altLang="zh-CN" sz="3600" dirty="0" err="1">
                <a:solidFill>
                  <a:srgbClr val="7030A0"/>
                </a:solidFill>
              </a:rPr>
              <a:t>Goolge</a:t>
            </a:r>
            <a:r>
              <a:rPr lang="zh-CN" altLang="en-US" sz="3600" dirty="0">
                <a:solidFill>
                  <a:srgbClr val="7030A0"/>
                </a:solidFill>
              </a:rPr>
              <a:t>，</a:t>
            </a:r>
            <a:r>
              <a:rPr lang="en-US" altLang="zh-CN" sz="3600" dirty="0">
                <a:solidFill>
                  <a:srgbClr val="7030A0"/>
                </a:solidFill>
              </a:rPr>
              <a:t>FB</a:t>
            </a:r>
            <a:r>
              <a:rPr lang="zh-CN" altLang="en-US" sz="3600" dirty="0">
                <a:solidFill>
                  <a:srgbClr val="7030A0"/>
                </a:solidFill>
              </a:rPr>
              <a:t>，</a:t>
            </a:r>
            <a:r>
              <a:rPr lang="en-US" altLang="zh-CN" sz="3600" dirty="0" err="1">
                <a:solidFill>
                  <a:srgbClr val="7030A0"/>
                </a:solidFill>
              </a:rPr>
              <a:t>TikTok</a:t>
            </a:r>
            <a:r>
              <a:rPr lang="zh-CN" altLang="en-US" sz="3600" dirty="0">
                <a:solidFill>
                  <a:srgbClr val="7030A0"/>
                </a:solidFill>
              </a:rPr>
              <a:t>，</a:t>
            </a:r>
            <a:r>
              <a:rPr lang="en-US" altLang="zh-CN" sz="3600" dirty="0">
                <a:solidFill>
                  <a:srgbClr val="7030A0"/>
                </a:solidFill>
              </a:rPr>
              <a:t>Instagram)</a:t>
            </a:r>
          </a:p>
          <a:p>
            <a:pPr lvl="1"/>
            <a:r>
              <a:rPr lang="zh-CN" altLang="en-US" sz="2400" dirty="0"/>
              <a:t>利用大數據分析，做</a:t>
            </a:r>
            <a:r>
              <a:rPr lang="zh-CN" altLang="en-US" sz="2400" dirty="0">
                <a:solidFill>
                  <a:srgbClr val="C00000"/>
                </a:solidFill>
                <a:highlight>
                  <a:srgbClr val="FFFF00"/>
                </a:highlight>
              </a:rPr>
              <a:t>精準投放</a:t>
            </a:r>
            <a:r>
              <a:rPr lang="zh-CN" altLang="en-US" sz="2400" dirty="0"/>
              <a:t>，不是隨便投放</a:t>
            </a:r>
            <a:endParaRPr lang="en-US" altLang="zh-CN" sz="2400" dirty="0"/>
          </a:p>
          <a:p>
            <a:pPr lvl="1"/>
            <a:endParaRPr lang="en-US" altLang="zh-CN" dirty="0"/>
          </a:p>
          <a:p>
            <a:pPr lvl="1"/>
            <a:endParaRPr dirty="0"/>
          </a:p>
        </p:txBody>
      </p:sp>
      <p:sp>
        <p:nvSpPr>
          <p:cNvPr id="2" name="Title 1"/>
          <p:cNvSpPr>
            <a:spLocks noGrp="1"/>
          </p:cNvSpPr>
          <p:nvPr>
            <p:ph type="title"/>
          </p:nvPr>
        </p:nvSpPr>
        <p:spPr/>
        <p:txBody>
          <a:bodyPr>
            <a:normAutofit/>
          </a:bodyPr>
          <a:lstStyle/>
          <a:p>
            <a:r>
              <a:rPr dirty="0"/>
              <a:t>案例分析</a:t>
            </a:r>
            <a:r>
              <a:rPr lang="zh-TW" altLang="en-US" dirty="0"/>
              <a:t>：</a:t>
            </a:r>
            <a:r>
              <a:rPr lang="en-US" altLang="zh-TW" dirty="0"/>
              <a:t> </a:t>
            </a:r>
            <a:r>
              <a:rPr lang="en-US" altLang="zh-TW" dirty="0" err="1"/>
              <a:t>Shein</a:t>
            </a:r>
            <a:endParaRPr lang="zh-TW" altLang="en-US" dirty="0"/>
          </a:p>
        </p:txBody>
      </p:sp>
    </p:spTree>
    <p:extLst>
      <p:ext uri="{BB962C8B-B14F-4D97-AF65-F5344CB8AC3E}">
        <p14:creationId xmlns:p14="http://schemas.microsoft.com/office/powerpoint/2010/main" val="1899569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C5964AC9-414E-4D31-A924-9042C1E8B998}"/>
              </a:ext>
            </a:extLst>
          </p:cNvPr>
          <p:cNvSpPr>
            <a:spLocks noGrp="1"/>
          </p:cNvSpPr>
          <p:nvPr>
            <p:ph idx="1"/>
          </p:nvPr>
        </p:nvSpPr>
        <p:spPr/>
        <p:txBody>
          <a:bodyPr>
            <a:normAutofit lnSpcReduction="10000"/>
          </a:bodyPr>
          <a:lstStyle/>
          <a:p>
            <a:r>
              <a:rPr lang="en-US" altLang="zh-TW" dirty="0" err="1"/>
              <a:t>Shein</a:t>
            </a:r>
            <a:r>
              <a:rPr lang="en-US" altLang="zh-TW" dirty="0"/>
              <a:t> </a:t>
            </a:r>
            <a:r>
              <a:rPr lang="zh-TW" altLang="en-US" dirty="0"/>
              <a:t>的網紅投資報酬率（</a:t>
            </a:r>
            <a:r>
              <a:rPr lang="en-US" altLang="zh-TW" dirty="0"/>
              <a:t>ROI</a:t>
            </a:r>
            <a:r>
              <a:rPr lang="zh-TW" altLang="en-US" dirty="0"/>
              <a:t>）為 </a:t>
            </a:r>
            <a:r>
              <a:rPr lang="en-US" altLang="zh-TW" dirty="0"/>
              <a:t>1:3 </a:t>
            </a:r>
          </a:p>
          <a:p>
            <a:pPr lvl="1"/>
            <a:r>
              <a:rPr lang="zh-TW" altLang="en-US" sz="4000" dirty="0"/>
              <a:t>意味著每投入 </a:t>
            </a:r>
            <a:r>
              <a:rPr lang="en-US" altLang="zh-TW" sz="4000" dirty="0"/>
              <a:t>1 </a:t>
            </a:r>
            <a:r>
              <a:rPr lang="zh-TW" altLang="en-US" sz="4000" dirty="0"/>
              <a:t>單位的資金，</a:t>
            </a:r>
            <a:r>
              <a:rPr lang="en-US" altLang="zh-TW" sz="4000" dirty="0" err="1"/>
              <a:t>Shein</a:t>
            </a:r>
            <a:r>
              <a:rPr lang="en-US" altLang="zh-TW" sz="4000" dirty="0"/>
              <a:t> </a:t>
            </a:r>
            <a:r>
              <a:rPr lang="zh-TW" altLang="en-US" sz="4000" dirty="0"/>
              <a:t>能夠從這些網紅合作中獲得 </a:t>
            </a:r>
            <a:r>
              <a:rPr lang="en-US" altLang="zh-TW" sz="4000" dirty="0"/>
              <a:t>3 </a:t>
            </a:r>
            <a:r>
              <a:rPr lang="zh-TW" altLang="en-US" sz="4000" dirty="0"/>
              <a:t>單位的收益。</a:t>
            </a:r>
            <a:endParaRPr lang="en-US" altLang="zh-TW" sz="4000" dirty="0"/>
          </a:p>
          <a:p>
            <a:pPr lvl="1"/>
            <a:r>
              <a:rPr lang="zh-TW" altLang="en-US" sz="4000" dirty="0"/>
              <a:t>換句話說，</a:t>
            </a:r>
            <a:endParaRPr lang="en-US" altLang="zh-TW" sz="4000" dirty="0"/>
          </a:p>
          <a:p>
            <a:pPr lvl="1"/>
            <a:r>
              <a:rPr lang="en-US" altLang="zh-TW" sz="4000" dirty="0" err="1"/>
              <a:t>Shein</a:t>
            </a:r>
            <a:r>
              <a:rPr lang="en-US" altLang="zh-TW" sz="4000" dirty="0"/>
              <a:t> </a:t>
            </a:r>
            <a:r>
              <a:rPr lang="zh-TW" altLang="en-US" sz="4000" dirty="0">
                <a:solidFill>
                  <a:srgbClr val="7030A0"/>
                </a:solidFill>
                <a:highlight>
                  <a:srgbClr val="FFFF00"/>
                </a:highlight>
              </a:rPr>
              <a:t>在網紅營銷上的每一元投入</a:t>
            </a:r>
            <a:r>
              <a:rPr lang="zh-TW" altLang="en-US" sz="4000" dirty="0"/>
              <a:t>，都</a:t>
            </a:r>
            <a:r>
              <a:rPr lang="zh-TW" altLang="en-US" sz="4000" dirty="0">
                <a:solidFill>
                  <a:srgbClr val="7030A0"/>
                </a:solidFill>
                <a:highlight>
                  <a:srgbClr val="FFFF00"/>
                </a:highlight>
              </a:rPr>
              <a:t>能產生三元的回報</a:t>
            </a:r>
          </a:p>
          <a:p>
            <a:endParaRPr lang="zh-TW" altLang="en-US" dirty="0"/>
          </a:p>
        </p:txBody>
      </p:sp>
      <p:sp>
        <p:nvSpPr>
          <p:cNvPr id="3" name="標題 2">
            <a:extLst>
              <a:ext uri="{FF2B5EF4-FFF2-40B4-BE49-F238E27FC236}">
                <a16:creationId xmlns:a16="http://schemas.microsoft.com/office/drawing/2014/main" id="{72C9EF4E-41BA-4289-B3D7-8BE024D744F9}"/>
              </a:ext>
            </a:extLst>
          </p:cNvPr>
          <p:cNvSpPr>
            <a:spLocks noGrp="1"/>
          </p:cNvSpPr>
          <p:nvPr>
            <p:ph type="title"/>
          </p:nvPr>
        </p:nvSpPr>
        <p:spPr/>
        <p:txBody>
          <a:bodyPr/>
          <a:lstStyle/>
          <a:p>
            <a:r>
              <a:rPr lang="zh-CN" altLang="en-US" dirty="0"/>
              <a:t>什麼是投資報酬率</a:t>
            </a:r>
            <a:r>
              <a:rPr lang="en-US" altLang="zh-CN" dirty="0"/>
              <a:t>ROI= 1</a:t>
            </a:r>
            <a:r>
              <a:rPr lang="zh-CN" altLang="en-US" dirty="0"/>
              <a:t>：</a:t>
            </a:r>
            <a:r>
              <a:rPr lang="en-US" altLang="zh-CN" dirty="0"/>
              <a:t>3</a:t>
            </a:r>
            <a:endParaRPr lang="zh-TW" altLang="en-US" dirty="0"/>
          </a:p>
        </p:txBody>
      </p:sp>
    </p:spTree>
    <p:extLst>
      <p:ext uri="{BB962C8B-B14F-4D97-AF65-F5344CB8AC3E}">
        <p14:creationId xmlns:p14="http://schemas.microsoft.com/office/powerpoint/2010/main" val="3621865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zh-CN" altLang="en-US" sz="3200" dirty="0"/>
              <a:t>比競爭對手強的經營心法</a:t>
            </a:r>
            <a:r>
              <a:rPr sz="3200" dirty="0"/>
              <a:t>：</a:t>
            </a:r>
            <a:endParaRPr lang="en-US" sz="3200" dirty="0"/>
          </a:p>
          <a:p>
            <a:r>
              <a:rPr lang="en-US" altLang="zh-CN" sz="3200" dirty="0">
                <a:solidFill>
                  <a:srgbClr val="7030A0"/>
                </a:solidFill>
              </a:rPr>
              <a:t>4. </a:t>
            </a:r>
            <a:r>
              <a:rPr lang="en-US" altLang="zh-TW" sz="3200" dirty="0" err="1">
                <a:solidFill>
                  <a:srgbClr val="7030A0"/>
                </a:solidFill>
              </a:rPr>
              <a:t>Shein</a:t>
            </a:r>
            <a:r>
              <a:rPr lang="zh-CN" altLang="en-US" sz="3200" dirty="0">
                <a:solidFill>
                  <a:srgbClr val="7030A0"/>
                </a:solidFill>
              </a:rPr>
              <a:t>有</a:t>
            </a:r>
            <a:r>
              <a:rPr lang="en-US" altLang="zh-CN" sz="3200" dirty="0">
                <a:solidFill>
                  <a:srgbClr val="7030A0"/>
                </a:solidFill>
              </a:rPr>
              <a:t>【</a:t>
            </a:r>
            <a:r>
              <a:rPr lang="zh-CN" altLang="en-US" sz="3200" dirty="0">
                <a:solidFill>
                  <a:srgbClr val="7030A0"/>
                </a:solidFill>
              </a:rPr>
              <a:t>聯盟計劃</a:t>
            </a:r>
            <a:r>
              <a:rPr lang="en-US" altLang="zh-CN" sz="3200" dirty="0">
                <a:solidFill>
                  <a:srgbClr val="7030A0"/>
                </a:solidFill>
              </a:rPr>
              <a:t>】</a:t>
            </a:r>
            <a:r>
              <a:rPr lang="zh-CN" altLang="en-US" sz="3200" dirty="0">
                <a:solidFill>
                  <a:srgbClr val="7030A0"/>
                </a:solidFill>
              </a:rPr>
              <a:t>，</a:t>
            </a:r>
            <a:r>
              <a:rPr lang="en-US" altLang="zh-CN" sz="3200" dirty="0">
                <a:solidFill>
                  <a:srgbClr val="7030A0"/>
                </a:solidFill>
              </a:rPr>
              <a:t>【</a:t>
            </a:r>
            <a:r>
              <a:rPr lang="zh-CN" altLang="en-US" sz="3200" dirty="0">
                <a:solidFill>
                  <a:srgbClr val="7030A0"/>
                </a:solidFill>
              </a:rPr>
              <a:t>分銷</a:t>
            </a:r>
            <a:r>
              <a:rPr lang="en-US" altLang="zh-CN" sz="3200" dirty="0">
                <a:solidFill>
                  <a:srgbClr val="7030A0"/>
                </a:solidFill>
              </a:rPr>
              <a:t>】</a:t>
            </a:r>
          </a:p>
          <a:p>
            <a:r>
              <a:rPr lang="zh-CN" altLang="en-US" sz="3200" dirty="0">
                <a:solidFill>
                  <a:srgbClr val="7030A0"/>
                </a:solidFill>
              </a:rPr>
              <a:t>是全世界最早藉由</a:t>
            </a:r>
            <a:r>
              <a:rPr lang="en-US" altLang="zh-CN" sz="3200" dirty="0">
                <a:solidFill>
                  <a:srgbClr val="7030A0"/>
                </a:solidFill>
              </a:rPr>
              <a:t>【</a:t>
            </a:r>
            <a:r>
              <a:rPr lang="zh-CN" altLang="en-US" sz="3200" dirty="0">
                <a:solidFill>
                  <a:srgbClr val="7030A0"/>
                </a:solidFill>
              </a:rPr>
              <a:t>網紅</a:t>
            </a:r>
            <a:r>
              <a:rPr lang="en-US" altLang="zh-CN" sz="3200" dirty="0">
                <a:solidFill>
                  <a:srgbClr val="7030A0"/>
                </a:solidFill>
              </a:rPr>
              <a:t>/KOL】</a:t>
            </a:r>
            <a:r>
              <a:rPr lang="zh-CN" altLang="en-US" sz="3200" dirty="0">
                <a:solidFill>
                  <a:srgbClr val="7030A0"/>
                </a:solidFill>
              </a:rPr>
              <a:t>來推薦商品（在</a:t>
            </a:r>
            <a:r>
              <a:rPr lang="en-US" altLang="zh-CN" sz="3200" dirty="0">
                <a:solidFill>
                  <a:srgbClr val="7030A0"/>
                </a:solidFill>
              </a:rPr>
              <a:t>2010</a:t>
            </a:r>
            <a:r>
              <a:rPr lang="zh-CN" altLang="en-US" sz="3200" dirty="0">
                <a:solidFill>
                  <a:srgbClr val="7030A0"/>
                </a:solidFill>
              </a:rPr>
              <a:t>年以前就開始）</a:t>
            </a:r>
            <a:endParaRPr lang="en-US" altLang="zh-CN" sz="3200" dirty="0">
              <a:solidFill>
                <a:srgbClr val="7030A0"/>
              </a:solidFill>
            </a:endParaRPr>
          </a:p>
          <a:p>
            <a:pPr lvl="1"/>
            <a:r>
              <a:rPr lang="zh-CN" altLang="en-US" sz="2400" dirty="0"/>
              <a:t>社群媒體</a:t>
            </a:r>
            <a:r>
              <a:rPr lang="en-US" altLang="zh-CN" sz="2400" dirty="0"/>
              <a:t>【</a:t>
            </a:r>
            <a:r>
              <a:rPr lang="en-US" altLang="zh-CN" sz="2400" dirty="0">
                <a:solidFill>
                  <a:srgbClr val="C00000"/>
                </a:solidFill>
              </a:rPr>
              <a:t>FB</a:t>
            </a:r>
            <a:r>
              <a:rPr lang="zh-CN" altLang="en-US" sz="2400" dirty="0">
                <a:solidFill>
                  <a:srgbClr val="C00000"/>
                </a:solidFill>
              </a:rPr>
              <a:t>，</a:t>
            </a:r>
            <a:r>
              <a:rPr lang="en-US" altLang="zh-CN" sz="2400" dirty="0">
                <a:solidFill>
                  <a:srgbClr val="C00000"/>
                </a:solidFill>
              </a:rPr>
              <a:t>Instagram</a:t>
            </a:r>
            <a:r>
              <a:rPr lang="zh-CN" altLang="en-US" sz="2400" dirty="0">
                <a:solidFill>
                  <a:srgbClr val="C00000"/>
                </a:solidFill>
              </a:rPr>
              <a:t>，</a:t>
            </a:r>
            <a:r>
              <a:rPr lang="en-US" altLang="zh-CN" sz="2400" dirty="0">
                <a:solidFill>
                  <a:srgbClr val="C00000"/>
                </a:solidFill>
              </a:rPr>
              <a:t>twitter</a:t>
            </a:r>
            <a:r>
              <a:rPr lang="en-US" altLang="zh-CN" sz="2400" dirty="0"/>
              <a:t>】</a:t>
            </a:r>
            <a:r>
              <a:rPr lang="zh-CN" altLang="en-US" sz="2400" dirty="0"/>
              <a:t>結合</a:t>
            </a:r>
            <a:r>
              <a:rPr lang="en-US" altLang="zh-CN" sz="2400" dirty="0"/>
              <a:t>【</a:t>
            </a:r>
            <a:r>
              <a:rPr lang="zh-CN" altLang="en-US" sz="2400" dirty="0">
                <a:solidFill>
                  <a:srgbClr val="C00000"/>
                </a:solidFill>
              </a:rPr>
              <a:t>網紅，</a:t>
            </a:r>
            <a:r>
              <a:rPr lang="en-US" altLang="zh-CN" sz="2400" dirty="0">
                <a:solidFill>
                  <a:srgbClr val="C00000"/>
                </a:solidFill>
              </a:rPr>
              <a:t>KOL</a:t>
            </a:r>
            <a:r>
              <a:rPr lang="en-US" altLang="zh-CN" sz="2400" dirty="0"/>
              <a:t>】</a:t>
            </a:r>
            <a:r>
              <a:rPr lang="zh-CN" altLang="en-US" sz="2400" dirty="0"/>
              <a:t>來推廣宣傳商品</a:t>
            </a:r>
            <a:endParaRPr lang="en-US" altLang="zh-CN" sz="2400" dirty="0"/>
          </a:p>
          <a:p>
            <a:pPr lvl="1"/>
            <a:r>
              <a:rPr lang="zh-CN" altLang="en-US" sz="2400" dirty="0"/>
              <a:t>大量招募</a:t>
            </a:r>
            <a:r>
              <a:rPr lang="en-US" altLang="zh-CN" sz="2400" dirty="0"/>
              <a:t>【</a:t>
            </a:r>
            <a:r>
              <a:rPr lang="en-US" altLang="zh-CN" sz="2400" dirty="0" err="1">
                <a:solidFill>
                  <a:srgbClr val="C00000"/>
                </a:solidFill>
                <a:highlight>
                  <a:srgbClr val="FFFF00"/>
                </a:highlight>
              </a:rPr>
              <a:t>Shein</a:t>
            </a:r>
            <a:r>
              <a:rPr lang="zh-CN" altLang="en-US" sz="2400" dirty="0">
                <a:solidFill>
                  <a:srgbClr val="C00000"/>
                </a:solidFill>
                <a:highlight>
                  <a:srgbClr val="FFFF00"/>
                </a:highlight>
              </a:rPr>
              <a:t>女孩</a:t>
            </a:r>
            <a:r>
              <a:rPr lang="en-US" altLang="zh-CN" sz="2400" dirty="0"/>
              <a:t>】</a:t>
            </a:r>
          </a:p>
          <a:p>
            <a:pPr lvl="1"/>
            <a:r>
              <a:rPr lang="zh-CN" altLang="en-US" sz="2400" dirty="0">
                <a:solidFill>
                  <a:srgbClr val="C00000"/>
                </a:solidFill>
                <a:highlight>
                  <a:srgbClr val="FFFF00"/>
                </a:highlight>
              </a:rPr>
              <a:t>網紅的投資報酬率</a:t>
            </a:r>
            <a:r>
              <a:rPr lang="en-US" altLang="zh-CN" sz="2400" dirty="0">
                <a:solidFill>
                  <a:srgbClr val="C00000"/>
                </a:solidFill>
                <a:highlight>
                  <a:srgbClr val="FFFF00"/>
                </a:highlight>
              </a:rPr>
              <a:t>ROI</a:t>
            </a:r>
            <a:r>
              <a:rPr lang="zh-CN" altLang="en-US" sz="2400" dirty="0">
                <a:solidFill>
                  <a:srgbClr val="C00000"/>
                </a:solidFill>
                <a:highlight>
                  <a:srgbClr val="FFFF00"/>
                </a:highlight>
              </a:rPr>
              <a:t>為</a:t>
            </a:r>
            <a:r>
              <a:rPr lang="en-US" altLang="zh-CN" sz="2400" dirty="0">
                <a:solidFill>
                  <a:srgbClr val="C00000"/>
                </a:solidFill>
                <a:highlight>
                  <a:srgbClr val="FFFF00"/>
                </a:highlight>
              </a:rPr>
              <a:t>1</a:t>
            </a:r>
            <a:r>
              <a:rPr lang="zh-CN" altLang="en-US" sz="2400" dirty="0">
                <a:solidFill>
                  <a:srgbClr val="C00000"/>
                </a:solidFill>
                <a:highlight>
                  <a:srgbClr val="FFFF00"/>
                </a:highlight>
              </a:rPr>
              <a:t>：</a:t>
            </a:r>
            <a:r>
              <a:rPr lang="en-US" altLang="zh-CN" sz="2400" dirty="0">
                <a:solidFill>
                  <a:srgbClr val="C00000"/>
                </a:solidFill>
                <a:highlight>
                  <a:srgbClr val="FFFF00"/>
                </a:highlight>
              </a:rPr>
              <a:t>3</a:t>
            </a:r>
            <a:r>
              <a:rPr lang="zh-CN" altLang="en-US" sz="2400" dirty="0"/>
              <a:t>，非常暴利</a:t>
            </a:r>
            <a:endParaRPr lang="en-US" altLang="zh-CN" sz="2400" dirty="0"/>
          </a:p>
          <a:p>
            <a:r>
              <a:rPr lang="en-US" altLang="zh-CN" sz="3600" dirty="0">
                <a:solidFill>
                  <a:srgbClr val="7030A0"/>
                </a:solidFill>
              </a:rPr>
              <a:t>5.</a:t>
            </a:r>
            <a:r>
              <a:rPr lang="en-US" altLang="zh-TW" sz="3600" dirty="0">
                <a:solidFill>
                  <a:srgbClr val="7030A0"/>
                </a:solidFill>
              </a:rPr>
              <a:t> </a:t>
            </a:r>
            <a:r>
              <a:rPr lang="en-US" altLang="zh-TW" sz="3600" dirty="0" err="1">
                <a:solidFill>
                  <a:srgbClr val="7030A0"/>
                </a:solidFill>
              </a:rPr>
              <a:t>Shein</a:t>
            </a:r>
            <a:r>
              <a:rPr lang="zh-CN" altLang="en-US" sz="3600" dirty="0">
                <a:solidFill>
                  <a:srgbClr val="7030A0"/>
                </a:solidFill>
              </a:rPr>
              <a:t>大量投放網路廣告（</a:t>
            </a:r>
            <a:r>
              <a:rPr lang="en-US" altLang="zh-CN" sz="3600" dirty="0" err="1">
                <a:solidFill>
                  <a:srgbClr val="7030A0"/>
                </a:solidFill>
              </a:rPr>
              <a:t>Goolge</a:t>
            </a:r>
            <a:r>
              <a:rPr lang="zh-CN" altLang="en-US" sz="3600" dirty="0">
                <a:solidFill>
                  <a:srgbClr val="7030A0"/>
                </a:solidFill>
              </a:rPr>
              <a:t>，</a:t>
            </a:r>
            <a:r>
              <a:rPr lang="en-US" altLang="zh-CN" sz="3600" dirty="0">
                <a:solidFill>
                  <a:srgbClr val="7030A0"/>
                </a:solidFill>
              </a:rPr>
              <a:t>FB</a:t>
            </a:r>
            <a:r>
              <a:rPr lang="zh-CN" altLang="en-US" sz="3600" dirty="0">
                <a:solidFill>
                  <a:srgbClr val="7030A0"/>
                </a:solidFill>
              </a:rPr>
              <a:t>，</a:t>
            </a:r>
            <a:r>
              <a:rPr lang="en-US" altLang="zh-CN" sz="3600" dirty="0" err="1">
                <a:solidFill>
                  <a:srgbClr val="7030A0"/>
                </a:solidFill>
              </a:rPr>
              <a:t>TikTok</a:t>
            </a:r>
            <a:r>
              <a:rPr lang="zh-CN" altLang="en-US" sz="3600" dirty="0">
                <a:solidFill>
                  <a:srgbClr val="7030A0"/>
                </a:solidFill>
              </a:rPr>
              <a:t>，</a:t>
            </a:r>
            <a:r>
              <a:rPr lang="en-US" altLang="zh-CN" sz="3600" dirty="0">
                <a:solidFill>
                  <a:srgbClr val="7030A0"/>
                </a:solidFill>
              </a:rPr>
              <a:t>Instagram)</a:t>
            </a:r>
          </a:p>
          <a:p>
            <a:pPr lvl="1"/>
            <a:r>
              <a:rPr lang="zh-CN" altLang="en-US" sz="2400" dirty="0"/>
              <a:t>利用大數據分析，做</a:t>
            </a:r>
            <a:r>
              <a:rPr lang="zh-CN" altLang="en-US" sz="2400" dirty="0">
                <a:solidFill>
                  <a:srgbClr val="C00000"/>
                </a:solidFill>
                <a:highlight>
                  <a:srgbClr val="FFFF00"/>
                </a:highlight>
              </a:rPr>
              <a:t>精準投放</a:t>
            </a:r>
            <a:r>
              <a:rPr lang="zh-CN" altLang="en-US" sz="2400" dirty="0"/>
              <a:t>，不是隨便投放</a:t>
            </a:r>
            <a:endParaRPr lang="en-US" altLang="zh-CN" sz="2400" dirty="0"/>
          </a:p>
          <a:p>
            <a:pPr lvl="1"/>
            <a:endParaRPr lang="en-US" altLang="zh-CN" dirty="0"/>
          </a:p>
          <a:p>
            <a:pPr lvl="1"/>
            <a:endParaRPr dirty="0"/>
          </a:p>
        </p:txBody>
      </p:sp>
      <p:sp>
        <p:nvSpPr>
          <p:cNvPr id="2" name="Title 1"/>
          <p:cNvSpPr>
            <a:spLocks noGrp="1"/>
          </p:cNvSpPr>
          <p:nvPr>
            <p:ph type="title"/>
          </p:nvPr>
        </p:nvSpPr>
        <p:spPr/>
        <p:txBody>
          <a:bodyPr>
            <a:normAutofit/>
          </a:bodyPr>
          <a:lstStyle/>
          <a:p>
            <a:r>
              <a:rPr dirty="0"/>
              <a:t>案例分析</a:t>
            </a:r>
            <a:r>
              <a:rPr lang="zh-TW" altLang="en-US" dirty="0"/>
              <a:t>：</a:t>
            </a:r>
            <a:r>
              <a:rPr lang="en-US" altLang="zh-TW" dirty="0"/>
              <a:t> </a:t>
            </a:r>
            <a:r>
              <a:rPr lang="en-US" altLang="zh-TW" dirty="0" err="1"/>
              <a:t>Shein</a:t>
            </a:r>
            <a:endParaRPr lang="zh-TW" altLang="en-US" dirty="0"/>
          </a:p>
        </p:txBody>
      </p:sp>
    </p:spTree>
    <p:extLst>
      <p:ext uri="{BB962C8B-B14F-4D97-AF65-F5344CB8AC3E}">
        <p14:creationId xmlns:p14="http://schemas.microsoft.com/office/powerpoint/2010/main" val="2157127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FD50BBEB-BEC4-4A31-AB87-9C7F4DC91993}"/>
              </a:ext>
            </a:extLst>
          </p:cNvPr>
          <p:cNvSpPr>
            <a:spLocks noGrp="1"/>
          </p:cNvSpPr>
          <p:nvPr>
            <p:ph idx="1"/>
          </p:nvPr>
        </p:nvSpPr>
        <p:spPr/>
        <p:txBody>
          <a:bodyPr>
            <a:normAutofit fontScale="47500" lnSpcReduction="20000"/>
          </a:bodyPr>
          <a:lstStyle/>
          <a:p>
            <a:r>
              <a:rPr lang="en-US" altLang="zh-TW" sz="4200" dirty="0">
                <a:solidFill>
                  <a:srgbClr val="7030A0"/>
                </a:solidFill>
                <a:highlight>
                  <a:srgbClr val="FFFF00"/>
                </a:highlight>
              </a:rPr>
              <a:t>【</a:t>
            </a:r>
            <a:r>
              <a:rPr lang="zh-TW" altLang="en-US" sz="4200" dirty="0">
                <a:solidFill>
                  <a:srgbClr val="7030A0"/>
                </a:solidFill>
                <a:highlight>
                  <a:srgbClr val="FFFF00"/>
                </a:highlight>
              </a:rPr>
              <a:t>聯盟計劃</a:t>
            </a:r>
            <a:r>
              <a:rPr lang="en-US" altLang="zh-TW" sz="4200" dirty="0">
                <a:solidFill>
                  <a:srgbClr val="7030A0"/>
                </a:solidFill>
                <a:highlight>
                  <a:srgbClr val="FFFF00"/>
                </a:highlight>
              </a:rPr>
              <a:t>】</a:t>
            </a:r>
            <a:r>
              <a:rPr lang="zh-TW" altLang="en-US" sz="4200" dirty="0">
                <a:solidFill>
                  <a:srgbClr val="7030A0"/>
                </a:solidFill>
                <a:highlight>
                  <a:srgbClr val="FFFF00"/>
                </a:highlight>
              </a:rPr>
              <a:t>（</a:t>
            </a:r>
            <a:r>
              <a:rPr lang="en-US" altLang="zh-TW" sz="4200" dirty="0">
                <a:solidFill>
                  <a:srgbClr val="7030A0"/>
                </a:solidFill>
                <a:highlight>
                  <a:srgbClr val="FFFF00"/>
                </a:highlight>
              </a:rPr>
              <a:t>Affiliate Program</a:t>
            </a:r>
            <a:r>
              <a:rPr lang="zh-TW" altLang="en-US" sz="4200" dirty="0"/>
              <a:t>），也就是</a:t>
            </a:r>
            <a:r>
              <a:rPr lang="en-US" altLang="zh-TW" sz="4200" dirty="0">
                <a:highlight>
                  <a:srgbClr val="FFFF00"/>
                </a:highlight>
              </a:rPr>
              <a:t>【</a:t>
            </a:r>
            <a:r>
              <a:rPr lang="zh-TW" altLang="en-US" sz="4200" dirty="0">
                <a:highlight>
                  <a:srgbClr val="FFFF00"/>
                </a:highlight>
              </a:rPr>
              <a:t>分銷</a:t>
            </a:r>
            <a:r>
              <a:rPr lang="en-US" altLang="zh-TW" sz="4200" dirty="0">
                <a:highlight>
                  <a:srgbClr val="FFFF00"/>
                </a:highlight>
              </a:rPr>
              <a:t>】</a:t>
            </a:r>
            <a:r>
              <a:rPr lang="zh-TW" altLang="en-US" sz="4200" dirty="0">
                <a:highlight>
                  <a:srgbClr val="FFFF00"/>
                </a:highlight>
              </a:rPr>
              <a:t>計劃，</a:t>
            </a:r>
            <a:endParaRPr lang="en-US" altLang="zh-TW" sz="4200" dirty="0">
              <a:highlight>
                <a:srgbClr val="FFFF00"/>
              </a:highlight>
            </a:endParaRPr>
          </a:p>
          <a:p>
            <a:r>
              <a:rPr lang="zh-TW" altLang="en-US" dirty="0"/>
              <a:t>允許個人或機構成為 </a:t>
            </a:r>
            <a:r>
              <a:rPr lang="en-US" altLang="zh-TW" dirty="0" err="1"/>
              <a:t>Shein</a:t>
            </a:r>
            <a:r>
              <a:rPr lang="en-US" altLang="zh-TW" dirty="0"/>
              <a:t> </a:t>
            </a:r>
            <a:r>
              <a:rPr lang="zh-TW" altLang="en-US" dirty="0"/>
              <a:t>的推廣合作夥伴，通過推廣 </a:t>
            </a:r>
            <a:r>
              <a:rPr lang="en-US" altLang="zh-TW" dirty="0" err="1"/>
              <a:t>Shein</a:t>
            </a:r>
            <a:r>
              <a:rPr lang="en-US" altLang="zh-TW" dirty="0"/>
              <a:t> </a:t>
            </a:r>
            <a:r>
              <a:rPr lang="zh-TW" altLang="en-US" dirty="0"/>
              <a:t>的產品來獲得佣金。作如下：</a:t>
            </a:r>
          </a:p>
          <a:p>
            <a:pPr>
              <a:buFont typeface="+mj-lt"/>
              <a:buAutoNum type="arabicPeriod"/>
            </a:pPr>
            <a:r>
              <a:rPr lang="zh-TW" altLang="en-US" sz="6700" b="1" dirty="0">
                <a:solidFill>
                  <a:srgbClr val="7030A0"/>
                </a:solidFill>
              </a:rPr>
              <a:t>加入聯盟計劃</a:t>
            </a:r>
            <a:r>
              <a:rPr lang="zh-TW" altLang="en-US" sz="6700" dirty="0">
                <a:solidFill>
                  <a:srgbClr val="7030A0"/>
                </a:solidFill>
              </a:rPr>
              <a:t>：</a:t>
            </a:r>
            <a:endParaRPr lang="en-US" altLang="zh-TW" sz="6700" dirty="0">
              <a:solidFill>
                <a:srgbClr val="7030A0"/>
              </a:solidFill>
            </a:endParaRPr>
          </a:p>
          <a:p>
            <a:pPr lvl="1"/>
            <a:r>
              <a:rPr lang="zh-TW" altLang="en-US" sz="4500" dirty="0"/>
              <a:t>合作夥伴需要</a:t>
            </a:r>
            <a:r>
              <a:rPr lang="zh-TW" altLang="en-US" sz="4500" dirty="0">
                <a:solidFill>
                  <a:srgbClr val="C00000"/>
                </a:solidFill>
              </a:rPr>
              <a:t>先註冊並加入 </a:t>
            </a:r>
            <a:r>
              <a:rPr lang="en-US" altLang="zh-TW" sz="4500" dirty="0" err="1">
                <a:solidFill>
                  <a:srgbClr val="C00000"/>
                </a:solidFill>
              </a:rPr>
              <a:t>Shein</a:t>
            </a:r>
            <a:r>
              <a:rPr lang="en-US" altLang="zh-TW" sz="4500" dirty="0">
                <a:solidFill>
                  <a:srgbClr val="C00000"/>
                </a:solidFill>
              </a:rPr>
              <a:t> </a:t>
            </a:r>
            <a:r>
              <a:rPr lang="zh-TW" altLang="en-US" sz="4500" dirty="0">
                <a:solidFill>
                  <a:srgbClr val="C00000"/>
                </a:solidFill>
              </a:rPr>
              <a:t>的聯盟計劃</a:t>
            </a:r>
            <a:r>
              <a:rPr lang="zh-TW" altLang="en-US" sz="4500" dirty="0"/>
              <a:t>。註冊後，合作夥伴將獲得一個專屬的推廣鏈接或代碼，用於追蹤他們帶來的銷售。</a:t>
            </a:r>
          </a:p>
          <a:p>
            <a:pPr>
              <a:buFont typeface="+mj-lt"/>
              <a:buAutoNum type="arabicPeriod"/>
            </a:pPr>
            <a:r>
              <a:rPr lang="zh-TW" altLang="en-US" sz="6700" b="1" dirty="0">
                <a:solidFill>
                  <a:srgbClr val="7030A0"/>
                </a:solidFill>
              </a:rPr>
              <a:t>推廣 </a:t>
            </a:r>
            <a:r>
              <a:rPr lang="en-US" altLang="zh-TW" sz="6700" b="1" dirty="0" err="1">
                <a:solidFill>
                  <a:srgbClr val="7030A0"/>
                </a:solidFill>
              </a:rPr>
              <a:t>Shein</a:t>
            </a:r>
            <a:r>
              <a:rPr lang="en-US" altLang="zh-TW" sz="6700" b="1" dirty="0">
                <a:solidFill>
                  <a:srgbClr val="7030A0"/>
                </a:solidFill>
              </a:rPr>
              <a:t> </a:t>
            </a:r>
            <a:r>
              <a:rPr lang="zh-TW" altLang="en-US" sz="6700" b="1" dirty="0">
                <a:solidFill>
                  <a:srgbClr val="7030A0"/>
                </a:solidFill>
              </a:rPr>
              <a:t>產品</a:t>
            </a:r>
            <a:r>
              <a:rPr lang="zh-CN" altLang="en-US" sz="6700" b="1" dirty="0">
                <a:solidFill>
                  <a:srgbClr val="7030A0"/>
                </a:solidFill>
              </a:rPr>
              <a:t>（給專屬折扣嗎）</a:t>
            </a:r>
            <a:r>
              <a:rPr lang="zh-TW" altLang="en-US" sz="6700" dirty="0">
                <a:solidFill>
                  <a:srgbClr val="7030A0"/>
                </a:solidFill>
              </a:rPr>
              <a:t>：</a:t>
            </a:r>
            <a:endParaRPr lang="en-US" altLang="zh-TW" sz="6700" dirty="0">
              <a:solidFill>
                <a:srgbClr val="7030A0"/>
              </a:solidFill>
            </a:endParaRPr>
          </a:p>
          <a:p>
            <a:pPr lvl="1"/>
            <a:r>
              <a:rPr lang="zh-TW" altLang="en-US" sz="5100" dirty="0"/>
              <a:t>合作夥伴可以通過</a:t>
            </a:r>
            <a:r>
              <a:rPr lang="zh-TW" altLang="en-US" sz="5100" dirty="0">
                <a:solidFill>
                  <a:srgbClr val="C00000"/>
                </a:solidFill>
              </a:rPr>
              <a:t>社交媒體、部落格、網站</a:t>
            </a:r>
            <a:r>
              <a:rPr lang="zh-TW" altLang="en-US" sz="5100" dirty="0"/>
              <a:t>等平台推廣 </a:t>
            </a:r>
            <a:r>
              <a:rPr lang="en-US" altLang="zh-TW" sz="5100" dirty="0" err="1"/>
              <a:t>Shein</a:t>
            </a:r>
            <a:r>
              <a:rPr lang="en-US" altLang="zh-TW" sz="5100" dirty="0"/>
              <a:t> </a:t>
            </a:r>
            <a:r>
              <a:rPr lang="zh-TW" altLang="en-US" sz="5100" dirty="0"/>
              <a:t>的產品。</a:t>
            </a:r>
            <a:endParaRPr lang="en-US" altLang="zh-TW" sz="5100" dirty="0"/>
          </a:p>
          <a:p>
            <a:pPr lvl="1"/>
            <a:r>
              <a:rPr lang="zh-TW" altLang="en-US" sz="5100" dirty="0"/>
              <a:t>他們會分享 </a:t>
            </a:r>
            <a:r>
              <a:rPr lang="en-US" altLang="zh-TW" sz="5100" dirty="0" err="1"/>
              <a:t>Shein</a:t>
            </a:r>
            <a:r>
              <a:rPr lang="en-US" altLang="zh-TW" sz="5100" dirty="0"/>
              <a:t> </a:t>
            </a:r>
            <a:r>
              <a:rPr lang="zh-TW" altLang="en-US" sz="5100" dirty="0"/>
              <a:t>的</a:t>
            </a:r>
            <a:r>
              <a:rPr lang="zh-TW" altLang="en-US" sz="5100" dirty="0">
                <a:solidFill>
                  <a:srgbClr val="C00000"/>
                </a:solidFill>
                <a:highlight>
                  <a:srgbClr val="FFFF00"/>
                </a:highlight>
              </a:rPr>
              <a:t>產品連結或專屬折扣碼</a:t>
            </a:r>
            <a:r>
              <a:rPr lang="zh-TW" altLang="en-US" sz="5100" dirty="0"/>
              <a:t>，吸引他們的受眾進行購買。</a:t>
            </a:r>
            <a:endParaRPr lang="en-US" altLang="zh-TW" sz="5100" dirty="0"/>
          </a:p>
          <a:p>
            <a:pPr lvl="1"/>
            <a:r>
              <a:rPr lang="zh-CN" altLang="en-US" sz="6000" dirty="0">
                <a:solidFill>
                  <a:srgbClr val="7030A0"/>
                </a:solidFill>
              </a:rPr>
              <a:t>現在很多網紅</a:t>
            </a:r>
            <a:r>
              <a:rPr lang="zh-CN" altLang="en-US" sz="6000" dirty="0"/>
              <a:t>，在廣告中都會</a:t>
            </a:r>
            <a:r>
              <a:rPr lang="en-US" altLang="zh-CN" sz="6000" dirty="0"/>
              <a:t>【</a:t>
            </a:r>
            <a:r>
              <a:rPr lang="zh-CN" altLang="en-US" sz="6000" dirty="0"/>
              <a:t>附上</a:t>
            </a:r>
            <a:r>
              <a:rPr lang="zh-TW" altLang="en-US" sz="6000" dirty="0">
                <a:solidFill>
                  <a:srgbClr val="C00000"/>
                </a:solidFill>
                <a:highlight>
                  <a:srgbClr val="FFFF00"/>
                </a:highlight>
              </a:rPr>
              <a:t>產品連結或專屬折扣碼</a:t>
            </a:r>
            <a:r>
              <a:rPr lang="en-US" altLang="zh-CN" sz="6000" dirty="0"/>
              <a:t>】</a:t>
            </a:r>
            <a:r>
              <a:rPr lang="zh-CN" altLang="en-US" sz="6000" dirty="0"/>
              <a:t>，表示，他參與了</a:t>
            </a:r>
            <a:r>
              <a:rPr lang="en-US" altLang="zh-CN" sz="6000" dirty="0"/>
              <a:t>【</a:t>
            </a:r>
            <a:r>
              <a:rPr lang="zh-CN" altLang="en-US" sz="6000" dirty="0">
                <a:solidFill>
                  <a:srgbClr val="C00000"/>
                </a:solidFill>
                <a:highlight>
                  <a:srgbClr val="FFFF00"/>
                </a:highlight>
              </a:rPr>
              <a:t>聯盟計劃，分銷計劃</a:t>
            </a:r>
            <a:r>
              <a:rPr lang="en-US" altLang="zh-CN" sz="6000" dirty="0"/>
              <a:t>】</a:t>
            </a:r>
            <a:endParaRPr lang="zh-TW" altLang="en-US" sz="6000" dirty="0"/>
          </a:p>
        </p:txBody>
      </p:sp>
      <p:sp>
        <p:nvSpPr>
          <p:cNvPr id="3" name="標題 2">
            <a:extLst>
              <a:ext uri="{FF2B5EF4-FFF2-40B4-BE49-F238E27FC236}">
                <a16:creationId xmlns:a16="http://schemas.microsoft.com/office/drawing/2014/main" id="{82D206D7-6F36-4BE4-956E-CA609237E518}"/>
              </a:ext>
            </a:extLst>
          </p:cNvPr>
          <p:cNvSpPr>
            <a:spLocks noGrp="1"/>
          </p:cNvSpPr>
          <p:nvPr>
            <p:ph type="title"/>
          </p:nvPr>
        </p:nvSpPr>
        <p:spPr/>
        <p:txBody>
          <a:bodyPr/>
          <a:lstStyle/>
          <a:p>
            <a:r>
              <a:rPr lang="zh-CN" altLang="en-US" dirty="0"/>
              <a:t>什麼是</a:t>
            </a:r>
            <a:r>
              <a:rPr lang="en-US" altLang="zh-CN" dirty="0"/>
              <a:t>【</a:t>
            </a:r>
            <a:r>
              <a:rPr lang="zh-CN" altLang="en-US" dirty="0"/>
              <a:t>聯盟計劃，分銷</a:t>
            </a:r>
            <a:r>
              <a:rPr lang="en-US" altLang="zh-CN" dirty="0"/>
              <a:t>】</a:t>
            </a:r>
            <a:endParaRPr lang="zh-TW" altLang="en-US" dirty="0"/>
          </a:p>
        </p:txBody>
      </p:sp>
    </p:spTree>
    <p:extLst>
      <p:ext uri="{BB962C8B-B14F-4D97-AF65-F5344CB8AC3E}">
        <p14:creationId xmlns:p14="http://schemas.microsoft.com/office/powerpoint/2010/main" val="926732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FD50BBEB-BEC4-4A31-AB87-9C7F4DC91993}"/>
              </a:ext>
            </a:extLst>
          </p:cNvPr>
          <p:cNvSpPr>
            <a:spLocks noGrp="1"/>
          </p:cNvSpPr>
          <p:nvPr>
            <p:ph idx="1"/>
          </p:nvPr>
        </p:nvSpPr>
        <p:spPr/>
        <p:txBody>
          <a:bodyPr>
            <a:normAutofit fontScale="92500" lnSpcReduction="20000"/>
          </a:bodyPr>
          <a:lstStyle/>
          <a:p>
            <a:pPr marL="0" indent="0">
              <a:buNone/>
            </a:pPr>
            <a:r>
              <a:rPr lang="en-US" altLang="zh-CN" sz="6700" b="1" dirty="0">
                <a:solidFill>
                  <a:srgbClr val="7030A0"/>
                </a:solidFill>
              </a:rPr>
              <a:t>3. </a:t>
            </a:r>
            <a:r>
              <a:rPr lang="zh-TW" altLang="en-US" sz="6700" b="1" dirty="0">
                <a:solidFill>
                  <a:srgbClr val="7030A0"/>
                </a:solidFill>
              </a:rPr>
              <a:t>賺取佣金</a:t>
            </a:r>
            <a:r>
              <a:rPr lang="zh-TW" altLang="en-US" sz="6700" dirty="0">
                <a:solidFill>
                  <a:srgbClr val="7030A0"/>
                </a:solidFill>
              </a:rPr>
              <a:t>：</a:t>
            </a:r>
            <a:endParaRPr lang="en-US" altLang="zh-TW" sz="6700" dirty="0">
              <a:solidFill>
                <a:srgbClr val="7030A0"/>
              </a:solidFill>
            </a:endParaRPr>
          </a:p>
          <a:p>
            <a:pPr lvl="1"/>
            <a:r>
              <a:rPr lang="zh-TW" altLang="en-US" sz="3800" dirty="0"/>
              <a:t>當有消費者</a:t>
            </a:r>
            <a:r>
              <a:rPr lang="zh-CN" altLang="en-US" sz="3800" dirty="0"/>
              <a:t>使用</a:t>
            </a:r>
            <a:r>
              <a:rPr lang="en-US" altLang="zh-CN" sz="3800" dirty="0"/>
              <a:t>【</a:t>
            </a:r>
            <a:r>
              <a:rPr lang="zh-TW" altLang="en-US" sz="3800" dirty="0">
                <a:solidFill>
                  <a:srgbClr val="C00000"/>
                </a:solidFill>
                <a:highlight>
                  <a:srgbClr val="FFFF00"/>
                </a:highlight>
              </a:rPr>
              <a:t>推廣鏈接</a:t>
            </a:r>
            <a:r>
              <a:rPr lang="zh-CN" altLang="en-US" sz="3800" dirty="0">
                <a:solidFill>
                  <a:srgbClr val="C00000"/>
                </a:solidFill>
                <a:highlight>
                  <a:srgbClr val="FFFF00"/>
                </a:highlight>
              </a:rPr>
              <a:t>，</a:t>
            </a:r>
            <a:r>
              <a:rPr lang="zh-TW" altLang="en-US" sz="3800" dirty="0">
                <a:solidFill>
                  <a:srgbClr val="C00000"/>
                </a:solidFill>
                <a:highlight>
                  <a:srgbClr val="FFFF00"/>
                </a:highlight>
              </a:rPr>
              <a:t>代碼</a:t>
            </a:r>
            <a:r>
              <a:rPr lang="en-US" altLang="zh-CN" sz="3800" dirty="0"/>
              <a:t>】</a:t>
            </a:r>
            <a:r>
              <a:rPr lang="zh-TW" altLang="en-US" sz="3800" dirty="0"/>
              <a:t>在 </a:t>
            </a:r>
            <a:r>
              <a:rPr lang="en-US" altLang="zh-TW" sz="3800" dirty="0" err="1"/>
              <a:t>Shein</a:t>
            </a:r>
            <a:r>
              <a:rPr lang="en-US" altLang="zh-TW" sz="3800" dirty="0"/>
              <a:t> </a:t>
            </a:r>
            <a:r>
              <a:rPr lang="zh-TW" altLang="en-US" sz="3800" dirty="0"/>
              <a:t>購物時，合作夥伴將根據所產生的銷售額獲得</a:t>
            </a:r>
            <a:r>
              <a:rPr lang="zh-TW" altLang="en-US" sz="3800" dirty="0">
                <a:solidFill>
                  <a:srgbClr val="C00000"/>
                </a:solidFill>
              </a:rPr>
              <a:t>一定比例的佣金</a:t>
            </a:r>
            <a:r>
              <a:rPr lang="zh-TW" altLang="en-US" sz="3800" dirty="0"/>
              <a:t>。</a:t>
            </a:r>
          </a:p>
          <a:p>
            <a:pPr marL="0" indent="0">
              <a:buNone/>
            </a:pPr>
            <a:r>
              <a:rPr lang="en-US" altLang="zh-CN" sz="6700" b="1" dirty="0">
                <a:solidFill>
                  <a:srgbClr val="7030A0"/>
                </a:solidFill>
              </a:rPr>
              <a:t>4. </a:t>
            </a:r>
            <a:r>
              <a:rPr lang="zh-TW" altLang="en-US" sz="6700" b="1" dirty="0">
                <a:solidFill>
                  <a:srgbClr val="7030A0"/>
                </a:solidFill>
              </a:rPr>
              <a:t>佣金支付</a:t>
            </a:r>
            <a:r>
              <a:rPr lang="zh-TW" altLang="en-US" sz="6700" dirty="0">
                <a:solidFill>
                  <a:srgbClr val="7030A0"/>
                </a:solidFill>
              </a:rPr>
              <a:t>：</a:t>
            </a:r>
            <a:endParaRPr lang="en-US" altLang="zh-TW" sz="6700" dirty="0">
              <a:solidFill>
                <a:srgbClr val="7030A0"/>
              </a:solidFill>
            </a:endParaRPr>
          </a:p>
          <a:p>
            <a:pPr lvl="1">
              <a:buFont typeface="+mj-lt"/>
              <a:buAutoNum type="arabicPeriod"/>
            </a:pPr>
            <a:r>
              <a:rPr lang="en-US" altLang="zh-TW" sz="3800" dirty="0" err="1"/>
              <a:t>Shein</a:t>
            </a:r>
            <a:r>
              <a:rPr lang="en-US" altLang="zh-TW" sz="3800" dirty="0"/>
              <a:t> </a:t>
            </a:r>
            <a:r>
              <a:rPr lang="zh-TW" altLang="en-US" sz="3800" dirty="0"/>
              <a:t>會定期根據聯盟計劃的條款支付佣金給合作夥伴。支付方式和時間可能會有所不同，具體由 </a:t>
            </a:r>
            <a:r>
              <a:rPr lang="en-US" altLang="zh-TW" sz="3800" dirty="0" err="1"/>
              <a:t>Shein</a:t>
            </a:r>
            <a:r>
              <a:rPr lang="en-US" altLang="zh-TW" sz="3800" dirty="0"/>
              <a:t> </a:t>
            </a:r>
            <a:r>
              <a:rPr lang="zh-TW" altLang="en-US" sz="3800" dirty="0"/>
              <a:t>的聯盟計劃規定</a:t>
            </a:r>
          </a:p>
        </p:txBody>
      </p:sp>
      <p:sp>
        <p:nvSpPr>
          <p:cNvPr id="3" name="標題 2">
            <a:extLst>
              <a:ext uri="{FF2B5EF4-FFF2-40B4-BE49-F238E27FC236}">
                <a16:creationId xmlns:a16="http://schemas.microsoft.com/office/drawing/2014/main" id="{82D206D7-6F36-4BE4-956E-CA609237E518}"/>
              </a:ext>
            </a:extLst>
          </p:cNvPr>
          <p:cNvSpPr>
            <a:spLocks noGrp="1"/>
          </p:cNvSpPr>
          <p:nvPr>
            <p:ph type="title"/>
          </p:nvPr>
        </p:nvSpPr>
        <p:spPr/>
        <p:txBody>
          <a:bodyPr/>
          <a:lstStyle/>
          <a:p>
            <a:r>
              <a:rPr lang="zh-CN" altLang="en-US" dirty="0"/>
              <a:t>什麼是</a:t>
            </a:r>
            <a:r>
              <a:rPr lang="en-US" altLang="zh-CN" dirty="0"/>
              <a:t>【</a:t>
            </a:r>
            <a:r>
              <a:rPr lang="zh-CN" altLang="en-US" dirty="0"/>
              <a:t>聯盟計劃，分銷</a:t>
            </a:r>
            <a:r>
              <a:rPr lang="en-US" altLang="zh-CN" dirty="0"/>
              <a:t>】</a:t>
            </a:r>
            <a:endParaRPr lang="zh-TW" altLang="en-US" dirty="0"/>
          </a:p>
        </p:txBody>
      </p:sp>
    </p:spTree>
    <p:extLst>
      <p:ext uri="{BB962C8B-B14F-4D97-AF65-F5344CB8AC3E}">
        <p14:creationId xmlns:p14="http://schemas.microsoft.com/office/powerpoint/2010/main" val="1765675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1BD88709-CCBC-4AAB-8676-7C1A9AD5D2E8}"/>
              </a:ext>
            </a:extLst>
          </p:cNvPr>
          <p:cNvSpPr>
            <a:spLocks noGrp="1"/>
          </p:cNvSpPr>
          <p:nvPr>
            <p:ph type="subTitle" idx="1"/>
          </p:nvPr>
        </p:nvSpPr>
        <p:spPr/>
        <p:txBody>
          <a:bodyPr>
            <a:normAutofit fontScale="85000" lnSpcReduction="20000"/>
          </a:bodyPr>
          <a:lstStyle/>
          <a:p>
            <a:r>
              <a:rPr lang="en-US" altLang="zh-CN" dirty="0"/>
              <a:t>1.</a:t>
            </a:r>
            <a:r>
              <a:rPr lang="zh-TW" altLang="en-US" dirty="0"/>
              <a:t>移動商務</a:t>
            </a:r>
            <a:endParaRPr lang="en-US" altLang="zh-TW" dirty="0"/>
          </a:p>
          <a:p>
            <a:r>
              <a:rPr lang="zh-TW" altLang="en-US" dirty="0"/>
              <a:t>（</a:t>
            </a:r>
            <a:r>
              <a:rPr lang="en-US" altLang="zh-TW" dirty="0"/>
              <a:t>M-Commerce</a:t>
            </a:r>
            <a:r>
              <a:rPr lang="zh-TW" altLang="en-US" dirty="0"/>
              <a:t>）</a:t>
            </a:r>
            <a:endParaRPr lang="en-US" altLang="zh-TW" dirty="0"/>
          </a:p>
          <a:p>
            <a:r>
              <a:rPr lang="zh-TW" altLang="en-US" dirty="0"/>
              <a:t>的興起與應用</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zh-CN" altLang="en-US" sz="3200" dirty="0"/>
              <a:t>比競爭對手強的經營心法</a:t>
            </a:r>
            <a:r>
              <a:rPr sz="3200" dirty="0"/>
              <a:t>：</a:t>
            </a:r>
            <a:endParaRPr lang="en-US" sz="3200" dirty="0"/>
          </a:p>
          <a:p>
            <a:r>
              <a:rPr lang="en-US" altLang="zh-CN" sz="3200" dirty="0">
                <a:solidFill>
                  <a:srgbClr val="7030A0"/>
                </a:solidFill>
              </a:rPr>
              <a:t>5. </a:t>
            </a:r>
            <a:r>
              <a:rPr lang="en-US" altLang="zh-TW" sz="3200" dirty="0" err="1">
                <a:solidFill>
                  <a:srgbClr val="7030A0"/>
                </a:solidFill>
              </a:rPr>
              <a:t>Shein</a:t>
            </a:r>
            <a:r>
              <a:rPr lang="zh-CN" altLang="en-US" sz="3200" dirty="0">
                <a:solidFill>
                  <a:srgbClr val="7030A0"/>
                </a:solidFill>
              </a:rPr>
              <a:t>的產品</a:t>
            </a:r>
            <a:r>
              <a:rPr lang="en-US" altLang="zh-CN" sz="3200" dirty="0">
                <a:solidFill>
                  <a:srgbClr val="7030A0"/>
                </a:solidFill>
              </a:rPr>
              <a:t>【</a:t>
            </a:r>
            <a:r>
              <a:rPr lang="zh-CN" altLang="en-US" sz="3200" dirty="0">
                <a:solidFill>
                  <a:srgbClr val="7030A0"/>
                </a:solidFill>
                <a:highlight>
                  <a:srgbClr val="FFFF00"/>
                </a:highlight>
              </a:rPr>
              <a:t>價格非常便宜</a:t>
            </a:r>
            <a:r>
              <a:rPr lang="en-US" altLang="zh-CN" sz="3200" dirty="0">
                <a:solidFill>
                  <a:srgbClr val="7030A0"/>
                </a:solidFill>
              </a:rPr>
              <a:t>】</a:t>
            </a:r>
            <a:r>
              <a:rPr lang="zh-CN" altLang="en-US" sz="3200" dirty="0">
                <a:solidFill>
                  <a:srgbClr val="7030A0"/>
                </a:solidFill>
              </a:rPr>
              <a:t>，平均單價</a:t>
            </a:r>
            <a:r>
              <a:rPr lang="en-US" altLang="zh-CN" sz="3200" dirty="0">
                <a:solidFill>
                  <a:srgbClr val="7030A0"/>
                </a:solidFill>
              </a:rPr>
              <a:t>300</a:t>
            </a:r>
            <a:r>
              <a:rPr lang="zh-CN" altLang="en-US" sz="3200" dirty="0">
                <a:solidFill>
                  <a:srgbClr val="7030A0"/>
                </a:solidFill>
              </a:rPr>
              <a:t>台幣</a:t>
            </a:r>
            <a:endParaRPr lang="en-US" altLang="zh-CN" sz="3200" dirty="0">
              <a:solidFill>
                <a:srgbClr val="7030A0"/>
              </a:solidFill>
            </a:endParaRPr>
          </a:p>
          <a:p>
            <a:r>
              <a:rPr lang="en-US" altLang="zh-CN" sz="3200" dirty="0">
                <a:solidFill>
                  <a:srgbClr val="7030A0"/>
                </a:solidFill>
              </a:rPr>
              <a:t>6.</a:t>
            </a:r>
            <a:r>
              <a:rPr lang="en-US" altLang="zh-TW" sz="3200" dirty="0">
                <a:solidFill>
                  <a:srgbClr val="7030A0"/>
                </a:solidFill>
              </a:rPr>
              <a:t> </a:t>
            </a:r>
            <a:r>
              <a:rPr lang="en-US" altLang="zh-TW" sz="3200" dirty="0" err="1">
                <a:solidFill>
                  <a:srgbClr val="7030A0"/>
                </a:solidFill>
              </a:rPr>
              <a:t>Shein</a:t>
            </a:r>
            <a:r>
              <a:rPr lang="zh-CN" altLang="en-US" sz="3200" dirty="0">
                <a:solidFill>
                  <a:srgbClr val="7030A0"/>
                </a:solidFill>
              </a:rPr>
              <a:t>有</a:t>
            </a:r>
            <a:r>
              <a:rPr lang="zh-CN" altLang="en-US" sz="3200" dirty="0">
                <a:solidFill>
                  <a:srgbClr val="7030A0"/>
                </a:solidFill>
                <a:highlight>
                  <a:srgbClr val="FFFF00"/>
                </a:highlight>
              </a:rPr>
              <a:t>獨特的</a:t>
            </a:r>
            <a:r>
              <a:rPr lang="en-US" altLang="zh-CN" sz="3200" dirty="0">
                <a:solidFill>
                  <a:srgbClr val="7030A0"/>
                </a:solidFill>
                <a:highlight>
                  <a:srgbClr val="FFFF00"/>
                </a:highlight>
              </a:rPr>
              <a:t>【</a:t>
            </a:r>
            <a:r>
              <a:rPr lang="zh-CN" altLang="en-US" sz="3200" dirty="0">
                <a:solidFill>
                  <a:srgbClr val="7030A0"/>
                </a:solidFill>
                <a:highlight>
                  <a:srgbClr val="FFFF00"/>
                </a:highlight>
              </a:rPr>
              <a:t>供應鏈管理</a:t>
            </a:r>
            <a:r>
              <a:rPr lang="en-US" altLang="zh-CN" sz="3200" dirty="0">
                <a:solidFill>
                  <a:srgbClr val="7030A0"/>
                </a:solidFill>
              </a:rPr>
              <a:t>】</a:t>
            </a:r>
          </a:p>
          <a:p>
            <a:pPr lvl="1"/>
            <a:r>
              <a:rPr lang="zh-CN" altLang="en-US" sz="2400" dirty="0"/>
              <a:t>在它的</a:t>
            </a:r>
            <a:r>
              <a:rPr lang="zh-CN" altLang="en-US" sz="2400" dirty="0">
                <a:solidFill>
                  <a:srgbClr val="C00000"/>
                </a:solidFill>
              </a:rPr>
              <a:t>專屬供應商中比價，誰的價格低</a:t>
            </a:r>
            <a:r>
              <a:rPr lang="zh-CN" altLang="en-US" sz="2400" dirty="0"/>
              <a:t>，誰得標（削價競爭）</a:t>
            </a:r>
            <a:endParaRPr lang="en-US" altLang="zh-CN" sz="2400" dirty="0"/>
          </a:p>
          <a:p>
            <a:pPr lvl="1"/>
            <a:r>
              <a:rPr lang="zh-CN" altLang="en-US" sz="2400" dirty="0">
                <a:solidFill>
                  <a:srgbClr val="C00000"/>
                </a:solidFill>
              </a:rPr>
              <a:t>若因為質量問題被退貨，會由供應商來賠錢</a:t>
            </a:r>
            <a:endParaRPr lang="en-US" altLang="zh-CN" sz="2400" dirty="0">
              <a:solidFill>
                <a:srgbClr val="C00000"/>
              </a:solidFill>
            </a:endParaRPr>
          </a:p>
          <a:p>
            <a:pPr lvl="1"/>
            <a:r>
              <a:rPr lang="zh-CN" altLang="en-US" sz="2400" dirty="0"/>
              <a:t>因為</a:t>
            </a:r>
            <a:r>
              <a:rPr lang="en-US" altLang="zh-CN" sz="2400" dirty="0" err="1"/>
              <a:t>Shein</a:t>
            </a:r>
            <a:r>
              <a:rPr lang="zh-CN" altLang="en-US" sz="2400" dirty="0"/>
              <a:t>的</a:t>
            </a:r>
            <a:r>
              <a:rPr lang="zh-CN" altLang="en-US" sz="2400" dirty="0">
                <a:solidFill>
                  <a:srgbClr val="C00000"/>
                </a:solidFill>
              </a:rPr>
              <a:t>訂單量大且穩定</a:t>
            </a:r>
            <a:r>
              <a:rPr lang="zh-CN" altLang="en-US" sz="2400" dirty="0"/>
              <a:t>，所以</a:t>
            </a:r>
            <a:r>
              <a:rPr lang="zh-CN" altLang="en-US" sz="2400" dirty="0">
                <a:solidFill>
                  <a:srgbClr val="C00000"/>
                </a:solidFill>
              </a:rPr>
              <a:t>供應商願意接受如此嚴苛要求</a:t>
            </a:r>
            <a:endParaRPr lang="en-US" altLang="zh-CN" sz="2400" dirty="0">
              <a:solidFill>
                <a:srgbClr val="C00000"/>
              </a:solidFill>
            </a:endParaRPr>
          </a:p>
          <a:p>
            <a:pPr lvl="1"/>
            <a:r>
              <a:rPr lang="en-US" altLang="zh-CN" sz="2400" dirty="0" err="1"/>
              <a:t>Shein</a:t>
            </a:r>
            <a:r>
              <a:rPr lang="zh-CN" altLang="en-US" sz="2400" dirty="0"/>
              <a:t>在線的商品，一直保持在</a:t>
            </a:r>
            <a:r>
              <a:rPr lang="en-US" altLang="zh-CN" sz="2400" dirty="0"/>
              <a:t>60</a:t>
            </a:r>
            <a:r>
              <a:rPr lang="zh-CN" altLang="en-US" sz="2400" dirty="0"/>
              <a:t>萬件以上</a:t>
            </a:r>
            <a:endParaRPr lang="en-US" altLang="zh-CN" sz="2400" dirty="0"/>
          </a:p>
          <a:p>
            <a:pPr lvl="1"/>
            <a:endParaRPr lang="en-US" altLang="zh-CN" dirty="0"/>
          </a:p>
          <a:p>
            <a:pPr lvl="1"/>
            <a:endParaRPr dirty="0"/>
          </a:p>
        </p:txBody>
      </p:sp>
      <p:sp>
        <p:nvSpPr>
          <p:cNvPr id="2" name="Title 1"/>
          <p:cNvSpPr>
            <a:spLocks noGrp="1"/>
          </p:cNvSpPr>
          <p:nvPr>
            <p:ph type="title"/>
          </p:nvPr>
        </p:nvSpPr>
        <p:spPr/>
        <p:txBody>
          <a:bodyPr>
            <a:normAutofit/>
          </a:bodyPr>
          <a:lstStyle/>
          <a:p>
            <a:r>
              <a:rPr dirty="0"/>
              <a:t>案例分析</a:t>
            </a:r>
            <a:r>
              <a:rPr lang="zh-TW" altLang="en-US" dirty="0"/>
              <a:t>：</a:t>
            </a:r>
            <a:r>
              <a:rPr lang="en-US" altLang="zh-TW" dirty="0"/>
              <a:t> </a:t>
            </a:r>
            <a:r>
              <a:rPr lang="en-US" altLang="zh-TW" dirty="0" err="1"/>
              <a:t>Shein</a:t>
            </a:r>
            <a:endParaRPr lang="zh-TW" altLang="en-US" dirty="0"/>
          </a:p>
        </p:txBody>
      </p:sp>
    </p:spTree>
    <p:extLst>
      <p:ext uri="{BB962C8B-B14F-4D97-AF65-F5344CB8AC3E}">
        <p14:creationId xmlns:p14="http://schemas.microsoft.com/office/powerpoint/2010/main" val="8266352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zh-CN" altLang="en-US" sz="3200" dirty="0"/>
              <a:t>比競爭對手強的經營心法</a:t>
            </a:r>
            <a:r>
              <a:rPr sz="3200" dirty="0"/>
              <a:t>：</a:t>
            </a:r>
            <a:endParaRPr lang="en-US" sz="3200" dirty="0"/>
          </a:p>
          <a:p>
            <a:r>
              <a:rPr lang="en-US" altLang="zh-CN" sz="3200" dirty="0">
                <a:solidFill>
                  <a:srgbClr val="7030A0"/>
                </a:solidFill>
              </a:rPr>
              <a:t>7. </a:t>
            </a:r>
            <a:r>
              <a:rPr lang="en-US" altLang="zh-TW" sz="3200" dirty="0" err="1">
                <a:solidFill>
                  <a:srgbClr val="7030A0"/>
                </a:solidFill>
              </a:rPr>
              <a:t>Shein</a:t>
            </a:r>
            <a:r>
              <a:rPr lang="zh-CN" altLang="en-US" sz="3200" dirty="0">
                <a:solidFill>
                  <a:srgbClr val="7030A0"/>
                </a:solidFill>
              </a:rPr>
              <a:t>的產品，</a:t>
            </a:r>
            <a:r>
              <a:rPr lang="zh-CN" altLang="en-US" sz="3200" dirty="0">
                <a:solidFill>
                  <a:srgbClr val="7030A0"/>
                </a:solidFill>
                <a:highlight>
                  <a:srgbClr val="FFFF00"/>
                </a:highlight>
              </a:rPr>
              <a:t>款式新且流行</a:t>
            </a:r>
            <a:r>
              <a:rPr lang="zh-CN" altLang="en-US" sz="3200" dirty="0">
                <a:solidFill>
                  <a:srgbClr val="7030A0"/>
                </a:solidFill>
              </a:rPr>
              <a:t>，款式變化很快</a:t>
            </a:r>
            <a:endParaRPr lang="en-US" altLang="zh-CN" sz="3200" dirty="0">
              <a:solidFill>
                <a:srgbClr val="7030A0"/>
              </a:solidFill>
            </a:endParaRPr>
          </a:p>
          <a:p>
            <a:pPr lvl="1"/>
            <a:r>
              <a:rPr lang="en-US" altLang="zh-TW" sz="3600" dirty="0" err="1">
                <a:solidFill>
                  <a:srgbClr val="C00000"/>
                </a:solidFill>
                <a:highlight>
                  <a:srgbClr val="FFFF00"/>
                </a:highlight>
              </a:rPr>
              <a:t>Shein</a:t>
            </a:r>
            <a:r>
              <a:rPr lang="zh-CN" altLang="en-US" sz="3600" dirty="0">
                <a:solidFill>
                  <a:srgbClr val="C00000"/>
                </a:solidFill>
              </a:rPr>
              <a:t>新上的新品，</a:t>
            </a:r>
            <a:r>
              <a:rPr lang="zh-CN" altLang="en-US" sz="3600" dirty="0">
                <a:solidFill>
                  <a:srgbClr val="C00000"/>
                </a:solidFill>
                <a:highlight>
                  <a:srgbClr val="FFFF00"/>
                </a:highlight>
              </a:rPr>
              <a:t>每週</a:t>
            </a:r>
            <a:r>
              <a:rPr lang="en-US" altLang="zh-CN" sz="3600" dirty="0">
                <a:solidFill>
                  <a:srgbClr val="C00000"/>
                </a:solidFill>
                <a:highlight>
                  <a:srgbClr val="FFFF00"/>
                </a:highlight>
              </a:rPr>
              <a:t>【2</a:t>
            </a:r>
            <a:r>
              <a:rPr lang="zh-CN" altLang="en-US" sz="3600" dirty="0">
                <a:solidFill>
                  <a:srgbClr val="C00000"/>
                </a:solidFill>
                <a:highlight>
                  <a:srgbClr val="FFFF00"/>
                </a:highlight>
              </a:rPr>
              <a:t>萬件</a:t>
            </a:r>
            <a:r>
              <a:rPr lang="en-US" altLang="zh-CN" sz="3600" dirty="0">
                <a:solidFill>
                  <a:srgbClr val="C00000"/>
                </a:solidFill>
              </a:rPr>
              <a:t>】</a:t>
            </a:r>
          </a:p>
          <a:p>
            <a:pPr lvl="1"/>
            <a:r>
              <a:rPr lang="en-US" altLang="zh-CN" sz="3600" dirty="0">
                <a:solidFill>
                  <a:srgbClr val="C00000"/>
                </a:solidFill>
                <a:highlight>
                  <a:srgbClr val="FFFF00"/>
                </a:highlight>
              </a:rPr>
              <a:t>Zara</a:t>
            </a:r>
            <a:r>
              <a:rPr lang="zh-CN" altLang="en-US" sz="3600" dirty="0">
                <a:solidFill>
                  <a:srgbClr val="C00000"/>
                </a:solidFill>
              </a:rPr>
              <a:t>新上的新品，</a:t>
            </a:r>
            <a:r>
              <a:rPr lang="zh-CN" altLang="en-US" sz="3600" dirty="0">
                <a:solidFill>
                  <a:srgbClr val="C00000"/>
                </a:solidFill>
                <a:highlight>
                  <a:srgbClr val="FFFF00"/>
                </a:highlight>
              </a:rPr>
              <a:t>每週</a:t>
            </a:r>
            <a:r>
              <a:rPr lang="en-US" altLang="zh-CN" sz="3600" dirty="0">
                <a:solidFill>
                  <a:srgbClr val="C00000"/>
                </a:solidFill>
                <a:highlight>
                  <a:srgbClr val="FFFF00"/>
                </a:highlight>
              </a:rPr>
              <a:t>【20</a:t>
            </a:r>
            <a:r>
              <a:rPr lang="zh-CN" altLang="en-US" sz="3600" dirty="0">
                <a:solidFill>
                  <a:srgbClr val="C00000"/>
                </a:solidFill>
                <a:highlight>
                  <a:srgbClr val="FFFF00"/>
                </a:highlight>
              </a:rPr>
              <a:t>件</a:t>
            </a:r>
            <a:r>
              <a:rPr lang="en-US" altLang="zh-CN" sz="3600" dirty="0">
                <a:solidFill>
                  <a:srgbClr val="C00000"/>
                </a:solidFill>
              </a:rPr>
              <a:t>】</a:t>
            </a:r>
            <a:endParaRPr lang="en-US" altLang="zh-CN" sz="2400" dirty="0">
              <a:solidFill>
                <a:srgbClr val="C00000"/>
              </a:solidFill>
            </a:endParaRPr>
          </a:p>
          <a:p>
            <a:pPr lvl="1"/>
            <a:endParaRPr lang="en-US" altLang="zh-CN" sz="2000" dirty="0">
              <a:solidFill>
                <a:srgbClr val="7030A0"/>
              </a:solidFill>
            </a:endParaRPr>
          </a:p>
          <a:p>
            <a:r>
              <a:rPr lang="en-US" altLang="zh-CN" sz="3200" dirty="0">
                <a:solidFill>
                  <a:srgbClr val="7030A0"/>
                </a:solidFill>
              </a:rPr>
              <a:t>8.</a:t>
            </a:r>
            <a:r>
              <a:rPr lang="en-US" altLang="zh-TW" sz="3200" dirty="0">
                <a:solidFill>
                  <a:srgbClr val="7030A0"/>
                </a:solidFill>
              </a:rPr>
              <a:t> </a:t>
            </a:r>
            <a:r>
              <a:rPr lang="en-US" altLang="zh-TW" sz="3200" dirty="0" err="1">
                <a:solidFill>
                  <a:srgbClr val="7030A0"/>
                </a:solidFill>
              </a:rPr>
              <a:t>Shein</a:t>
            </a:r>
            <a:r>
              <a:rPr lang="zh-CN" altLang="en-US" sz="3200" dirty="0">
                <a:solidFill>
                  <a:srgbClr val="7030A0"/>
                </a:solidFill>
              </a:rPr>
              <a:t>用</a:t>
            </a:r>
            <a:r>
              <a:rPr lang="zh-CN" altLang="en-US" sz="3200" dirty="0">
                <a:solidFill>
                  <a:srgbClr val="7030A0"/>
                </a:solidFill>
                <a:highlight>
                  <a:srgbClr val="FFFF00"/>
                </a:highlight>
              </a:rPr>
              <a:t>大數據分析市場需求</a:t>
            </a:r>
            <a:r>
              <a:rPr lang="zh-CN" altLang="en-US" sz="3200" dirty="0">
                <a:solidFill>
                  <a:srgbClr val="7030A0"/>
                </a:solidFill>
              </a:rPr>
              <a:t>，</a:t>
            </a:r>
            <a:r>
              <a:rPr lang="en-US" altLang="zh-CN" sz="3200" dirty="0">
                <a:solidFill>
                  <a:srgbClr val="7030A0"/>
                </a:solidFill>
                <a:highlight>
                  <a:srgbClr val="FFFF00"/>
                </a:highlight>
              </a:rPr>
              <a:t>【</a:t>
            </a:r>
            <a:r>
              <a:rPr lang="zh-CN" altLang="en-US" sz="3200" dirty="0">
                <a:solidFill>
                  <a:srgbClr val="7030A0"/>
                </a:solidFill>
                <a:highlight>
                  <a:srgbClr val="FFFF00"/>
                </a:highlight>
              </a:rPr>
              <a:t>開發新品</a:t>
            </a:r>
            <a:r>
              <a:rPr lang="en-US" altLang="zh-CN" sz="3200" dirty="0">
                <a:solidFill>
                  <a:srgbClr val="7030A0"/>
                </a:solidFill>
                <a:highlight>
                  <a:srgbClr val="FFFF00"/>
                </a:highlight>
              </a:rPr>
              <a:t>】</a:t>
            </a:r>
          </a:p>
          <a:p>
            <a:pPr lvl="1"/>
            <a:r>
              <a:rPr lang="zh-CN" altLang="en-US" sz="2400" dirty="0"/>
              <a:t>一開始</a:t>
            </a:r>
            <a:r>
              <a:rPr lang="zh-CN" altLang="en-US" sz="2400" dirty="0">
                <a:solidFill>
                  <a:srgbClr val="C00000"/>
                </a:solidFill>
                <a:highlight>
                  <a:srgbClr val="FFFF00"/>
                </a:highlight>
              </a:rPr>
              <a:t>先</a:t>
            </a:r>
            <a:r>
              <a:rPr lang="en-US" altLang="zh-CN" sz="2400" dirty="0">
                <a:solidFill>
                  <a:srgbClr val="C00000"/>
                </a:solidFill>
                <a:highlight>
                  <a:srgbClr val="FFFF00"/>
                </a:highlight>
              </a:rPr>
              <a:t>【</a:t>
            </a:r>
            <a:r>
              <a:rPr lang="zh-CN" altLang="en-US" sz="2400" dirty="0">
                <a:solidFill>
                  <a:srgbClr val="C00000"/>
                </a:solidFill>
                <a:highlight>
                  <a:srgbClr val="FFFF00"/>
                </a:highlight>
              </a:rPr>
              <a:t>小量下單</a:t>
            </a:r>
            <a:r>
              <a:rPr lang="en-US" altLang="zh-CN" sz="2400" dirty="0">
                <a:solidFill>
                  <a:srgbClr val="C00000"/>
                </a:solidFill>
                <a:highlight>
                  <a:srgbClr val="FFFF00"/>
                </a:highlight>
              </a:rPr>
              <a:t>】</a:t>
            </a:r>
          </a:p>
          <a:p>
            <a:pPr lvl="1"/>
            <a:r>
              <a:rPr lang="zh-CN" altLang="en-US" sz="2400" dirty="0"/>
              <a:t>若是</a:t>
            </a:r>
            <a:r>
              <a:rPr lang="zh-CN" altLang="en-US" sz="2400" dirty="0">
                <a:solidFill>
                  <a:srgbClr val="C00000"/>
                </a:solidFill>
                <a:highlight>
                  <a:srgbClr val="FFFF00"/>
                </a:highlight>
              </a:rPr>
              <a:t>市場反應好</a:t>
            </a:r>
            <a:r>
              <a:rPr lang="en-US" altLang="zh-CN" sz="2400" dirty="0">
                <a:solidFill>
                  <a:srgbClr val="C00000"/>
                </a:solidFill>
                <a:highlight>
                  <a:srgbClr val="FFFF00"/>
                </a:highlight>
              </a:rPr>
              <a:t>【</a:t>
            </a:r>
            <a:r>
              <a:rPr lang="zh-CN" altLang="en-US" sz="2400" dirty="0">
                <a:solidFill>
                  <a:srgbClr val="C00000"/>
                </a:solidFill>
                <a:highlight>
                  <a:srgbClr val="FFFF00"/>
                </a:highlight>
              </a:rPr>
              <a:t>再追加訂單</a:t>
            </a:r>
            <a:r>
              <a:rPr lang="en-US" altLang="zh-CN" sz="2400" dirty="0">
                <a:solidFill>
                  <a:srgbClr val="C00000"/>
                </a:solidFill>
                <a:highlight>
                  <a:srgbClr val="FFFF00"/>
                </a:highlight>
              </a:rPr>
              <a:t>】</a:t>
            </a:r>
          </a:p>
          <a:p>
            <a:pPr lvl="1"/>
            <a:endParaRPr lang="en-US" altLang="zh-CN" dirty="0"/>
          </a:p>
          <a:p>
            <a:pPr lvl="1"/>
            <a:endParaRPr dirty="0"/>
          </a:p>
        </p:txBody>
      </p:sp>
      <p:sp>
        <p:nvSpPr>
          <p:cNvPr id="2" name="Title 1"/>
          <p:cNvSpPr>
            <a:spLocks noGrp="1"/>
          </p:cNvSpPr>
          <p:nvPr>
            <p:ph type="title"/>
          </p:nvPr>
        </p:nvSpPr>
        <p:spPr/>
        <p:txBody>
          <a:bodyPr>
            <a:normAutofit/>
          </a:bodyPr>
          <a:lstStyle/>
          <a:p>
            <a:r>
              <a:rPr dirty="0"/>
              <a:t>案例分析</a:t>
            </a:r>
            <a:r>
              <a:rPr lang="zh-TW" altLang="en-US" dirty="0"/>
              <a:t>：</a:t>
            </a:r>
            <a:r>
              <a:rPr lang="en-US" altLang="zh-TW" dirty="0"/>
              <a:t> </a:t>
            </a:r>
            <a:r>
              <a:rPr lang="en-US" altLang="zh-TW" dirty="0" err="1"/>
              <a:t>Shein</a:t>
            </a:r>
            <a:endParaRPr lang="zh-TW" altLang="en-US" dirty="0"/>
          </a:p>
        </p:txBody>
      </p:sp>
    </p:spTree>
    <p:extLst>
      <p:ext uri="{BB962C8B-B14F-4D97-AF65-F5344CB8AC3E}">
        <p14:creationId xmlns:p14="http://schemas.microsoft.com/office/powerpoint/2010/main" val="41892253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zh-CN" altLang="en-US" sz="3200" dirty="0"/>
              <a:t>比競爭對手強的經營心法</a:t>
            </a:r>
            <a:r>
              <a:rPr sz="3200" dirty="0"/>
              <a:t>：</a:t>
            </a:r>
            <a:endParaRPr lang="en-US" sz="3200" dirty="0"/>
          </a:p>
          <a:p>
            <a:r>
              <a:rPr lang="en-US" altLang="zh-CN" sz="3200" dirty="0">
                <a:solidFill>
                  <a:srgbClr val="7030A0"/>
                </a:solidFill>
              </a:rPr>
              <a:t>9. </a:t>
            </a:r>
            <a:r>
              <a:rPr lang="en-US" altLang="zh-TW" sz="3200" dirty="0" err="1">
                <a:solidFill>
                  <a:srgbClr val="7030A0"/>
                </a:solidFill>
              </a:rPr>
              <a:t>Shein</a:t>
            </a:r>
            <a:r>
              <a:rPr lang="zh-CN" altLang="en-US" sz="3200" dirty="0">
                <a:solidFill>
                  <a:srgbClr val="7030A0"/>
                </a:solidFill>
              </a:rPr>
              <a:t>有自己</a:t>
            </a:r>
            <a:r>
              <a:rPr lang="zh-CN" altLang="en-US" sz="3200" dirty="0">
                <a:solidFill>
                  <a:srgbClr val="7030A0"/>
                </a:solidFill>
                <a:highlight>
                  <a:srgbClr val="FFFF00"/>
                </a:highlight>
              </a:rPr>
              <a:t>專屬</a:t>
            </a:r>
            <a:r>
              <a:rPr lang="en-US" altLang="zh-CN" sz="3200" dirty="0">
                <a:solidFill>
                  <a:srgbClr val="7030A0"/>
                </a:solidFill>
                <a:highlight>
                  <a:srgbClr val="FFFF00"/>
                </a:highlight>
              </a:rPr>
              <a:t>【</a:t>
            </a:r>
            <a:r>
              <a:rPr lang="zh-CN" altLang="en-US" sz="3200" dirty="0">
                <a:solidFill>
                  <a:srgbClr val="7030A0"/>
                </a:solidFill>
                <a:highlight>
                  <a:srgbClr val="FFFF00"/>
                </a:highlight>
              </a:rPr>
              <a:t>設計團隊</a:t>
            </a:r>
            <a:r>
              <a:rPr lang="en-US" altLang="zh-CN" sz="3200" dirty="0">
                <a:solidFill>
                  <a:srgbClr val="7030A0"/>
                </a:solidFill>
                <a:highlight>
                  <a:srgbClr val="FFFF00"/>
                </a:highlight>
              </a:rPr>
              <a:t>】</a:t>
            </a:r>
            <a:r>
              <a:rPr lang="zh-CN" altLang="en-US" sz="3200" dirty="0">
                <a:solidFill>
                  <a:srgbClr val="7030A0"/>
                </a:solidFill>
              </a:rPr>
              <a:t>，</a:t>
            </a:r>
            <a:r>
              <a:rPr lang="zh-CN" altLang="en-US" sz="3200" dirty="0">
                <a:solidFill>
                  <a:srgbClr val="7030A0"/>
                </a:solidFill>
                <a:highlight>
                  <a:srgbClr val="FFFF00"/>
                </a:highlight>
              </a:rPr>
              <a:t>專屬</a:t>
            </a:r>
            <a:r>
              <a:rPr lang="en-US" altLang="zh-CN" sz="3200" dirty="0">
                <a:solidFill>
                  <a:srgbClr val="7030A0"/>
                </a:solidFill>
                <a:highlight>
                  <a:srgbClr val="FFFF00"/>
                </a:highlight>
              </a:rPr>
              <a:t>【</a:t>
            </a:r>
            <a:r>
              <a:rPr lang="zh-CN" altLang="en-US" sz="3200" dirty="0">
                <a:solidFill>
                  <a:srgbClr val="7030A0"/>
                </a:solidFill>
                <a:highlight>
                  <a:srgbClr val="FFFF00"/>
                </a:highlight>
              </a:rPr>
              <a:t>供應鏈</a:t>
            </a:r>
            <a:r>
              <a:rPr lang="en-US" altLang="zh-CN" sz="3200" dirty="0">
                <a:solidFill>
                  <a:srgbClr val="7030A0"/>
                </a:solidFill>
                <a:highlight>
                  <a:srgbClr val="FFFF00"/>
                </a:highlight>
              </a:rPr>
              <a:t>】</a:t>
            </a:r>
          </a:p>
          <a:p>
            <a:r>
              <a:rPr lang="en-US" altLang="zh-CN" sz="3200" dirty="0">
                <a:solidFill>
                  <a:srgbClr val="7030A0"/>
                </a:solidFill>
              </a:rPr>
              <a:t>10. </a:t>
            </a:r>
            <a:r>
              <a:rPr lang="en-US" altLang="zh-TW" sz="3200" dirty="0" err="1">
                <a:solidFill>
                  <a:srgbClr val="7030A0"/>
                </a:solidFill>
              </a:rPr>
              <a:t>Shein</a:t>
            </a:r>
            <a:r>
              <a:rPr lang="zh-CN" altLang="en-US" sz="3200" dirty="0">
                <a:solidFill>
                  <a:srgbClr val="7030A0"/>
                </a:solidFill>
              </a:rPr>
              <a:t>的商品開發生命週期短，速度快</a:t>
            </a:r>
            <a:endParaRPr lang="en-US" altLang="zh-CN" sz="3200" dirty="0">
              <a:solidFill>
                <a:srgbClr val="7030A0"/>
              </a:solidFill>
            </a:endParaRPr>
          </a:p>
          <a:p>
            <a:pPr lvl="1"/>
            <a:r>
              <a:rPr lang="en-US" altLang="zh-TW" sz="3200" dirty="0" err="1">
                <a:solidFill>
                  <a:srgbClr val="C00000"/>
                </a:solidFill>
                <a:highlight>
                  <a:srgbClr val="FFFF00"/>
                </a:highlight>
              </a:rPr>
              <a:t>Shein</a:t>
            </a:r>
            <a:r>
              <a:rPr lang="zh-CN" altLang="en-US" sz="3200" dirty="0">
                <a:solidFill>
                  <a:srgbClr val="C00000"/>
                </a:solidFill>
              </a:rPr>
              <a:t>的新品，設計到販售只需要</a:t>
            </a:r>
            <a:r>
              <a:rPr lang="en-US" altLang="zh-CN" sz="3200" dirty="0">
                <a:solidFill>
                  <a:srgbClr val="C00000"/>
                </a:solidFill>
              </a:rPr>
              <a:t>【</a:t>
            </a:r>
            <a:r>
              <a:rPr lang="en-US" altLang="zh-CN" sz="3200" dirty="0">
                <a:solidFill>
                  <a:srgbClr val="C00000"/>
                </a:solidFill>
                <a:highlight>
                  <a:srgbClr val="FFFF00"/>
                </a:highlight>
              </a:rPr>
              <a:t>3</a:t>
            </a:r>
            <a:r>
              <a:rPr lang="zh-CN" altLang="en-US" sz="3200" dirty="0">
                <a:solidFill>
                  <a:srgbClr val="C00000"/>
                </a:solidFill>
                <a:highlight>
                  <a:srgbClr val="FFFF00"/>
                </a:highlight>
              </a:rPr>
              <a:t>天</a:t>
            </a:r>
            <a:r>
              <a:rPr lang="en-US" altLang="zh-CN" sz="3200" dirty="0">
                <a:solidFill>
                  <a:srgbClr val="C00000"/>
                </a:solidFill>
              </a:rPr>
              <a:t>】</a:t>
            </a:r>
          </a:p>
          <a:p>
            <a:pPr lvl="1"/>
            <a:r>
              <a:rPr lang="en-US" altLang="zh-CN" sz="3200" dirty="0">
                <a:solidFill>
                  <a:srgbClr val="C00000"/>
                </a:solidFill>
                <a:highlight>
                  <a:srgbClr val="FFFF00"/>
                </a:highlight>
              </a:rPr>
              <a:t>Zara</a:t>
            </a:r>
            <a:r>
              <a:rPr lang="zh-CN" altLang="en-US" sz="3200" dirty="0">
                <a:solidFill>
                  <a:srgbClr val="C00000"/>
                </a:solidFill>
              </a:rPr>
              <a:t>的新品，要</a:t>
            </a:r>
            <a:r>
              <a:rPr lang="en-US" altLang="zh-CN" sz="3200" dirty="0">
                <a:solidFill>
                  <a:srgbClr val="C00000"/>
                </a:solidFill>
              </a:rPr>
              <a:t>【</a:t>
            </a:r>
            <a:r>
              <a:rPr lang="en-US" altLang="zh-CN" sz="3200" dirty="0">
                <a:solidFill>
                  <a:srgbClr val="C00000"/>
                </a:solidFill>
                <a:highlight>
                  <a:srgbClr val="FFFF00"/>
                </a:highlight>
              </a:rPr>
              <a:t>30</a:t>
            </a:r>
            <a:r>
              <a:rPr lang="zh-CN" altLang="en-US" sz="3200" dirty="0">
                <a:solidFill>
                  <a:srgbClr val="C00000"/>
                </a:solidFill>
                <a:highlight>
                  <a:srgbClr val="FFFF00"/>
                </a:highlight>
              </a:rPr>
              <a:t>～</a:t>
            </a:r>
            <a:r>
              <a:rPr lang="en-US" altLang="zh-CN" sz="3200" dirty="0">
                <a:solidFill>
                  <a:srgbClr val="C00000"/>
                </a:solidFill>
                <a:highlight>
                  <a:srgbClr val="FFFF00"/>
                </a:highlight>
              </a:rPr>
              <a:t>60</a:t>
            </a:r>
            <a:r>
              <a:rPr lang="zh-CN" altLang="en-US" sz="3200" dirty="0">
                <a:solidFill>
                  <a:srgbClr val="C00000"/>
                </a:solidFill>
                <a:highlight>
                  <a:srgbClr val="FFFF00"/>
                </a:highlight>
              </a:rPr>
              <a:t>天</a:t>
            </a:r>
            <a:r>
              <a:rPr lang="en-US" altLang="zh-CN" sz="3200" dirty="0">
                <a:solidFill>
                  <a:srgbClr val="C00000"/>
                </a:solidFill>
              </a:rPr>
              <a:t>】</a:t>
            </a:r>
          </a:p>
          <a:p>
            <a:pPr lvl="1"/>
            <a:r>
              <a:rPr lang="zh-CN" altLang="en-US" sz="3200" dirty="0">
                <a:solidFill>
                  <a:srgbClr val="C00000"/>
                </a:solidFill>
                <a:highlight>
                  <a:srgbClr val="FFFF00"/>
                </a:highlight>
              </a:rPr>
              <a:t>傳統服裝產業</a:t>
            </a:r>
            <a:r>
              <a:rPr lang="zh-CN" altLang="en-US" sz="3200" dirty="0">
                <a:solidFill>
                  <a:srgbClr val="C00000"/>
                </a:solidFill>
              </a:rPr>
              <a:t>，要</a:t>
            </a:r>
            <a:r>
              <a:rPr lang="en-US" altLang="zh-CN" sz="3200" dirty="0">
                <a:solidFill>
                  <a:srgbClr val="C00000"/>
                </a:solidFill>
                <a:highlight>
                  <a:srgbClr val="FFFF00"/>
                </a:highlight>
              </a:rPr>
              <a:t>【90</a:t>
            </a:r>
            <a:r>
              <a:rPr lang="zh-CN" altLang="en-US" sz="3200" dirty="0">
                <a:solidFill>
                  <a:srgbClr val="C00000"/>
                </a:solidFill>
                <a:highlight>
                  <a:srgbClr val="FFFF00"/>
                </a:highlight>
              </a:rPr>
              <a:t>天</a:t>
            </a:r>
            <a:r>
              <a:rPr lang="en-US" altLang="zh-CN" sz="3200" dirty="0">
                <a:solidFill>
                  <a:srgbClr val="C00000"/>
                </a:solidFill>
              </a:rPr>
              <a:t>】</a:t>
            </a:r>
            <a:endParaRPr lang="en-US" altLang="zh-CN" sz="2000" dirty="0">
              <a:solidFill>
                <a:srgbClr val="C00000"/>
              </a:solidFill>
            </a:endParaRPr>
          </a:p>
          <a:p>
            <a:pPr lvl="1"/>
            <a:endParaRPr lang="en-US" altLang="zh-CN" sz="2000" dirty="0">
              <a:solidFill>
                <a:srgbClr val="7030A0"/>
              </a:solidFill>
            </a:endParaRPr>
          </a:p>
          <a:p>
            <a:r>
              <a:rPr lang="en-US" altLang="zh-CN" sz="3200" dirty="0">
                <a:solidFill>
                  <a:srgbClr val="7030A0"/>
                </a:solidFill>
              </a:rPr>
              <a:t>11.</a:t>
            </a:r>
            <a:r>
              <a:rPr lang="en-US" altLang="zh-TW" sz="3200" dirty="0">
                <a:solidFill>
                  <a:srgbClr val="7030A0"/>
                </a:solidFill>
              </a:rPr>
              <a:t> </a:t>
            </a:r>
            <a:r>
              <a:rPr lang="zh-CN" altLang="en-US" sz="3200" dirty="0">
                <a:solidFill>
                  <a:srgbClr val="7030A0"/>
                </a:solidFill>
              </a:rPr>
              <a:t>廣州的服裝供應鏈，</a:t>
            </a:r>
            <a:r>
              <a:rPr lang="en-US" altLang="zh-CN" sz="3200" dirty="0">
                <a:solidFill>
                  <a:srgbClr val="7030A0"/>
                </a:solidFill>
                <a:highlight>
                  <a:srgbClr val="FFFF00"/>
                </a:highlight>
              </a:rPr>
              <a:t>1/3</a:t>
            </a:r>
            <a:r>
              <a:rPr lang="zh-CN" altLang="en-US" sz="3200" dirty="0">
                <a:solidFill>
                  <a:srgbClr val="7030A0"/>
                </a:solidFill>
                <a:highlight>
                  <a:srgbClr val="FFFF00"/>
                </a:highlight>
              </a:rPr>
              <a:t>都在為</a:t>
            </a:r>
            <a:r>
              <a:rPr lang="en-US" altLang="zh-TW" sz="3200" dirty="0" err="1">
                <a:solidFill>
                  <a:srgbClr val="7030A0"/>
                </a:solidFill>
                <a:highlight>
                  <a:srgbClr val="FFFF00"/>
                </a:highlight>
              </a:rPr>
              <a:t>Shein</a:t>
            </a:r>
            <a:r>
              <a:rPr lang="zh-CN" altLang="en-US" sz="3200" dirty="0">
                <a:solidFill>
                  <a:srgbClr val="7030A0"/>
                </a:solidFill>
                <a:highlight>
                  <a:srgbClr val="FFFF00"/>
                </a:highlight>
              </a:rPr>
              <a:t>服務</a:t>
            </a:r>
            <a:endParaRPr lang="en-US" altLang="zh-CN" sz="3200" dirty="0">
              <a:solidFill>
                <a:srgbClr val="7030A0"/>
              </a:solidFill>
              <a:highlight>
                <a:srgbClr val="FFFF00"/>
              </a:highlight>
            </a:endParaRPr>
          </a:p>
          <a:p>
            <a:pPr lvl="1"/>
            <a:endParaRPr lang="en-US" altLang="zh-CN" dirty="0"/>
          </a:p>
          <a:p>
            <a:pPr lvl="1"/>
            <a:endParaRPr dirty="0"/>
          </a:p>
        </p:txBody>
      </p:sp>
      <p:sp>
        <p:nvSpPr>
          <p:cNvPr id="2" name="Title 1"/>
          <p:cNvSpPr>
            <a:spLocks noGrp="1"/>
          </p:cNvSpPr>
          <p:nvPr>
            <p:ph type="title"/>
          </p:nvPr>
        </p:nvSpPr>
        <p:spPr/>
        <p:txBody>
          <a:bodyPr>
            <a:normAutofit/>
          </a:bodyPr>
          <a:lstStyle/>
          <a:p>
            <a:r>
              <a:rPr dirty="0"/>
              <a:t>案例分析</a:t>
            </a:r>
            <a:r>
              <a:rPr lang="zh-TW" altLang="en-US" dirty="0"/>
              <a:t>：</a:t>
            </a:r>
            <a:r>
              <a:rPr lang="en-US" altLang="zh-TW" dirty="0"/>
              <a:t> </a:t>
            </a:r>
            <a:r>
              <a:rPr lang="en-US" altLang="zh-TW" dirty="0" err="1"/>
              <a:t>Shein</a:t>
            </a:r>
            <a:endParaRPr lang="zh-TW" altLang="en-US" dirty="0"/>
          </a:p>
        </p:txBody>
      </p:sp>
    </p:spTree>
    <p:extLst>
      <p:ext uri="{BB962C8B-B14F-4D97-AF65-F5344CB8AC3E}">
        <p14:creationId xmlns:p14="http://schemas.microsoft.com/office/powerpoint/2010/main" val="5431854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zh-CN" altLang="en-US" sz="3200" dirty="0"/>
              <a:t>比競爭對手強的經營心法</a:t>
            </a:r>
            <a:r>
              <a:rPr sz="3200" dirty="0"/>
              <a:t>：</a:t>
            </a:r>
            <a:endParaRPr lang="en-US" sz="3200" dirty="0"/>
          </a:p>
          <a:p>
            <a:r>
              <a:rPr lang="en-US" altLang="zh-CN" sz="4400" dirty="0"/>
              <a:t>12. </a:t>
            </a:r>
            <a:r>
              <a:rPr lang="en-US" altLang="zh-TW" sz="4400" dirty="0" err="1">
                <a:solidFill>
                  <a:srgbClr val="7030A0"/>
                </a:solidFill>
                <a:highlight>
                  <a:srgbClr val="FFFF00"/>
                </a:highlight>
              </a:rPr>
              <a:t>Shein</a:t>
            </a:r>
            <a:r>
              <a:rPr lang="zh-CN" altLang="en-US" sz="4400" dirty="0">
                <a:solidFill>
                  <a:srgbClr val="7030A0"/>
                </a:solidFill>
                <a:highlight>
                  <a:srgbClr val="FFFF00"/>
                </a:highlight>
              </a:rPr>
              <a:t>的資金籌措</a:t>
            </a:r>
            <a:r>
              <a:rPr lang="zh-CN" altLang="en-US" sz="4400" dirty="0"/>
              <a:t>：</a:t>
            </a:r>
            <a:endParaRPr lang="en-US" altLang="zh-CN" sz="4400" dirty="0"/>
          </a:p>
          <a:p>
            <a:pPr lvl="1"/>
            <a:r>
              <a:rPr lang="en-US" altLang="zh-CN" sz="3200" dirty="0"/>
              <a:t>2013</a:t>
            </a:r>
            <a:r>
              <a:rPr lang="zh-CN" altLang="en-US" sz="3200" dirty="0"/>
              <a:t>年</a:t>
            </a:r>
            <a:r>
              <a:rPr lang="en-US" altLang="zh-CN" sz="3200" dirty="0"/>
              <a:t>A</a:t>
            </a:r>
            <a:r>
              <a:rPr lang="zh-CN" altLang="en-US" sz="3200" dirty="0"/>
              <a:t>輪融資</a:t>
            </a:r>
            <a:r>
              <a:rPr lang="en-US" altLang="zh-CN" sz="3200" dirty="0"/>
              <a:t>500</a:t>
            </a:r>
            <a:r>
              <a:rPr lang="zh-CN" altLang="en-US" sz="3200" dirty="0"/>
              <a:t>萬美金</a:t>
            </a:r>
            <a:endParaRPr lang="en-US" altLang="zh-CN" sz="3200" dirty="0"/>
          </a:p>
          <a:p>
            <a:pPr lvl="1"/>
            <a:r>
              <a:rPr lang="en-US" altLang="zh-CN" sz="3200" dirty="0"/>
              <a:t>2015</a:t>
            </a:r>
            <a:r>
              <a:rPr lang="zh-CN" altLang="en-US" sz="3200" dirty="0"/>
              <a:t>年</a:t>
            </a:r>
            <a:r>
              <a:rPr lang="en-US" altLang="zh-CN" sz="3200" dirty="0"/>
              <a:t>B</a:t>
            </a:r>
            <a:r>
              <a:rPr lang="zh-CN" altLang="en-US" sz="3200" dirty="0"/>
              <a:t>輪融資</a:t>
            </a:r>
            <a:r>
              <a:rPr lang="en-US" altLang="zh-CN" sz="3200" dirty="0"/>
              <a:t>4600</a:t>
            </a:r>
            <a:r>
              <a:rPr lang="zh-CN" altLang="en-US" sz="3200" dirty="0"/>
              <a:t>萬美金</a:t>
            </a:r>
            <a:endParaRPr lang="en-US" altLang="zh-CN" sz="3200" dirty="0"/>
          </a:p>
          <a:p>
            <a:pPr lvl="1"/>
            <a:r>
              <a:rPr lang="en-US" altLang="zh-CN" sz="3200" dirty="0"/>
              <a:t>2018</a:t>
            </a:r>
            <a:r>
              <a:rPr lang="zh-CN" altLang="en-US" sz="3200" dirty="0"/>
              <a:t>年</a:t>
            </a:r>
            <a:r>
              <a:rPr lang="en-US" altLang="zh-CN" sz="3200" dirty="0"/>
              <a:t>C</a:t>
            </a:r>
            <a:r>
              <a:rPr lang="zh-CN" altLang="en-US" sz="3200" dirty="0"/>
              <a:t>輪融資</a:t>
            </a:r>
            <a:endParaRPr lang="en-US" altLang="zh-CN" sz="3200" dirty="0"/>
          </a:p>
          <a:p>
            <a:pPr lvl="1"/>
            <a:r>
              <a:rPr lang="en-US" altLang="zh-CN" sz="3200" dirty="0"/>
              <a:t>2019</a:t>
            </a:r>
            <a:r>
              <a:rPr lang="zh-CN" altLang="en-US" sz="3200" dirty="0"/>
              <a:t>年</a:t>
            </a:r>
            <a:r>
              <a:rPr lang="en-US" altLang="zh-CN" sz="3200" dirty="0"/>
              <a:t>D</a:t>
            </a:r>
            <a:r>
              <a:rPr lang="zh-CN" altLang="en-US" sz="3200" dirty="0"/>
              <a:t>輪融資</a:t>
            </a:r>
            <a:endParaRPr lang="en-US" altLang="zh-CN" sz="3200" dirty="0"/>
          </a:p>
          <a:p>
            <a:pPr lvl="1"/>
            <a:r>
              <a:rPr lang="en-US" altLang="zh-CN" sz="3200" dirty="0"/>
              <a:t>2020</a:t>
            </a:r>
            <a:r>
              <a:rPr lang="zh-CN" altLang="en-US" sz="3200" dirty="0"/>
              <a:t>年</a:t>
            </a:r>
            <a:r>
              <a:rPr lang="en-US" altLang="zh-CN" sz="3200" dirty="0"/>
              <a:t>E</a:t>
            </a:r>
            <a:r>
              <a:rPr lang="zh-CN" altLang="en-US" sz="3200" dirty="0"/>
              <a:t>輪融資</a:t>
            </a:r>
            <a:endParaRPr lang="en-US" altLang="zh-CN" sz="3200" dirty="0"/>
          </a:p>
          <a:p>
            <a:r>
              <a:rPr lang="zh-CN" altLang="en-US" sz="4400" dirty="0">
                <a:solidFill>
                  <a:srgbClr val="7030A0"/>
                </a:solidFill>
              </a:rPr>
              <a:t>目前</a:t>
            </a:r>
            <a:r>
              <a:rPr lang="en-US" altLang="zh-CN" sz="4400" dirty="0" err="1">
                <a:solidFill>
                  <a:srgbClr val="7030A0"/>
                </a:solidFill>
              </a:rPr>
              <a:t>Shein</a:t>
            </a:r>
            <a:r>
              <a:rPr lang="zh-CN" altLang="en-US" sz="4400" dirty="0">
                <a:solidFill>
                  <a:srgbClr val="7030A0"/>
                </a:solidFill>
              </a:rPr>
              <a:t>估值：</a:t>
            </a:r>
            <a:r>
              <a:rPr lang="en-US" altLang="zh-CN" sz="4400" dirty="0">
                <a:solidFill>
                  <a:srgbClr val="7030A0"/>
                </a:solidFill>
                <a:highlight>
                  <a:srgbClr val="FFFF00"/>
                </a:highlight>
              </a:rPr>
              <a:t>150</a:t>
            </a:r>
            <a:r>
              <a:rPr lang="zh-CN" altLang="en-US" sz="4400" dirty="0">
                <a:solidFill>
                  <a:srgbClr val="7030A0"/>
                </a:solidFill>
                <a:highlight>
                  <a:srgbClr val="FFFF00"/>
                </a:highlight>
              </a:rPr>
              <a:t>億美金</a:t>
            </a:r>
            <a:endParaRPr sz="5400" dirty="0"/>
          </a:p>
        </p:txBody>
      </p:sp>
      <p:sp>
        <p:nvSpPr>
          <p:cNvPr id="2" name="Title 1"/>
          <p:cNvSpPr>
            <a:spLocks noGrp="1"/>
          </p:cNvSpPr>
          <p:nvPr>
            <p:ph type="title"/>
          </p:nvPr>
        </p:nvSpPr>
        <p:spPr/>
        <p:txBody>
          <a:bodyPr>
            <a:normAutofit/>
          </a:bodyPr>
          <a:lstStyle/>
          <a:p>
            <a:r>
              <a:rPr dirty="0"/>
              <a:t>案例分析</a:t>
            </a:r>
            <a:r>
              <a:rPr lang="zh-TW" altLang="en-US" dirty="0"/>
              <a:t>：</a:t>
            </a:r>
            <a:r>
              <a:rPr lang="en-US" altLang="zh-TW" dirty="0"/>
              <a:t> </a:t>
            </a:r>
            <a:r>
              <a:rPr lang="en-US" altLang="zh-TW" dirty="0" err="1"/>
              <a:t>Shein</a:t>
            </a:r>
            <a:endParaRPr lang="zh-TW" altLang="en-US" dirty="0"/>
          </a:p>
        </p:txBody>
      </p:sp>
    </p:spTree>
    <p:extLst>
      <p:ext uri="{BB962C8B-B14F-4D97-AF65-F5344CB8AC3E}">
        <p14:creationId xmlns:p14="http://schemas.microsoft.com/office/powerpoint/2010/main" val="2075366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8B52B550-7F5F-456A-87F5-1A346D18A60C}"/>
              </a:ext>
            </a:extLst>
          </p:cNvPr>
          <p:cNvSpPr>
            <a:spLocks noGrp="1"/>
          </p:cNvSpPr>
          <p:nvPr>
            <p:ph idx="1"/>
          </p:nvPr>
        </p:nvSpPr>
        <p:spPr/>
        <p:txBody>
          <a:bodyPr>
            <a:normAutofit/>
          </a:bodyPr>
          <a:lstStyle/>
          <a:p>
            <a:r>
              <a:rPr lang="en-US" altLang="zh-TW" sz="4400" dirty="0" err="1"/>
              <a:t>Shein</a:t>
            </a:r>
            <a:r>
              <a:rPr lang="zh-CN" altLang="en-US" sz="4400" dirty="0"/>
              <a:t>的創始人：</a:t>
            </a:r>
            <a:r>
              <a:rPr lang="zh-TW" altLang="en-US" sz="4400" dirty="0">
                <a:solidFill>
                  <a:srgbClr val="7030A0"/>
                </a:solidFill>
              </a:rPr>
              <a:t>許仰天</a:t>
            </a:r>
            <a:endParaRPr lang="en-US" altLang="zh-TW" sz="4400" dirty="0">
              <a:solidFill>
                <a:srgbClr val="7030A0"/>
              </a:solidFill>
            </a:endParaRPr>
          </a:p>
          <a:p>
            <a:r>
              <a:rPr lang="zh-TW" altLang="en-US" sz="4400" dirty="0"/>
              <a:t>於</a:t>
            </a:r>
            <a:r>
              <a:rPr lang="en-US" altLang="zh-TW" sz="4400" dirty="0"/>
              <a:t>2008</a:t>
            </a:r>
            <a:r>
              <a:rPr lang="zh-TW" altLang="en-US" sz="4400" dirty="0"/>
              <a:t>年在中國大陸創立</a:t>
            </a:r>
          </a:p>
        </p:txBody>
      </p:sp>
      <p:sp>
        <p:nvSpPr>
          <p:cNvPr id="3" name="標題 2">
            <a:extLst>
              <a:ext uri="{FF2B5EF4-FFF2-40B4-BE49-F238E27FC236}">
                <a16:creationId xmlns:a16="http://schemas.microsoft.com/office/drawing/2014/main" id="{53BFFEE7-C7D2-4EDB-802B-A91A1BB333EB}"/>
              </a:ext>
            </a:extLst>
          </p:cNvPr>
          <p:cNvSpPr>
            <a:spLocks noGrp="1"/>
          </p:cNvSpPr>
          <p:nvPr>
            <p:ph type="title"/>
          </p:nvPr>
        </p:nvSpPr>
        <p:spPr/>
        <p:txBody>
          <a:bodyPr/>
          <a:lstStyle/>
          <a:p>
            <a:r>
              <a:rPr lang="zh-TW" altLang="en-US" dirty="0"/>
              <a:t>案例分析： </a:t>
            </a:r>
            <a:r>
              <a:rPr lang="en-US" altLang="zh-TW" dirty="0" err="1"/>
              <a:t>Shein</a:t>
            </a:r>
            <a:endParaRPr lang="zh-TW" altLang="en-US" dirty="0"/>
          </a:p>
        </p:txBody>
      </p:sp>
      <p:pic>
        <p:nvPicPr>
          <p:cNvPr id="2050" name="Picture 2" descr="真實人生／為何SHEIN這麼便宜？神祕創辦人許仰天4千億身價不只靠低價戰| 國際人物| 聯合報">
            <a:extLst>
              <a:ext uri="{FF2B5EF4-FFF2-40B4-BE49-F238E27FC236}">
                <a16:creationId xmlns:a16="http://schemas.microsoft.com/office/drawing/2014/main" id="{2C8FB77F-C5CC-4BFF-99EF-8E3765B284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888" y="3271689"/>
            <a:ext cx="5184104" cy="3449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2999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8B52B550-7F5F-456A-87F5-1A346D18A60C}"/>
              </a:ext>
            </a:extLst>
          </p:cNvPr>
          <p:cNvSpPr>
            <a:spLocks noGrp="1"/>
          </p:cNvSpPr>
          <p:nvPr>
            <p:ph idx="1"/>
          </p:nvPr>
        </p:nvSpPr>
        <p:spPr/>
        <p:txBody>
          <a:bodyPr>
            <a:normAutofit lnSpcReduction="10000"/>
          </a:bodyPr>
          <a:lstStyle/>
          <a:p>
            <a:r>
              <a:rPr lang="zh-TW" altLang="en-US" sz="3600" dirty="0"/>
              <a:t>許仰天大學攻讀</a:t>
            </a:r>
            <a:r>
              <a:rPr lang="zh-TW" altLang="en-US" sz="3600" dirty="0">
                <a:solidFill>
                  <a:srgbClr val="7030A0"/>
                </a:solidFill>
              </a:rPr>
              <a:t>國際貿易</a:t>
            </a:r>
            <a:r>
              <a:rPr lang="zh-TW" altLang="en-US" sz="3600" dirty="0"/>
              <a:t>專業，</a:t>
            </a:r>
            <a:endParaRPr lang="en-US" altLang="zh-TW" sz="3600" dirty="0"/>
          </a:p>
          <a:p>
            <a:r>
              <a:rPr lang="zh-CN" altLang="en-US" sz="3600" dirty="0"/>
              <a:t>一開始</a:t>
            </a:r>
            <a:r>
              <a:rPr lang="zh-TW" altLang="en-US" sz="3600" dirty="0"/>
              <a:t>自學「</a:t>
            </a:r>
            <a:r>
              <a:rPr lang="en-US" altLang="zh-CN" sz="3600" dirty="0">
                <a:solidFill>
                  <a:srgbClr val="C00000"/>
                </a:solidFill>
                <a:highlight>
                  <a:srgbClr val="FFFF00"/>
                </a:highlight>
              </a:rPr>
              <a:t>SEO</a:t>
            </a:r>
            <a:r>
              <a:rPr lang="zh-TW" altLang="en-US" sz="3600" dirty="0">
                <a:solidFill>
                  <a:srgbClr val="7030A0"/>
                </a:solidFill>
              </a:rPr>
              <a:t>搜尋引擎優化</a:t>
            </a:r>
            <a:r>
              <a:rPr lang="zh-TW" altLang="en-US" sz="3600" dirty="0"/>
              <a:t>」，購買了一些域名，並</a:t>
            </a:r>
            <a:r>
              <a:rPr lang="zh-TW" altLang="en-US" sz="3600" dirty="0">
                <a:solidFill>
                  <a:srgbClr val="7030A0"/>
                </a:solidFill>
              </a:rPr>
              <a:t>建立一個海外市場的</a:t>
            </a:r>
            <a:r>
              <a:rPr lang="zh-TW" altLang="en-US" sz="3600" dirty="0">
                <a:solidFill>
                  <a:srgbClr val="C00000"/>
                </a:solidFill>
              </a:rPr>
              <a:t>網站</a:t>
            </a:r>
            <a:r>
              <a:rPr lang="zh-TW" altLang="en-US" sz="3600" dirty="0"/>
              <a:t>，</a:t>
            </a:r>
            <a:r>
              <a:rPr lang="zh-TW" altLang="en-US" sz="3600" dirty="0">
                <a:solidFill>
                  <a:srgbClr val="C00000"/>
                </a:solidFill>
              </a:rPr>
              <a:t>代理銷售</a:t>
            </a:r>
            <a:r>
              <a:rPr lang="zh-TW" altLang="en-US" sz="3600" dirty="0">
                <a:solidFill>
                  <a:srgbClr val="7030A0"/>
                </a:solidFill>
              </a:rPr>
              <a:t>中國生產工業品</a:t>
            </a:r>
            <a:endParaRPr lang="en-US" altLang="zh-TW" sz="3600" dirty="0">
              <a:solidFill>
                <a:srgbClr val="7030A0"/>
              </a:solidFill>
            </a:endParaRPr>
          </a:p>
          <a:p>
            <a:r>
              <a:rPr lang="zh-CN" altLang="en-US" sz="3600" dirty="0"/>
              <a:t>評價：</a:t>
            </a:r>
            <a:r>
              <a:rPr lang="zh-TW" altLang="en-US" sz="3600" dirty="0"/>
              <a:t>勤奮、坦率，說話總能切中問題要害</a:t>
            </a:r>
            <a:r>
              <a:rPr lang="zh-CN" altLang="en-US" sz="3600" dirty="0"/>
              <a:t>，低調，沒有架子</a:t>
            </a:r>
            <a:endParaRPr lang="en-US" altLang="zh-CN" sz="3600" dirty="0"/>
          </a:p>
          <a:p>
            <a:r>
              <a:rPr lang="zh-TW" altLang="en-US" sz="3600" dirty="0"/>
              <a:t>似乎「從來不用睡覺」</a:t>
            </a:r>
            <a:endParaRPr lang="en-US" altLang="zh-TW" sz="3600" dirty="0"/>
          </a:p>
          <a:p>
            <a:pPr lvl="1"/>
            <a:r>
              <a:rPr lang="zh-TW" altLang="en-US" sz="2400" dirty="0"/>
              <a:t>有供應商表示，「不管你什麼時候去，</a:t>
            </a:r>
            <a:r>
              <a:rPr lang="zh-TW" altLang="en-US" sz="2400" dirty="0">
                <a:solidFill>
                  <a:srgbClr val="C00000"/>
                </a:solidFill>
              </a:rPr>
              <a:t>就算是凌晨</a:t>
            </a:r>
            <a:r>
              <a:rPr lang="en-US" altLang="zh-TW" sz="2400" dirty="0">
                <a:solidFill>
                  <a:srgbClr val="C00000"/>
                </a:solidFill>
              </a:rPr>
              <a:t>2</a:t>
            </a:r>
            <a:r>
              <a:rPr lang="zh-TW" altLang="en-US" sz="2400" dirty="0">
                <a:solidFill>
                  <a:srgbClr val="C00000"/>
                </a:solidFill>
              </a:rPr>
              <a:t>、</a:t>
            </a:r>
            <a:r>
              <a:rPr lang="en-US" altLang="zh-TW" sz="2400" dirty="0">
                <a:solidFill>
                  <a:srgbClr val="C00000"/>
                </a:solidFill>
              </a:rPr>
              <a:t>3</a:t>
            </a:r>
            <a:r>
              <a:rPr lang="zh-TW" altLang="en-US" sz="2400" dirty="0">
                <a:solidFill>
                  <a:srgbClr val="C00000"/>
                </a:solidFill>
              </a:rPr>
              <a:t>點，都可以看到許仰天和他的團隊在開會</a:t>
            </a:r>
            <a:r>
              <a:rPr lang="zh-TW" altLang="en-US" sz="2400" dirty="0"/>
              <a:t>」。</a:t>
            </a:r>
            <a:endParaRPr lang="en-US" altLang="zh-TW" sz="2400" dirty="0"/>
          </a:p>
          <a:p>
            <a:endParaRPr lang="en-US" altLang="zh-TW" sz="3600" dirty="0"/>
          </a:p>
        </p:txBody>
      </p:sp>
      <p:sp>
        <p:nvSpPr>
          <p:cNvPr id="3" name="標題 2">
            <a:extLst>
              <a:ext uri="{FF2B5EF4-FFF2-40B4-BE49-F238E27FC236}">
                <a16:creationId xmlns:a16="http://schemas.microsoft.com/office/drawing/2014/main" id="{53BFFEE7-C7D2-4EDB-802B-A91A1BB333EB}"/>
              </a:ext>
            </a:extLst>
          </p:cNvPr>
          <p:cNvSpPr>
            <a:spLocks noGrp="1"/>
          </p:cNvSpPr>
          <p:nvPr>
            <p:ph type="title"/>
          </p:nvPr>
        </p:nvSpPr>
        <p:spPr/>
        <p:txBody>
          <a:bodyPr/>
          <a:lstStyle/>
          <a:p>
            <a:r>
              <a:rPr lang="zh-TW" altLang="en-US" dirty="0"/>
              <a:t>案例分析： </a:t>
            </a:r>
            <a:r>
              <a:rPr lang="en-US" altLang="zh-TW" dirty="0" err="1"/>
              <a:t>Shein</a:t>
            </a:r>
            <a:endParaRPr lang="zh-TW" altLang="en-US" dirty="0"/>
          </a:p>
        </p:txBody>
      </p:sp>
    </p:spTree>
    <p:extLst>
      <p:ext uri="{BB962C8B-B14F-4D97-AF65-F5344CB8AC3E}">
        <p14:creationId xmlns:p14="http://schemas.microsoft.com/office/powerpoint/2010/main" val="6613411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altLang="zh-CN" sz="4400" dirty="0" err="1"/>
              <a:t>Shein</a:t>
            </a:r>
            <a:r>
              <a:rPr lang="zh-CN" altLang="en-US" sz="4400" dirty="0"/>
              <a:t>的爭議</a:t>
            </a:r>
            <a:r>
              <a:rPr sz="4400" dirty="0"/>
              <a:t>：</a:t>
            </a:r>
            <a:endParaRPr lang="en-US" sz="4400" dirty="0"/>
          </a:p>
          <a:p>
            <a:r>
              <a:rPr lang="en-US" altLang="zh-CN" sz="4400" dirty="0"/>
              <a:t>1. </a:t>
            </a:r>
            <a:r>
              <a:rPr lang="zh-CN" altLang="en-US" sz="4400" dirty="0">
                <a:solidFill>
                  <a:srgbClr val="7030A0"/>
                </a:solidFill>
              </a:rPr>
              <a:t>抄襲</a:t>
            </a:r>
            <a:r>
              <a:rPr lang="zh-CN" altLang="en-US" sz="4400" dirty="0"/>
              <a:t>：</a:t>
            </a:r>
            <a:endParaRPr lang="en-US" altLang="zh-CN" sz="4400" dirty="0"/>
          </a:p>
          <a:p>
            <a:pPr lvl="1"/>
            <a:r>
              <a:rPr lang="zh-CN" altLang="en-US" sz="3200" dirty="0"/>
              <a:t>抄襲昂貴奢侈品的設計</a:t>
            </a:r>
            <a:endParaRPr lang="en-US" altLang="zh-CN" sz="3200" dirty="0"/>
          </a:p>
          <a:p>
            <a:pPr lvl="1"/>
            <a:endParaRPr lang="en-US" altLang="zh-CN" sz="3200" dirty="0"/>
          </a:p>
          <a:p>
            <a:r>
              <a:rPr lang="en-US" altLang="zh-CN" sz="4400" dirty="0"/>
              <a:t>2. </a:t>
            </a:r>
            <a:r>
              <a:rPr lang="zh-CN" altLang="en-US" sz="4400" dirty="0"/>
              <a:t>有些商品太便宜，是因為</a:t>
            </a:r>
            <a:r>
              <a:rPr lang="zh-CN" altLang="en-US" sz="4400" dirty="0">
                <a:solidFill>
                  <a:srgbClr val="7030A0"/>
                </a:solidFill>
              </a:rPr>
              <a:t>品質差</a:t>
            </a:r>
            <a:endParaRPr lang="en-US" altLang="zh-CN" sz="4400" dirty="0">
              <a:solidFill>
                <a:srgbClr val="7030A0"/>
              </a:solidFill>
            </a:endParaRPr>
          </a:p>
        </p:txBody>
      </p:sp>
      <p:sp>
        <p:nvSpPr>
          <p:cNvPr id="2" name="Title 1"/>
          <p:cNvSpPr>
            <a:spLocks noGrp="1"/>
          </p:cNvSpPr>
          <p:nvPr>
            <p:ph type="title"/>
          </p:nvPr>
        </p:nvSpPr>
        <p:spPr/>
        <p:txBody>
          <a:bodyPr>
            <a:normAutofit/>
          </a:bodyPr>
          <a:lstStyle/>
          <a:p>
            <a:r>
              <a:rPr dirty="0"/>
              <a:t>案例分析</a:t>
            </a:r>
            <a:r>
              <a:rPr lang="zh-TW" altLang="en-US" dirty="0"/>
              <a:t>：</a:t>
            </a:r>
            <a:r>
              <a:rPr lang="en-US" altLang="zh-TW" dirty="0"/>
              <a:t> </a:t>
            </a:r>
            <a:r>
              <a:rPr lang="en-US" altLang="zh-TW" dirty="0" err="1"/>
              <a:t>Shein</a:t>
            </a:r>
            <a:endParaRPr lang="zh-TW" altLang="en-US" dirty="0"/>
          </a:p>
        </p:txBody>
      </p:sp>
    </p:spTree>
    <p:extLst>
      <p:ext uri="{BB962C8B-B14F-4D97-AF65-F5344CB8AC3E}">
        <p14:creationId xmlns:p14="http://schemas.microsoft.com/office/powerpoint/2010/main" val="695073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altLang="zh-CN" sz="3600" dirty="0" err="1"/>
              <a:t>Shein</a:t>
            </a:r>
            <a:r>
              <a:rPr lang="zh-CN" altLang="en-US" sz="3600" dirty="0"/>
              <a:t>的成功經營模式分析</a:t>
            </a:r>
            <a:r>
              <a:rPr sz="3600" dirty="0"/>
              <a:t>：</a:t>
            </a:r>
            <a:endParaRPr lang="en-US" sz="3600" dirty="0"/>
          </a:p>
          <a:p>
            <a:r>
              <a:rPr lang="en-US" altLang="zh-CN" sz="3600" dirty="0"/>
              <a:t>1. </a:t>
            </a:r>
            <a:r>
              <a:rPr lang="zh-CN" altLang="en-US" sz="3600" dirty="0">
                <a:solidFill>
                  <a:srgbClr val="7030A0"/>
                </a:solidFill>
                <a:highlight>
                  <a:srgbClr val="FFFF00"/>
                </a:highlight>
              </a:rPr>
              <a:t>薄利多銷</a:t>
            </a:r>
            <a:r>
              <a:rPr lang="zh-CN" altLang="en-US" sz="3600" dirty="0"/>
              <a:t>：</a:t>
            </a:r>
            <a:endParaRPr lang="en-US" altLang="zh-CN" sz="3600" dirty="0"/>
          </a:p>
          <a:p>
            <a:pPr lvl="1"/>
            <a:r>
              <a:rPr lang="en-US" altLang="zh-CN" dirty="0" err="1"/>
              <a:t>Shein</a:t>
            </a:r>
            <a:r>
              <a:rPr lang="zh-CN" altLang="en-US" dirty="0"/>
              <a:t>平均單價</a:t>
            </a:r>
            <a:r>
              <a:rPr lang="en-US" altLang="zh-CN" dirty="0"/>
              <a:t>300</a:t>
            </a:r>
            <a:r>
              <a:rPr lang="zh-CN" altLang="en-US" dirty="0"/>
              <a:t>元台幣，利潤</a:t>
            </a:r>
            <a:r>
              <a:rPr lang="en-US" altLang="zh-CN" dirty="0"/>
              <a:t>20</a:t>
            </a:r>
            <a:r>
              <a:rPr lang="zh-CN" altLang="en-US" dirty="0"/>
              <a:t>元台幣</a:t>
            </a:r>
            <a:endParaRPr lang="en-US" altLang="zh-CN" dirty="0"/>
          </a:p>
          <a:p>
            <a:pPr lvl="1"/>
            <a:r>
              <a:rPr lang="en-US" altLang="zh-CN" dirty="0" err="1"/>
              <a:t>Shein</a:t>
            </a:r>
            <a:r>
              <a:rPr lang="zh-CN" altLang="en-US" dirty="0"/>
              <a:t>靠</a:t>
            </a:r>
            <a:r>
              <a:rPr lang="en-US" altLang="zh-CN" dirty="0"/>
              <a:t>【</a:t>
            </a:r>
            <a:r>
              <a:rPr lang="zh-CN" altLang="en-US" dirty="0"/>
              <a:t>款式多</a:t>
            </a:r>
            <a:r>
              <a:rPr lang="en-US" altLang="zh-CN" dirty="0"/>
              <a:t>/</a:t>
            </a:r>
            <a:r>
              <a:rPr lang="zh-CN" altLang="en-US" dirty="0"/>
              <a:t>量大</a:t>
            </a:r>
            <a:r>
              <a:rPr lang="en-US" altLang="zh-CN" dirty="0"/>
              <a:t>60</a:t>
            </a:r>
            <a:r>
              <a:rPr lang="zh-CN" altLang="en-US" dirty="0"/>
              <a:t>萬件</a:t>
            </a:r>
            <a:r>
              <a:rPr lang="en-US" altLang="zh-CN" dirty="0"/>
              <a:t>】</a:t>
            </a:r>
            <a:r>
              <a:rPr lang="zh-CN" altLang="en-US" dirty="0"/>
              <a:t>，薄利多銷</a:t>
            </a:r>
            <a:endParaRPr lang="en-US" altLang="zh-CN" dirty="0"/>
          </a:p>
          <a:p>
            <a:r>
              <a:rPr lang="en-US" altLang="zh-CN" sz="3600" dirty="0"/>
              <a:t>2.</a:t>
            </a:r>
            <a:r>
              <a:rPr lang="zh-CN" altLang="en-US" sz="3600" dirty="0"/>
              <a:t>善用</a:t>
            </a:r>
            <a:r>
              <a:rPr lang="en-US" altLang="zh-CN" sz="3600" dirty="0"/>
              <a:t>【</a:t>
            </a:r>
            <a:r>
              <a:rPr lang="zh-CN" altLang="en-US" sz="3600" dirty="0">
                <a:solidFill>
                  <a:srgbClr val="7030A0"/>
                </a:solidFill>
              </a:rPr>
              <a:t>社交媒體</a:t>
            </a:r>
            <a:r>
              <a:rPr lang="en-US" altLang="zh-CN" sz="3600" dirty="0">
                <a:solidFill>
                  <a:srgbClr val="7030A0"/>
                </a:solidFill>
              </a:rPr>
              <a:t>/</a:t>
            </a:r>
            <a:r>
              <a:rPr lang="zh-CN" altLang="en-US" sz="3600" dirty="0">
                <a:solidFill>
                  <a:srgbClr val="7030A0"/>
                </a:solidFill>
              </a:rPr>
              <a:t>網紅</a:t>
            </a:r>
            <a:r>
              <a:rPr lang="en-US" altLang="zh-CN" sz="3600" dirty="0">
                <a:solidFill>
                  <a:srgbClr val="7030A0"/>
                </a:solidFill>
              </a:rPr>
              <a:t>/KOL</a:t>
            </a:r>
            <a:r>
              <a:rPr lang="en-US" altLang="zh-CN" sz="3600" dirty="0"/>
              <a:t>】</a:t>
            </a:r>
            <a:r>
              <a:rPr lang="zh-CN" altLang="en-US" sz="3600" dirty="0"/>
              <a:t>來營銷</a:t>
            </a:r>
            <a:endParaRPr lang="en-US" altLang="zh-CN" sz="3600" dirty="0"/>
          </a:p>
          <a:p>
            <a:r>
              <a:rPr lang="en-US" altLang="zh-CN" sz="3600" dirty="0"/>
              <a:t>3.</a:t>
            </a:r>
            <a:r>
              <a:rPr lang="zh-CN" altLang="en-US" sz="3600" dirty="0"/>
              <a:t>善用</a:t>
            </a:r>
            <a:r>
              <a:rPr lang="en-US" altLang="zh-CN" sz="3600" dirty="0"/>
              <a:t>【</a:t>
            </a:r>
            <a:r>
              <a:rPr lang="zh-CN" altLang="en-US" sz="3600" dirty="0">
                <a:solidFill>
                  <a:srgbClr val="7030A0"/>
                </a:solidFill>
              </a:rPr>
              <a:t>中國的物美價廉的製造業實力</a:t>
            </a:r>
            <a:r>
              <a:rPr lang="en-US" altLang="zh-CN" sz="3600" dirty="0"/>
              <a:t>】 </a:t>
            </a:r>
            <a:r>
              <a:rPr lang="zh-CN" altLang="en-US" sz="3600" dirty="0"/>
              <a:t>，選擇做</a:t>
            </a:r>
            <a:r>
              <a:rPr lang="zh-CN" altLang="en-US" sz="3600" dirty="0">
                <a:solidFill>
                  <a:srgbClr val="7030A0"/>
                </a:solidFill>
              </a:rPr>
              <a:t>跨境電商</a:t>
            </a:r>
            <a:r>
              <a:rPr lang="zh-CN" altLang="en-US" sz="3600" dirty="0"/>
              <a:t>，市場放眼全世界</a:t>
            </a:r>
            <a:endParaRPr lang="en-US" altLang="zh-CN" sz="3600" dirty="0"/>
          </a:p>
          <a:p>
            <a:r>
              <a:rPr lang="en-US" altLang="zh-CN" sz="3600" dirty="0"/>
              <a:t>4.</a:t>
            </a:r>
            <a:r>
              <a:rPr lang="zh-CN" altLang="en-US" sz="3600" dirty="0"/>
              <a:t>善用</a:t>
            </a:r>
            <a:r>
              <a:rPr lang="en-US" altLang="zh-CN" sz="3600" dirty="0"/>
              <a:t>【</a:t>
            </a:r>
            <a:r>
              <a:rPr lang="en-US" altLang="zh-CN" sz="3600" dirty="0">
                <a:solidFill>
                  <a:srgbClr val="7030A0"/>
                </a:solidFill>
              </a:rPr>
              <a:t>AI/</a:t>
            </a:r>
            <a:r>
              <a:rPr lang="zh-CN" altLang="en-US" sz="3600" dirty="0">
                <a:solidFill>
                  <a:srgbClr val="7030A0"/>
                </a:solidFill>
              </a:rPr>
              <a:t>數據</a:t>
            </a:r>
            <a:r>
              <a:rPr lang="zh-TW" altLang="en-US" sz="3600" dirty="0">
                <a:solidFill>
                  <a:srgbClr val="7030A0"/>
                </a:solidFill>
              </a:rPr>
              <a:t>驅動的經營模式</a:t>
            </a:r>
            <a:r>
              <a:rPr lang="en-US" altLang="zh-CN" sz="3600" dirty="0"/>
              <a:t>】</a:t>
            </a:r>
            <a:r>
              <a:rPr lang="zh-CN" altLang="en-US" sz="3600" dirty="0"/>
              <a:t>來</a:t>
            </a:r>
            <a:r>
              <a:rPr lang="zh-TW" altLang="en-US" sz="3600" dirty="0"/>
              <a:t>預測</a:t>
            </a:r>
            <a:r>
              <a:rPr lang="en-US" altLang="zh-CN" sz="3600" dirty="0"/>
              <a:t>【</a:t>
            </a:r>
            <a:r>
              <a:rPr lang="zh-CN" altLang="en-US" sz="3600" dirty="0">
                <a:solidFill>
                  <a:srgbClr val="7030A0"/>
                </a:solidFill>
              </a:rPr>
              <a:t>最新流行</a:t>
            </a:r>
            <a:r>
              <a:rPr lang="zh-TW" altLang="en-US" sz="3600" dirty="0">
                <a:solidFill>
                  <a:srgbClr val="7030A0"/>
                </a:solidFill>
              </a:rPr>
              <a:t>趨勢</a:t>
            </a:r>
            <a:r>
              <a:rPr lang="zh-TW" altLang="en-US" sz="3600" dirty="0"/>
              <a:t>和</a:t>
            </a:r>
            <a:r>
              <a:rPr lang="zh-TW" altLang="en-US" sz="3600" dirty="0">
                <a:solidFill>
                  <a:srgbClr val="7030A0"/>
                </a:solidFill>
              </a:rPr>
              <a:t>顧客需求</a:t>
            </a:r>
            <a:r>
              <a:rPr lang="en-US" altLang="zh-CN" sz="3600" dirty="0"/>
              <a:t>】</a:t>
            </a:r>
            <a:endParaRPr lang="en-US" altLang="zh-TW" sz="3600" dirty="0"/>
          </a:p>
        </p:txBody>
      </p:sp>
      <p:sp>
        <p:nvSpPr>
          <p:cNvPr id="2" name="Title 1"/>
          <p:cNvSpPr>
            <a:spLocks noGrp="1"/>
          </p:cNvSpPr>
          <p:nvPr>
            <p:ph type="title"/>
          </p:nvPr>
        </p:nvSpPr>
        <p:spPr/>
        <p:txBody>
          <a:bodyPr>
            <a:normAutofit/>
          </a:bodyPr>
          <a:lstStyle/>
          <a:p>
            <a:r>
              <a:rPr dirty="0"/>
              <a:t>案例分析</a:t>
            </a:r>
            <a:r>
              <a:rPr lang="zh-TW" altLang="en-US" dirty="0"/>
              <a:t>：</a:t>
            </a:r>
            <a:r>
              <a:rPr lang="en-US" altLang="zh-TW" dirty="0"/>
              <a:t> </a:t>
            </a:r>
            <a:r>
              <a:rPr lang="en-US" altLang="zh-TW" dirty="0" err="1"/>
              <a:t>Shein</a:t>
            </a:r>
            <a:endParaRPr lang="zh-TW" altLang="en-US" dirty="0"/>
          </a:p>
        </p:txBody>
      </p:sp>
    </p:spTree>
    <p:extLst>
      <p:ext uri="{BB962C8B-B14F-4D97-AF65-F5344CB8AC3E}">
        <p14:creationId xmlns:p14="http://schemas.microsoft.com/office/powerpoint/2010/main" val="7625335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altLang="zh-CN" sz="4400" dirty="0"/>
              <a:t>1.</a:t>
            </a:r>
            <a:r>
              <a:rPr lang="zh-CN" altLang="en-US" sz="4400" dirty="0"/>
              <a:t>善用</a:t>
            </a:r>
            <a:r>
              <a:rPr lang="en-US" altLang="zh-CN" sz="4400" dirty="0"/>
              <a:t>【</a:t>
            </a:r>
            <a:r>
              <a:rPr lang="en-US" altLang="zh-CN" sz="4400" dirty="0">
                <a:solidFill>
                  <a:srgbClr val="7030A0"/>
                </a:solidFill>
              </a:rPr>
              <a:t>AI/</a:t>
            </a:r>
            <a:r>
              <a:rPr lang="zh-CN" altLang="en-US" sz="4400" dirty="0">
                <a:solidFill>
                  <a:srgbClr val="7030A0"/>
                </a:solidFill>
              </a:rPr>
              <a:t>數據</a:t>
            </a:r>
            <a:r>
              <a:rPr lang="zh-TW" altLang="en-US" sz="4400" dirty="0">
                <a:solidFill>
                  <a:srgbClr val="7030A0"/>
                </a:solidFill>
              </a:rPr>
              <a:t>驅動的經營模式</a:t>
            </a:r>
            <a:r>
              <a:rPr lang="en-US" altLang="zh-CN" sz="4400" dirty="0"/>
              <a:t>】</a:t>
            </a:r>
            <a:r>
              <a:rPr lang="zh-CN" altLang="en-US" sz="4400" dirty="0"/>
              <a:t>來</a:t>
            </a:r>
            <a:r>
              <a:rPr lang="zh-TW" altLang="en-US" sz="4400" dirty="0"/>
              <a:t>預測</a:t>
            </a:r>
            <a:r>
              <a:rPr lang="en-US" altLang="zh-CN" sz="4400" dirty="0"/>
              <a:t>【</a:t>
            </a:r>
            <a:r>
              <a:rPr lang="zh-CN" altLang="en-US" sz="4400" dirty="0">
                <a:solidFill>
                  <a:srgbClr val="7030A0"/>
                </a:solidFill>
              </a:rPr>
              <a:t>市場</a:t>
            </a:r>
            <a:r>
              <a:rPr lang="zh-TW" altLang="en-US" sz="4400" dirty="0">
                <a:solidFill>
                  <a:srgbClr val="7030A0"/>
                </a:solidFill>
              </a:rPr>
              <a:t>趨勢</a:t>
            </a:r>
            <a:r>
              <a:rPr lang="zh-CN" altLang="en-US" sz="4400" dirty="0"/>
              <a:t>，</a:t>
            </a:r>
            <a:r>
              <a:rPr lang="zh-TW" altLang="en-US" sz="4400" dirty="0">
                <a:solidFill>
                  <a:srgbClr val="7030A0"/>
                </a:solidFill>
              </a:rPr>
              <a:t>顧客需求</a:t>
            </a:r>
            <a:r>
              <a:rPr lang="zh-CN" altLang="en-US" sz="4400" dirty="0"/>
              <a:t>，</a:t>
            </a:r>
            <a:r>
              <a:rPr lang="zh-CN" altLang="en-US" sz="4400" dirty="0">
                <a:solidFill>
                  <a:srgbClr val="7030A0"/>
                </a:solidFill>
              </a:rPr>
              <a:t>精準推薦</a:t>
            </a:r>
            <a:r>
              <a:rPr lang="en-US" altLang="zh-CN" sz="4400" dirty="0"/>
              <a:t>】</a:t>
            </a:r>
          </a:p>
          <a:p>
            <a:endParaRPr lang="en-US" altLang="zh-CN" sz="4400" dirty="0"/>
          </a:p>
          <a:p>
            <a:r>
              <a:rPr lang="en-US" altLang="zh-CN" sz="4400" dirty="0"/>
              <a:t>2.</a:t>
            </a:r>
            <a:r>
              <a:rPr lang="zh-CN" altLang="en-US" sz="4400" dirty="0"/>
              <a:t>善用</a:t>
            </a:r>
            <a:r>
              <a:rPr lang="en-US" altLang="zh-CN" sz="4400" dirty="0"/>
              <a:t>【</a:t>
            </a:r>
            <a:r>
              <a:rPr lang="zh-CN" altLang="en-US" sz="4400" dirty="0">
                <a:solidFill>
                  <a:srgbClr val="7030A0"/>
                </a:solidFill>
              </a:rPr>
              <a:t>快速反應的供應鏈管理</a:t>
            </a:r>
            <a:r>
              <a:rPr lang="en-US" altLang="zh-CN" sz="4400" dirty="0"/>
              <a:t>】</a:t>
            </a:r>
          </a:p>
          <a:p>
            <a:endParaRPr lang="en-US" altLang="zh-TW" sz="3600" dirty="0"/>
          </a:p>
        </p:txBody>
      </p:sp>
      <p:sp>
        <p:nvSpPr>
          <p:cNvPr id="2" name="Title 1"/>
          <p:cNvSpPr>
            <a:spLocks noGrp="1"/>
          </p:cNvSpPr>
          <p:nvPr>
            <p:ph type="title"/>
          </p:nvPr>
        </p:nvSpPr>
        <p:spPr/>
        <p:txBody>
          <a:bodyPr>
            <a:normAutofit fontScale="90000"/>
          </a:bodyPr>
          <a:lstStyle/>
          <a:p>
            <a:r>
              <a:rPr lang="en-US" altLang="zh-CN" dirty="0" err="1"/>
              <a:t>TikTok</a:t>
            </a:r>
            <a:r>
              <a:rPr lang="zh-CN" altLang="en-US" dirty="0"/>
              <a:t>，</a:t>
            </a:r>
            <a:r>
              <a:rPr lang="en-US" altLang="zh-TW" dirty="0" err="1"/>
              <a:t>Shein</a:t>
            </a:r>
            <a:r>
              <a:rPr lang="zh-CN" altLang="en-US" dirty="0"/>
              <a:t>，小紅書</a:t>
            </a:r>
            <a:br>
              <a:rPr lang="en-US" altLang="zh-CN" dirty="0"/>
            </a:br>
            <a:r>
              <a:rPr lang="zh-CN" altLang="en-US" dirty="0"/>
              <a:t>能夠紅到全世界的共同特點</a:t>
            </a:r>
            <a:endParaRPr lang="zh-TW" altLang="en-US" dirty="0"/>
          </a:p>
        </p:txBody>
      </p:sp>
    </p:spTree>
    <p:extLst>
      <p:ext uri="{BB962C8B-B14F-4D97-AF65-F5344CB8AC3E}">
        <p14:creationId xmlns:p14="http://schemas.microsoft.com/office/powerpoint/2010/main" val="2956524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altLang="zh-CN" sz="3200" dirty="0"/>
              <a:t>1.</a:t>
            </a:r>
            <a:r>
              <a:rPr lang="zh-TW" altLang="en-US" sz="3200" dirty="0"/>
              <a:t> </a:t>
            </a:r>
            <a:r>
              <a:rPr lang="en-US" altLang="zh-TW" sz="3200" dirty="0" err="1"/>
              <a:t>Shein</a:t>
            </a:r>
            <a:r>
              <a:rPr lang="en-US" altLang="zh-TW" sz="3200" dirty="0"/>
              <a:t> </a:t>
            </a:r>
            <a:r>
              <a:rPr lang="zh-TW" altLang="en-US" sz="3200" dirty="0"/>
              <a:t>中式土豪行銷驚呆美國業界！解密中國最內捲電商．天下雜誌</a:t>
            </a:r>
            <a:endParaRPr lang="en-US" altLang="zh-TW" sz="3200" dirty="0"/>
          </a:p>
          <a:p>
            <a:pPr lvl="1"/>
            <a:r>
              <a:rPr lang="en-US" altLang="zh-TW" sz="2000" dirty="0">
                <a:hlinkClick r:id="rId2"/>
              </a:rPr>
              <a:t>https://www.youtube.com/watch?v=YLY_CWvlZs0</a:t>
            </a:r>
            <a:endParaRPr lang="zh-TW" altLang="en-US" sz="2000" dirty="0"/>
          </a:p>
          <a:p>
            <a:r>
              <a:rPr lang="en-US" altLang="zh-CN" sz="3200" dirty="0"/>
              <a:t>2.</a:t>
            </a:r>
            <a:r>
              <a:rPr lang="zh-TW" altLang="en-US" sz="3200" dirty="0"/>
              <a:t>神秘中國品牌 為何風靡歐美</a:t>
            </a:r>
          </a:p>
          <a:p>
            <a:pPr lvl="1"/>
            <a:r>
              <a:rPr lang="en-US" sz="2400" dirty="0">
                <a:hlinkClick r:id="rId3"/>
              </a:rPr>
              <a:t>https://www.youtube.com/watch?v=dVKrNXProDw</a:t>
            </a:r>
            <a:endParaRPr lang="en-US" sz="2400" dirty="0"/>
          </a:p>
          <a:p>
            <a:r>
              <a:rPr lang="en-US" altLang="zh-CN" sz="3200" dirty="0"/>
              <a:t>3.</a:t>
            </a:r>
            <a:r>
              <a:rPr lang="zh-TW" altLang="en-US" sz="3200" dirty="0"/>
              <a:t>顛覆時尚業！為什麼</a:t>
            </a:r>
            <a:r>
              <a:rPr lang="en-US" altLang="zh-TW" sz="3200" dirty="0"/>
              <a:t>SHEIN</a:t>
            </a:r>
            <a:r>
              <a:rPr lang="zh-TW" altLang="en-US" sz="3200" dirty="0"/>
              <a:t>超便宜還賺爆</a:t>
            </a:r>
            <a:endParaRPr lang="en-US" altLang="zh-TW" sz="3200" dirty="0"/>
          </a:p>
          <a:p>
            <a:pPr lvl="1"/>
            <a:r>
              <a:rPr lang="en-US" altLang="zh-TW" sz="2000" dirty="0">
                <a:hlinkClick r:id="rId4"/>
              </a:rPr>
              <a:t>https://www.youtube.com/watch?v=et9KYBofMGU</a:t>
            </a:r>
            <a:endParaRPr lang="en-US" altLang="zh-TW" sz="2000" dirty="0"/>
          </a:p>
          <a:p>
            <a:r>
              <a:rPr lang="en-US" altLang="zh-CN" sz="3200" dirty="0"/>
              <a:t>4.</a:t>
            </a:r>
            <a:r>
              <a:rPr lang="zh-TW" altLang="en-US" sz="3200" dirty="0"/>
              <a:t>神秘中國品牌 </a:t>
            </a:r>
            <a:r>
              <a:rPr lang="en-US" altLang="zh-TW" sz="3200" dirty="0"/>
              <a:t>SHEIN</a:t>
            </a:r>
            <a:r>
              <a:rPr lang="zh-TW" altLang="en-US" sz="3200" dirty="0"/>
              <a:t>，以驚人的速度崛起，囊括了美國</a:t>
            </a:r>
            <a:r>
              <a:rPr lang="en-US" altLang="zh-TW" sz="3200" dirty="0"/>
              <a:t>30%</a:t>
            </a:r>
            <a:r>
              <a:rPr lang="zh-TW" altLang="en-US" sz="3200" dirty="0"/>
              <a:t>的市占率</a:t>
            </a:r>
          </a:p>
          <a:p>
            <a:pPr lvl="1"/>
            <a:r>
              <a:rPr lang="en-US" altLang="zh-TW" sz="2600" dirty="0">
                <a:hlinkClick r:id="rId5"/>
              </a:rPr>
              <a:t>https://youtu.be/fF3SZTUehsA?t=4</a:t>
            </a:r>
            <a:endParaRPr lang="en-US" sz="4400" dirty="0"/>
          </a:p>
          <a:p>
            <a:endParaRPr lang="en-US" sz="4400" dirty="0"/>
          </a:p>
        </p:txBody>
      </p:sp>
      <p:sp>
        <p:nvSpPr>
          <p:cNvPr id="2" name="Title 1"/>
          <p:cNvSpPr>
            <a:spLocks noGrp="1"/>
          </p:cNvSpPr>
          <p:nvPr>
            <p:ph type="title"/>
          </p:nvPr>
        </p:nvSpPr>
        <p:spPr/>
        <p:txBody>
          <a:bodyPr>
            <a:normAutofit fontScale="90000"/>
          </a:bodyPr>
          <a:lstStyle/>
          <a:p>
            <a:r>
              <a:rPr dirty="0"/>
              <a:t>案例分析</a:t>
            </a:r>
            <a:r>
              <a:rPr lang="zh-TW" altLang="en-US" dirty="0"/>
              <a:t>：</a:t>
            </a:r>
            <a:r>
              <a:rPr lang="en-US" altLang="zh-TW" dirty="0"/>
              <a:t> </a:t>
            </a:r>
            <a:r>
              <a:rPr lang="en-US" altLang="zh-TW" dirty="0" err="1"/>
              <a:t>Shein</a:t>
            </a:r>
            <a:br>
              <a:rPr lang="en-US" altLang="zh-TW" dirty="0"/>
            </a:br>
            <a:r>
              <a:rPr lang="zh-CN" altLang="en-US" sz="3600" dirty="0"/>
              <a:t>分析</a:t>
            </a:r>
            <a:r>
              <a:rPr lang="en-US" altLang="zh-CN" sz="3600" dirty="0" err="1"/>
              <a:t>Shein</a:t>
            </a:r>
            <a:r>
              <a:rPr lang="zh-CN" altLang="en-US" sz="3600" dirty="0"/>
              <a:t>的相關影片</a:t>
            </a:r>
            <a:endParaRPr lang="zh-TW" altLang="en-US" dirty="0"/>
          </a:p>
        </p:txBody>
      </p:sp>
    </p:spTree>
    <p:extLst>
      <p:ext uri="{BB962C8B-B14F-4D97-AF65-F5344CB8AC3E}">
        <p14:creationId xmlns:p14="http://schemas.microsoft.com/office/powerpoint/2010/main" val="2074637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dirty="0"/>
              <a:t>移動商務（M-Commerce）指的是</a:t>
            </a:r>
            <a:endParaRPr lang="en-US" dirty="0"/>
          </a:p>
          <a:p>
            <a:pPr lvl="1"/>
            <a:r>
              <a:rPr lang="en-US" altLang="zh-TW" sz="4300" dirty="0">
                <a:solidFill>
                  <a:srgbClr val="C00000"/>
                </a:solidFill>
              </a:rPr>
              <a:t>Mobile Commerce</a:t>
            </a:r>
            <a:endParaRPr lang="en-US" sz="5800" dirty="0">
              <a:solidFill>
                <a:srgbClr val="C00000"/>
              </a:solidFill>
            </a:endParaRPr>
          </a:p>
          <a:p>
            <a:pPr lvl="1"/>
            <a:r>
              <a:rPr sz="4000" dirty="0"/>
              <a:t>通過</a:t>
            </a:r>
            <a:r>
              <a:rPr sz="4000" dirty="0">
                <a:solidFill>
                  <a:srgbClr val="7030A0"/>
                </a:solidFill>
                <a:highlight>
                  <a:srgbClr val="FFFF00"/>
                </a:highlight>
              </a:rPr>
              <a:t>移動設備（如智能手機和平板電腦）</a:t>
            </a:r>
            <a:r>
              <a:rPr sz="4000" dirty="0"/>
              <a:t>進行的電子商務活動</a:t>
            </a:r>
            <a:endParaRPr lang="en-US" sz="4000" dirty="0"/>
          </a:p>
          <a:p>
            <a:pPr lvl="1"/>
            <a:r>
              <a:rPr sz="4000" dirty="0"/>
              <a:t>隨著智能手機的普及和移動互聯網的發展，</a:t>
            </a:r>
            <a:endParaRPr lang="en-US" sz="4000" dirty="0"/>
          </a:p>
          <a:p>
            <a:pPr lvl="1"/>
            <a:r>
              <a:rPr sz="4000" dirty="0"/>
              <a:t>移動商務已經成為電子商務的重要組成部分，並且其市場規模持續增長。</a:t>
            </a:r>
          </a:p>
        </p:txBody>
      </p:sp>
      <p:sp>
        <p:nvSpPr>
          <p:cNvPr id="2" name="Title 1"/>
          <p:cNvSpPr>
            <a:spLocks noGrp="1"/>
          </p:cNvSpPr>
          <p:nvPr>
            <p:ph type="title"/>
          </p:nvPr>
        </p:nvSpPr>
        <p:spPr/>
        <p:txBody>
          <a:bodyPr/>
          <a:lstStyle/>
          <a:p>
            <a:r>
              <a:t>移動商務的定義與背景</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altLang="zh-CN" sz="3200" dirty="0"/>
              <a:t>5.</a:t>
            </a:r>
            <a:r>
              <a:rPr lang="zh-TW" altLang="en-US" sz="3200" dirty="0"/>
              <a:t> 「即時時尚」最短</a:t>
            </a:r>
            <a:r>
              <a:rPr lang="en-US" altLang="zh-TW" sz="3200" dirty="0"/>
              <a:t>3</a:t>
            </a:r>
            <a:r>
              <a:rPr lang="zh-TW" altLang="en-US" sz="3200" dirty="0"/>
              <a:t>天上架</a:t>
            </a:r>
            <a:r>
              <a:rPr lang="en-US" altLang="zh-TW" sz="3200" dirty="0"/>
              <a:t>! </a:t>
            </a:r>
            <a:r>
              <a:rPr lang="en-US" altLang="zh-TW" sz="3200" dirty="0" err="1"/>
              <a:t>Shein</a:t>
            </a:r>
            <a:r>
              <a:rPr lang="zh-TW" altLang="en-US" sz="3200" dirty="0"/>
              <a:t>市值達千億美元</a:t>
            </a:r>
            <a:r>
              <a:rPr lang="zh-CN" altLang="en-US" sz="3200" dirty="0"/>
              <a:t>，</a:t>
            </a:r>
            <a:r>
              <a:rPr lang="en-US" altLang="zh-CN" sz="3200" dirty="0"/>
              <a:t>TVBS</a:t>
            </a:r>
            <a:endParaRPr lang="zh-TW" altLang="en-US" sz="3200" dirty="0"/>
          </a:p>
          <a:p>
            <a:pPr lvl="1"/>
            <a:r>
              <a:rPr lang="en-US" altLang="zh-TW" sz="2000" dirty="0">
                <a:hlinkClick r:id="rId2"/>
              </a:rPr>
              <a:t>https://www.youtube.com/watch?v=C7fOZ1tmJaI</a:t>
            </a:r>
          </a:p>
          <a:p>
            <a:r>
              <a:rPr lang="en-US" altLang="zh-CN" sz="3200" dirty="0"/>
              <a:t>6.</a:t>
            </a:r>
            <a:r>
              <a:rPr lang="zh-TW" altLang="en-US" sz="3200" dirty="0"/>
              <a:t> </a:t>
            </a:r>
            <a:r>
              <a:rPr lang="en-US" altLang="zh-TW" sz="3200" dirty="0"/>
              <a:t>3</a:t>
            </a:r>
            <a:r>
              <a:rPr lang="zh-TW" altLang="en-US" sz="3200" dirty="0"/>
              <a:t>年業績翻</a:t>
            </a:r>
            <a:r>
              <a:rPr lang="en-US" altLang="zh-TW" sz="3200" dirty="0"/>
              <a:t>3</a:t>
            </a:r>
            <a:r>
              <a:rPr lang="zh-TW" altLang="en-US" sz="3200" dirty="0"/>
              <a:t>倍</a:t>
            </a:r>
            <a:r>
              <a:rPr lang="en-US" altLang="zh-TW" sz="3200" dirty="0"/>
              <a:t>! </a:t>
            </a:r>
            <a:r>
              <a:rPr lang="zh-TW" altLang="en-US" sz="3200" dirty="0"/>
              <a:t>電商</a:t>
            </a:r>
            <a:r>
              <a:rPr lang="en-US" altLang="zh-TW" sz="3200" dirty="0" err="1"/>
              <a:t>Shein</a:t>
            </a:r>
            <a:r>
              <a:rPr lang="zh-TW" altLang="en-US" sz="3200" dirty="0"/>
              <a:t>南非辦快閃店</a:t>
            </a:r>
            <a:r>
              <a:rPr lang="zh-CN" altLang="en-US" sz="3200" dirty="0"/>
              <a:t>，</a:t>
            </a:r>
            <a:r>
              <a:rPr lang="en-US" altLang="zh-CN" sz="3200" dirty="0"/>
              <a:t>TVBS</a:t>
            </a:r>
          </a:p>
          <a:p>
            <a:pPr lvl="1"/>
            <a:r>
              <a:rPr lang="en-US" altLang="zh-TW" sz="2000" dirty="0">
                <a:hlinkClick r:id="rId3"/>
              </a:rPr>
              <a:t>https://www.youtube.com/watch?v=zuWyY8vigbA</a:t>
            </a:r>
            <a:endParaRPr lang="en-US" altLang="zh-TW" sz="2000" dirty="0"/>
          </a:p>
          <a:p>
            <a:r>
              <a:rPr lang="en-US" altLang="zh-CN" sz="3200" dirty="0"/>
              <a:t>3.</a:t>
            </a:r>
            <a:r>
              <a:rPr lang="zh-TW" altLang="en-US" sz="3200" dirty="0"/>
              <a:t>平價熱銷</a:t>
            </a:r>
            <a:r>
              <a:rPr lang="en-US" altLang="zh-TW" sz="3200" dirty="0"/>
              <a:t>!</a:t>
            </a:r>
            <a:r>
              <a:rPr lang="zh-TW" altLang="en-US" sz="3200" dirty="0"/>
              <a:t>陸跨境電商「</a:t>
            </a:r>
            <a:r>
              <a:rPr lang="en-US" altLang="zh-TW" sz="3200" dirty="0" err="1"/>
              <a:t>Temu</a:t>
            </a:r>
            <a:r>
              <a:rPr lang="zh-TW" altLang="en-US" sz="3200" dirty="0"/>
              <a:t>」</a:t>
            </a:r>
            <a:r>
              <a:rPr lang="en-US" altLang="zh-TW" sz="3200" dirty="0"/>
              <a:t>.</a:t>
            </a:r>
            <a:r>
              <a:rPr lang="zh-TW" altLang="en-US" sz="3200" dirty="0"/>
              <a:t>「</a:t>
            </a:r>
            <a:r>
              <a:rPr lang="en-US" altLang="zh-TW" sz="3200" dirty="0" err="1"/>
              <a:t>Shein</a:t>
            </a:r>
            <a:r>
              <a:rPr lang="zh-TW" altLang="en-US" sz="3200" dirty="0"/>
              <a:t>」搶占美日韓市場</a:t>
            </a:r>
            <a:r>
              <a:rPr lang="zh-CN" altLang="en-US" sz="3200" dirty="0"/>
              <a:t>，</a:t>
            </a:r>
            <a:r>
              <a:rPr lang="en-US" altLang="zh-CN" sz="3200" dirty="0"/>
              <a:t>TVBS</a:t>
            </a:r>
            <a:endParaRPr lang="zh-TW" altLang="en-US" sz="3200" dirty="0"/>
          </a:p>
          <a:p>
            <a:pPr lvl="1"/>
            <a:r>
              <a:rPr lang="en-US" altLang="zh-TW" sz="2000" dirty="0">
                <a:hlinkClick r:id="rId4"/>
              </a:rPr>
              <a:t>https://www.youtube.com/watch?v=6h6cY-EjlYE</a:t>
            </a:r>
            <a:endParaRPr lang="en-US" altLang="zh-TW" sz="2000" dirty="0"/>
          </a:p>
          <a:p>
            <a:r>
              <a:rPr lang="en-US" altLang="zh-CN" sz="3200" dirty="0"/>
              <a:t>4.</a:t>
            </a:r>
            <a:r>
              <a:rPr lang="zh-TW" altLang="en-US" sz="3200" dirty="0"/>
              <a:t>疫情逆向加持 陸快時尚品牌 估值千億美元</a:t>
            </a:r>
          </a:p>
          <a:p>
            <a:pPr lvl="1"/>
            <a:r>
              <a:rPr lang="en-US" sz="2600" dirty="0">
                <a:hlinkClick r:id="rId5"/>
              </a:rPr>
              <a:t>https://www.youtube.com/watch?v=Q8bM0NCanNY</a:t>
            </a:r>
            <a:endParaRPr lang="en-US" sz="2600" dirty="0"/>
          </a:p>
          <a:p>
            <a:pPr lvl="1"/>
            <a:endParaRPr lang="en-US" sz="3200" dirty="0"/>
          </a:p>
        </p:txBody>
      </p:sp>
      <p:sp>
        <p:nvSpPr>
          <p:cNvPr id="2" name="Title 1"/>
          <p:cNvSpPr>
            <a:spLocks noGrp="1"/>
          </p:cNvSpPr>
          <p:nvPr>
            <p:ph type="title"/>
          </p:nvPr>
        </p:nvSpPr>
        <p:spPr/>
        <p:txBody>
          <a:bodyPr>
            <a:normAutofit fontScale="90000"/>
          </a:bodyPr>
          <a:lstStyle/>
          <a:p>
            <a:r>
              <a:rPr dirty="0"/>
              <a:t>案例分析</a:t>
            </a:r>
            <a:r>
              <a:rPr lang="zh-TW" altLang="en-US" dirty="0"/>
              <a:t>：</a:t>
            </a:r>
            <a:r>
              <a:rPr lang="en-US" altLang="zh-TW" dirty="0"/>
              <a:t> </a:t>
            </a:r>
            <a:r>
              <a:rPr lang="en-US" altLang="zh-TW" dirty="0" err="1"/>
              <a:t>Shein</a:t>
            </a:r>
            <a:br>
              <a:rPr lang="en-US" altLang="zh-TW" dirty="0"/>
            </a:br>
            <a:r>
              <a:rPr lang="zh-CN" altLang="en-US" sz="3600" dirty="0"/>
              <a:t>分析</a:t>
            </a:r>
            <a:r>
              <a:rPr lang="en-US" altLang="zh-CN" sz="3600" dirty="0" err="1"/>
              <a:t>Shein</a:t>
            </a:r>
            <a:r>
              <a:rPr lang="zh-CN" altLang="en-US" sz="3600" dirty="0"/>
              <a:t>的相關影片</a:t>
            </a:r>
            <a:endParaRPr lang="zh-TW" altLang="en-US" dirty="0"/>
          </a:p>
        </p:txBody>
      </p:sp>
    </p:spTree>
    <p:extLst>
      <p:ext uri="{BB962C8B-B14F-4D97-AF65-F5344CB8AC3E}">
        <p14:creationId xmlns:p14="http://schemas.microsoft.com/office/powerpoint/2010/main" val="36532452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1BD88709-CCBC-4AAB-8676-7C1A9AD5D2E8}"/>
              </a:ext>
            </a:extLst>
          </p:cNvPr>
          <p:cNvSpPr>
            <a:spLocks noGrp="1"/>
          </p:cNvSpPr>
          <p:nvPr>
            <p:ph type="subTitle" idx="1"/>
          </p:nvPr>
        </p:nvSpPr>
        <p:spPr>
          <a:xfrm>
            <a:off x="337351" y="1140643"/>
            <a:ext cx="8495931" cy="4515439"/>
          </a:xfrm>
        </p:spPr>
        <p:txBody>
          <a:bodyPr>
            <a:normAutofit/>
          </a:bodyPr>
          <a:lstStyle/>
          <a:p>
            <a:r>
              <a:rPr lang="zh-CN" altLang="en-US" dirty="0"/>
              <a:t>請問：</a:t>
            </a:r>
            <a:endParaRPr lang="en-US" altLang="zh-CN" dirty="0"/>
          </a:p>
          <a:p>
            <a:r>
              <a:rPr lang="en-US" altLang="zh-CN" sz="4200" dirty="0"/>
              <a:t>2023</a:t>
            </a:r>
            <a:r>
              <a:rPr lang="zh-CN" altLang="en-US" sz="4200" dirty="0"/>
              <a:t>年全美</a:t>
            </a:r>
            <a:r>
              <a:rPr lang="en-US" altLang="zh-CN" sz="4200" dirty="0"/>
              <a:t>APP</a:t>
            </a:r>
            <a:r>
              <a:rPr lang="zh-CN" altLang="en-US" sz="4200" dirty="0"/>
              <a:t>下載量，第</a:t>
            </a:r>
            <a:r>
              <a:rPr lang="en-US" altLang="zh-CN" sz="4200" dirty="0"/>
              <a:t>1</a:t>
            </a:r>
            <a:r>
              <a:rPr lang="zh-CN" altLang="en-US" sz="4200" dirty="0"/>
              <a:t>名是？</a:t>
            </a:r>
            <a:endParaRPr lang="en-US" altLang="zh-CN" sz="4200" dirty="0"/>
          </a:p>
          <a:p>
            <a:r>
              <a:rPr lang="en-US" altLang="zh-CN" sz="4200" dirty="0"/>
              <a:t>2023</a:t>
            </a:r>
            <a:r>
              <a:rPr lang="zh-CN" altLang="en-US" sz="4200" dirty="0"/>
              <a:t>年日本韓國</a:t>
            </a:r>
            <a:r>
              <a:rPr lang="en-US" altLang="zh-CN" sz="4200" dirty="0"/>
              <a:t>APP</a:t>
            </a:r>
            <a:r>
              <a:rPr lang="zh-CN" altLang="en-US" sz="4200" dirty="0"/>
              <a:t>下載量，第</a:t>
            </a:r>
            <a:r>
              <a:rPr lang="en-US" altLang="zh-CN" sz="4200" dirty="0"/>
              <a:t>1</a:t>
            </a:r>
            <a:r>
              <a:rPr lang="zh-CN" altLang="en-US" sz="4200" dirty="0"/>
              <a:t>名是？</a:t>
            </a:r>
            <a:endParaRPr lang="en-US" altLang="zh-CN" sz="4200" dirty="0"/>
          </a:p>
          <a:p>
            <a:endParaRPr lang="zh-TW" altLang="en-US" sz="4200" dirty="0"/>
          </a:p>
        </p:txBody>
      </p:sp>
    </p:spTree>
    <p:extLst>
      <p:ext uri="{BB962C8B-B14F-4D97-AF65-F5344CB8AC3E}">
        <p14:creationId xmlns:p14="http://schemas.microsoft.com/office/powerpoint/2010/main" val="8239643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1BD88709-CCBC-4AAB-8676-7C1A9AD5D2E8}"/>
              </a:ext>
            </a:extLst>
          </p:cNvPr>
          <p:cNvSpPr>
            <a:spLocks noGrp="1"/>
          </p:cNvSpPr>
          <p:nvPr>
            <p:ph type="subTitle" idx="1"/>
          </p:nvPr>
        </p:nvSpPr>
        <p:spPr>
          <a:xfrm>
            <a:off x="337351" y="1460702"/>
            <a:ext cx="8495931" cy="2366580"/>
          </a:xfrm>
        </p:spPr>
        <p:txBody>
          <a:bodyPr>
            <a:normAutofit/>
          </a:bodyPr>
          <a:lstStyle/>
          <a:p>
            <a:r>
              <a:rPr lang="zh-TW" altLang="en-US" dirty="0"/>
              <a:t>案例分析：</a:t>
            </a:r>
            <a:r>
              <a:rPr lang="en-US" altLang="zh-TW" sz="6600" b="1" dirty="0"/>
              <a:t> </a:t>
            </a:r>
            <a:r>
              <a:rPr lang="en-US" altLang="zh-CN" sz="6600" b="1" dirty="0" err="1"/>
              <a:t>Temu</a:t>
            </a:r>
            <a:endParaRPr lang="zh-TW" altLang="en-US" sz="4200" dirty="0"/>
          </a:p>
        </p:txBody>
      </p:sp>
    </p:spTree>
    <p:extLst>
      <p:ext uri="{BB962C8B-B14F-4D97-AF65-F5344CB8AC3E}">
        <p14:creationId xmlns:p14="http://schemas.microsoft.com/office/powerpoint/2010/main" val="1096568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034279AF-11DC-47D6-882F-8C8348960557}"/>
              </a:ext>
            </a:extLst>
          </p:cNvPr>
          <p:cNvSpPr>
            <a:spLocks noGrp="1"/>
          </p:cNvSpPr>
          <p:nvPr>
            <p:ph idx="1"/>
          </p:nvPr>
        </p:nvSpPr>
        <p:spPr/>
        <p:txBody>
          <a:bodyPr>
            <a:normAutofit/>
          </a:bodyPr>
          <a:lstStyle/>
          <a:p>
            <a:r>
              <a:rPr lang="en-US" altLang="zh-CN" sz="3600" dirty="0">
                <a:solidFill>
                  <a:srgbClr val="C00000"/>
                </a:solidFill>
              </a:rPr>
              <a:t>2023</a:t>
            </a:r>
            <a:r>
              <a:rPr lang="zh-CN" altLang="en-US" sz="3600" dirty="0">
                <a:solidFill>
                  <a:srgbClr val="C00000"/>
                </a:solidFill>
              </a:rPr>
              <a:t>年</a:t>
            </a:r>
            <a:r>
              <a:rPr lang="zh-CN" altLang="en-US" sz="3600" dirty="0"/>
              <a:t>全美</a:t>
            </a:r>
            <a:r>
              <a:rPr lang="en-US" altLang="zh-CN" sz="3600" dirty="0"/>
              <a:t>APP</a:t>
            </a:r>
            <a:r>
              <a:rPr lang="zh-CN" altLang="en-US" sz="3600" dirty="0"/>
              <a:t>下載量，</a:t>
            </a:r>
            <a:r>
              <a:rPr lang="zh-CN" altLang="en-US" sz="3600" dirty="0">
                <a:solidFill>
                  <a:srgbClr val="C00000"/>
                </a:solidFill>
              </a:rPr>
              <a:t>第</a:t>
            </a:r>
            <a:r>
              <a:rPr lang="en-US" altLang="zh-CN" sz="3600" dirty="0">
                <a:solidFill>
                  <a:srgbClr val="C00000"/>
                </a:solidFill>
              </a:rPr>
              <a:t>1</a:t>
            </a:r>
            <a:r>
              <a:rPr lang="zh-CN" altLang="en-US" sz="3600" dirty="0">
                <a:solidFill>
                  <a:srgbClr val="C00000"/>
                </a:solidFill>
              </a:rPr>
              <a:t>名是</a:t>
            </a:r>
            <a:r>
              <a:rPr lang="en-US" altLang="zh-CN" sz="3600" b="1" dirty="0" err="1">
                <a:solidFill>
                  <a:srgbClr val="C00000"/>
                </a:solidFill>
                <a:highlight>
                  <a:srgbClr val="FFFF00"/>
                </a:highlight>
              </a:rPr>
              <a:t>Temu</a:t>
            </a:r>
            <a:endParaRPr lang="en-US" altLang="zh-CN" sz="3600" b="1" dirty="0">
              <a:solidFill>
                <a:srgbClr val="C00000"/>
              </a:solidFill>
              <a:highlight>
                <a:srgbClr val="FFFF00"/>
              </a:highlight>
            </a:endParaRPr>
          </a:p>
          <a:p>
            <a:pPr lvl="1"/>
            <a:r>
              <a:rPr lang="en-US" altLang="zh-TW" sz="2400" dirty="0" err="1"/>
              <a:t>Temu</a:t>
            </a:r>
            <a:r>
              <a:rPr lang="zh-TW" altLang="en-US" sz="2400" dirty="0"/>
              <a:t>超越了</a:t>
            </a:r>
            <a:r>
              <a:rPr lang="en-US" altLang="zh-TW" sz="2400" dirty="0" err="1"/>
              <a:t>TikTok</a:t>
            </a:r>
            <a:r>
              <a:rPr lang="zh-TW" altLang="en-US" sz="2400" dirty="0"/>
              <a:t>、</a:t>
            </a:r>
            <a:r>
              <a:rPr lang="en-US" altLang="zh-TW" sz="2400" dirty="0"/>
              <a:t>Instagram</a:t>
            </a:r>
            <a:r>
              <a:rPr lang="zh-TW" altLang="en-US" sz="2400" dirty="0"/>
              <a:t>、</a:t>
            </a:r>
            <a:r>
              <a:rPr lang="en-US" altLang="zh-TW" sz="2400" dirty="0"/>
              <a:t>Google</a:t>
            </a:r>
            <a:r>
              <a:rPr lang="zh-TW" altLang="en-US" sz="2400" dirty="0"/>
              <a:t>和</a:t>
            </a:r>
            <a:r>
              <a:rPr lang="en-US" altLang="zh-TW" sz="2400" dirty="0"/>
              <a:t>YouTube</a:t>
            </a:r>
            <a:r>
              <a:rPr lang="zh-TW" altLang="en-US" sz="2400" dirty="0"/>
              <a:t>，成為美國</a:t>
            </a:r>
            <a:r>
              <a:rPr lang="en-US" altLang="zh-TW" sz="2400" dirty="0"/>
              <a:t>App Store</a:t>
            </a:r>
            <a:r>
              <a:rPr lang="zh-TW" altLang="en-US" sz="2400" dirty="0"/>
              <a:t>下載次數最多的免費應用程式</a:t>
            </a:r>
            <a:endParaRPr lang="en-US" altLang="zh-TW" sz="2400" dirty="0"/>
          </a:p>
          <a:p>
            <a:pPr lvl="1"/>
            <a:r>
              <a:rPr lang="zh-CN" altLang="en-US" sz="2400" dirty="0">
                <a:solidFill>
                  <a:srgbClr val="C00000"/>
                </a:solidFill>
              </a:rPr>
              <a:t>打破</a:t>
            </a:r>
            <a:r>
              <a:rPr lang="en-US" altLang="zh-CN" sz="2400" dirty="0" err="1">
                <a:solidFill>
                  <a:srgbClr val="C00000"/>
                </a:solidFill>
              </a:rPr>
              <a:t>Shein</a:t>
            </a:r>
            <a:r>
              <a:rPr lang="zh-CN" altLang="en-US" sz="2400" dirty="0">
                <a:solidFill>
                  <a:srgbClr val="C00000"/>
                </a:solidFill>
              </a:rPr>
              <a:t>當初上市的速度</a:t>
            </a:r>
            <a:endParaRPr lang="en-US" altLang="zh-CN" sz="2400" dirty="0">
              <a:solidFill>
                <a:srgbClr val="C00000"/>
              </a:solidFill>
            </a:endParaRPr>
          </a:p>
          <a:p>
            <a:r>
              <a:rPr lang="en-US" altLang="zh-CN" sz="3600" dirty="0">
                <a:solidFill>
                  <a:srgbClr val="C00000"/>
                </a:solidFill>
              </a:rPr>
              <a:t>2023</a:t>
            </a:r>
            <a:r>
              <a:rPr lang="zh-CN" altLang="en-US" sz="3600" dirty="0">
                <a:solidFill>
                  <a:srgbClr val="C00000"/>
                </a:solidFill>
              </a:rPr>
              <a:t>年</a:t>
            </a:r>
            <a:r>
              <a:rPr lang="en-US" altLang="zh-CN" sz="3600" dirty="0">
                <a:solidFill>
                  <a:srgbClr val="C00000"/>
                </a:solidFill>
              </a:rPr>
              <a:t>Q1/Q2</a:t>
            </a:r>
            <a:r>
              <a:rPr lang="zh-CN" altLang="en-US" sz="3600" dirty="0"/>
              <a:t>，美國市場</a:t>
            </a:r>
            <a:r>
              <a:rPr lang="en-US" altLang="zh-CN" sz="3600" dirty="0" err="1">
                <a:solidFill>
                  <a:srgbClr val="7030A0"/>
                </a:solidFill>
                <a:highlight>
                  <a:srgbClr val="FFFF00"/>
                </a:highlight>
              </a:rPr>
              <a:t>Temu</a:t>
            </a:r>
            <a:r>
              <a:rPr lang="zh-CN" altLang="en-US" sz="3600" dirty="0">
                <a:solidFill>
                  <a:srgbClr val="7030A0"/>
                </a:solidFill>
                <a:highlight>
                  <a:srgbClr val="FFFF00"/>
                </a:highlight>
              </a:rPr>
              <a:t>已經超過</a:t>
            </a:r>
            <a:r>
              <a:rPr lang="en-US" altLang="zh-CN" sz="3600" dirty="0" err="1">
                <a:solidFill>
                  <a:srgbClr val="7030A0"/>
                </a:solidFill>
                <a:highlight>
                  <a:srgbClr val="FFFF00"/>
                </a:highlight>
              </a:rPr>
              <a:t>Shein</a:t>
            </a:r>
            <a:endParaRPr lang="en-US" altLang="zh-CN" sz="3600" dirty="0">
              <a:solidFill>
                <a:srgbClr val="7030A0"/>
              </a:solidFill>
              <a:highlight>
                <a:srgbClr val="FFFF00"/>
              </a:highlight>
            </a:endParaRPr>
          </a:p>
          <a:p>
            <a:r>
              <a:rPr lang="en-US" altLang="zh-CN" sz="3600" dirty="0" err="1"/>
              <a:t>Temu</a:t>
            </a:r>
            <a:r>
              <a:rPr lang="zh-CN" altLang="en-US" sz="3600" dirty="0"/>
              <a:t>收入年增幅超過</a:t>
            </a:r>
            <a:r>
              <a:rPr lang="en-US" altLang="zh-CN" sz="3600" dirty="0"/>
              <a:t>130%</a:t>
            </a:r>
            <a:r>
              <a:rPr lang="zh-CN" altLang="en-US" sz="3600" dirty="0"/>
              <a:t>，跨</a:t>
            </a:r>
            <a:r>
              <a:rPr lang="en-US" altLang="zh-CN" sz="3600" dirty="0"/>
              <a:t>60</a:t>
            </a:r>
            <a:r>
              <a:rPr lang="zh-CN" altLang="en-US" sz="3600" dirty="0"/>
              <a:t>國</a:t>
            </a:r>
            <a:endParaRPr lang="en-US" altLang="zh-CN" sz="3600" dirty="0"/>
          </a:p>
          <a:p>
            <a:r>
              <a:rPr lang="zh-CN" altLang="en-US" sz="3600" dirty="0"/>
              <a:t>為了爭跨境電商第</a:t>
            </a:r>
            <a:r>
              <a:rPr lang="en-US" altLang="zh-CN" sz="3600" dirty="0"/>
              <a:t>1</a:t>
            </a:r>
            <a:r>
              <a:rPr lang="zh-CN" altLang="en-US" sz="3600" dirty="0"/>
              <a:t>的市佔，</a:t>
            </a:r>
            <a:r>
              <a:rPr lang="en-US" altLang="zh-CN" sz="3600" dirty="0" err="1"/>
              <a:t>Temu</a:t>
            </a:r>
            <a:r>
              <a:rPr lang="zh-CN" altLang="en-US" sz="3600" dirty="0"/>
              <a:t>多次訴訟</a:t>
            </a:r>
            <a:r>
              <a:rPr lang="en-US" altLang="zh-CN" sz="3600" dirty="0" err="1"/>
              <a:t>Shein</a:t>
            </a:r>
            <a:endParaRPr lang="zh-TW" altLang="en-US" sz="3600" dirty="0"/>
          </a:p>
        </p:txBody>
      </p:sp>
      <p:sp>
        <p:nvSpPr>
          <p:cNvPr id="3" name="標題 2">
            <a:extLst>
              <a:ext uri="{FF2B5EF4-FFF2-40B4-BE49-F238E27FC236}">
                <a16:creationId xmlns:a16="http://schemas.microsoft.com/office/drawing/2014/main" id="{EDFED8C5-E69D-4833-AA38-B98EDB876C7E}"/>
              </a:ext>
            </a:extLst>
          </p:cNvPr>
          <p:cNvSpPr>
            <a:spLocks noGrp="1"/>
          </p:cNvSpPr>
          <p:nvPr>
            <p:ph type="title"/>
          </p:nvPr>
        </p:nvSpPr>
        <p:spPr/>
        <p:txBody>
          <a:bodyPr>
            <a:normAutofit/>
          </a:bodyPr>
          <a:lstStyle/>
          <a:p>
            <a:r>
              <a:rPr lang="zh-TW" altLang="en-US" dirty="0"/>
              <a:t>案例分析：</a:t>
            </a:r>
            <a:r>
              <a:rPr lang="en-US" altLang="zh-TW" sz="4800" b="1" dirty="0"/>
              <a:t> </a:t>
            </a:r>
            <a:r>
              <a:rPr lang="en-US" altLang="zh-CN" sz="4800" b="1" dirty="0" err="1"/>
              <a:t>Temu</a:t>
            </a:r>
            <a:endParaRPr lang="zh-TW" altLang="en-US" dirty="0"/>
          </a:p>
        </p:txBody>
      </p:sp>
    </p:spTree>
    <p:extLst>
      <p:ext uri="{BB962C8B-B14F-4D97-AF65-F5344CB8AC3E}">
        <p14:creationId xmlns:p14="http://schemas.microsoft.com/office/powerpoint/2010/main" val="28517285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034279AF-11DC-47D6-882F-8C8348960557}"/>
              </a:ext>
            </a:extLst>
          </p:cNvPr>
          <p:cNvSpPr>
            <a:spLocks noGrp="1"/>
          </p:cNvSpPr>
          <p:nvPr>
            <p:ph idx="1"/>
          </p:nvPr>
        </p:nvSpPr>
        <p:spPr/>
        <p:txBody>
          <a:bodyPr>
            <a:normAutofit fontScale="92500"/>
          </a:bodyPr>
          <a:lstStyle/>
          <a:p>
            <a:r>
              <a:rPr lang="en-US" altLang="zh-CN" sz="3600" dirty="0" err="1"/>
              <a:t>Temu</a:t>
            </a:r>
            <a:r>
              <a:rPr lang="zh-CN" altLang="en-US" sz="3600" dirty="0"/>
              <a:t>是大陸電商</a:t>
            </a:r>
            <a:r>
              <a:rPr lang="zh-TW" altLang="en-US" sz="3600" dirty="0"/>
              <a:t>巨頭</a:t>
            </a:r>
            <a:r>
              <a:rPr lang="en-US" altLang="zh-CN" sz="3600" dirty="0"/>
              <a:t>【</a:t>
            </a:r>
            <a:r>
              <a:rPr lang="zh-TW" altLang="en-US" sz="3600" dirty="0"/>
              <a:t>拼多多</a:t>
            </a:r>
            <a:r>
              <a:rPr lang="en-US" altLang="zh-CN" sz="3600" dirty="0"/>
              <a:t>】</a:t>
            </a:r>
            <a:r>
              <a:rPr lang="zh-TW" altLang="en-US" sz="3600" dirty="0"/>
              <a:t>旗下的平台</a:t>
            </a:r>
            <a:endParaRPr lang="en-US" altLang="zh-TW" sz="3600" dirty="0"/>
          </a:p>
          <a:p>
            <a:r>
              <a:rPr lang="zh-TW" altLang="en-US" sz="3600" dirty="0"/>
              <a:t>拼多多</a:t>
            </a:r>
            <a:endParaRPr lang="en-US" altLang="zh-TW" sz="3600" dirty="0"/>
          </a:p>
          <a:p>
            <a:pPr lvl="1"/>
            <a:r>
              <a:rPr lang="zh-CN" altLang="en-US" sz="2400" dirty="0"/>
              <a:t>公司老闆：</a:t>
            </a:r>
            <a:r>
              <a:rPr lang="zh-TW" altLang="en-US" sz="2400" dirty="0">
                <a:solidFill>
                  <a:srgbClr val="7030A0"/>
                </a:solidFill>
                <a:highlight>
                  <a:srgbClr val="FFFF00"/>
                </a:highlight>
              </a:rPr>
              <a:t>黃崢</a:t>
            </a:r>
            <a:endParaRPr lang="en-US" altLang="zh-TW" sz="2400" dirty="0">
              <a:solidFill>
                <a:srgbClr val="7030A0"/>
              </a:solidFill>
              <a:highlight>
                <a:srgbClr val="FFFF00"/>
              </a:highlight>
            </a:endParaRPr>
          </a:p>
          <a:p>
            <a:pPr lvl="1"/>
            <a:r>
              <a:rPr lang="zh-TW" altLang="en-US" sz="2400" dirty="0"/>
              <a:t>主打</a:t>
            </a:r>
            <a:r>
              <a:rPr lang="en-US" altLang="zh-CN" sz="2400" dirty="0"/>
              <a:t>【</a:t>
            </a:r>
            <a:r>
              <a:rPr lang="zh-TW" altLang="en-US" sz="2400" dirty="0">
                <a:solidFill>
                  <a:srgbClr val="C00000"/>
                </a:solidFill>
                <a:highlight>
                  <a:srgbClr val="FFFF00"/>
                </a:highlight>
              </a:rPr>
              <a:t>低價產品</a:t>
            </a:r>
            <a:r>
              <a:rPr lang="zh-TW" altLang="en-US" sz="2400" dirty="0">
                <a:solidFill>
                  <a:srgbClr val="C00000"/>
                </a:solidFill>
              </a:rPr>
              <a:t>和社交購物</a:t>
            </a:r>
            <a:r>
              <a:rPr lang="en-US" altLang="zh-CN" sz="2400" dirty="0"/>
              <a:t>】</a:t>
            </a:r>
            <a:r>
              <a:rPr lang="zh-TW" altLang="en-US" sz="2400" dirty="0"/>
              <a:t>。它通過</a:t>
            </a:r>
            <a:r>
              <a:rPr lang="en-US" altLang="zh-CN" sz="2400" dirty="0"/>
              <a:t>【</a:t>
            </a:r>
            <a:r>
              <a:rPr lang="zh-TW" altLang="en-US" sz="2400" dirty="0">
                <a:solidFill>
                  <a:srgbClr val="C00000"/>
                </a:solidFill>
              </a:rPr>
              <a:t>微信</a:t>
            </a:r>
            <a:r>
              <a:rPr lang="en-US" altLang="zh-CN" sz="2400" dirty="0"/>
              <a:t>】</a:t>
            </a:r>
            <a:r>
              <a:rPr lang="zh-TW" altLang="en-US" sz="2400" dirty="0"/>
              <a:t>等社交媒體平台進行病毒式傳播，</a:t>
            </a:r>
            <a:endParaRPr lang="en-US" altLang="zh-TW" sz="2400" dirty="0"/>
          </a:p>
          <a:p>
            <a:pPr lvl="1"/>
            <a:r>
              <a:rPr lang="zh-TW" altLang="en-US" sz="2400" dirty="0"/>
              <a:t>迅速在</a:t>
            </a:r>
            <a:r>
              <a:rPr lang="en-US" altLang="zh-CN" sz="2400" dirty="0"/>
              <a:t>【</a:t>
            </a:r>
            <a:r>
              <a:rPr lang="zh-TW" altLang="en-US" sz="2400" dirty="0">
                <a:solidFill>
                  <a:srgbClr val="C00000"/>
                </a:solidFill>
              </a:rPr>
              <a:t>低線城市和農村市</a:t>
            </a:r>
            <a:r>
              <a:rPr lang="en-US" altLang="zh-CN" sz="2400" dirty="0"/>
              <a:t>】</a:t>
            </a:r>
            <a:r>
              <a:rPr lang="zh-TW" altLang="en-US" sz="2400" dirty="0"/>
              <a:t>場獲得了大量用戶</a:t>
            </a:r>
            <a:endParaRPr lang="en-US" altLang="zh-TW" sz="2400" dirty="0"/>
          </a:p>
          <a:p>
            <a:pPr lvl="1"/>
            <a:r>
              <a:rPr lang="zh-CN" altLang="en-US" sz="2400" dirty="0"/>
              <a:t>推出</a:t>
            </a:r>
            <a:r>
              <a:rPr lang="zh-TW" altLang="en-US" sz="2400" dirty="0"/>
              <a:t>「</a:t>
            </a:r>
            <a:r>
              <a:rPr lang="zh-TW" altLang="en-US" sz="2400" dirty="0">
                <a:solidFill>
                  <a:srgbClr val="C00000"/>
                </a:solidFill>
              </a:rPr>
              <a:t>農產品上行</a:t>
            </a:r>
            <a:r>
              <a:rPr lang="zh-TW" altLang="en-US" sz="2400" dirty="0"/>
              <a:t>」策略，與農村市場深度結合，推出「</a:t>
            </a:r>
            <a:r>
              <a:rPr lang="zh-TW" altLang="en-US" sz="2400" dirty="0">
                <a:solidFill>
                  <a:srgbClr val="C00000"/>
                </a:solidFill>
              </a:rPr>
              <a:t>百億補貼</a:t>
            </a:r>
            <a:r>
              <a:rPr lang="zh-TW" altLang="en-US" sz="2400" dirty="0"/>
              <a:t>」等促銷活動，成功吸引了大量農村用戶</a:t>
            </a:r>
            <a:endParaRPr lang="en-US" altLang="zh-TW" sz="2400" dirty="0"/>
          </a:p>
          <a:p>
            <a:r>
              <a:rPr lang="zh-CN" altLang="en-US" sz="3600" dirty="0"/>
              <a:t>淘寶：主攻</a:t>
            </a:r>
            <a:r>
              <a:rPr lang="en-US" altLang="zh-CN" sz="3600" dirty="0"/>
              <a:t>1,2</a:t>
            </a:r>
            <a:r>
              <a:rPr lang="zh-CN" altLang="en-US" sz="3600" dirty="0"/>
              <a:t>線城市</a:t>
            </a:r>
            <a:endParaRPr lang="en-US" altLang="zh-CN" sz="3600" dirty="0"/>
          </a:p>
          <a:p>
            <a:r>
              <a:rPr lang="zh-CN" altLang="en-US" sz="3600" dirty="0"/>
              <a:t>拼多多：主攻</a:t>
            </a:r>
            <a:r>
              <a:rPr lang="en-US" altLang="zh-CN" sz="3600" dirty="0"/>
              <a:t>3,4</a:t>
            </a:r>
            <a:r>
              <a:rPr lang="zh-CN" altLang="en-US" sz="3600" dirty="0"/>
              <a:t>線城市＋農村</a:t>
            </a:r>
            <a:endParaRPr lang="en-US" altLang="zh-CN" sz="3600" dirty="0"/>
          </a:p>
        </p:txBody>
      </p:sp>
      <p:sp>
        <p:nvSpPr>
          <p:cNvPr id="3" name="標題 2">
            <a:extLst>
              <a:ext uri="{FF2B5EF4-FFF2-40B4-BE49-F238E27FC236}">
                <a16:creationId xmlns:a16="http://schemas.microsoft.com/office/drawing/2014/main" id="{EDFED8C5-E69D-4833-AA38-B98EDB876C7E}"/>
              </a:ext>
            </a:extLst>
          </p:cNvPr>
          <p:cNvSpPr>
            <a:spLocks noGrp="1"/>
          </p:cNvSpPr>
          <p:nvPr>
            <p:ph type="title"/>
          </p:nvPr>
        </p:nvSpPr>
        <p:spPr/>
        <p:txBody>
          <a:bodyPr>
            <a:normAutofit/>
          </a:bodyPr>
          <a:lstStyle/>
          <a:p>
            <a:r>
              <a:rPr lang="zh-TW" altLang="en-US" dirty="0"/>
              <a:t>案例分析：</a:t>
            </a:r>
            <a:r>
              <a:rPr lang="en-US" altLang="zh-TW" sz="4800" b="1" dirty="0"/>
              <a:t> </a:t>
            </a:r>
            <a:r>
              <a:rPr lang="en-US" altLang="zh-CN" sz="4800" b="1" dirty="0" err="1"/>
              <a:t>Temu</a:t>
            </a:r>
            <a:endParaRPr lang="zh-TW" altLang="en-US" dirty="0"/>
          </a:p>
        </p:txBody>
      </p:sp>
    </p:spTree>
    <p:extLst>
      <p:ext uri="{BB962C8B-B14F-4D97-AF65-F5344CB8AC3E}">
        <p14:creationId xmlns:p14="http://schemas.microsoft.com/office/powerpoint/2010/main" val="7739220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7D386C73-4A70-4AD1-BFBF-B3D8F1C1A2F3}"/>
              </a:ext>
            </a:extLst>
          </p:cNvPr>
          <p:cNvSpPr>
            <a:spLocks noGrp="1"/>
          </p:cNvSpPr>
          <p:nvPr>
            <p:ph idx="1"/>
          </p:nvPr>
        </p:nvSpPr>
        <p:spPr/>
        <p:txBody>
          <a:bodyPr/>
          <a:lstStyle/>
          <a:p>
            <a:r>
              <a:rPr lang="zh-TW" altLang="en-US" sz="4000" dirty="0"/>
              <a:t>拼多多</a:t>
            </a:r>
            <a:r>
              <a:rPr lang="zh-CN" altLang="en-US" sz="4000" dirty="0"/>
              <a:t>靠著鄉村包圍城市的做法，讓淘寶業績逐年下滑</a:t>
            </a:r>
            <a:endParaRPr lang="zh-TW" altLang="en-US" dirty="0"/>
          </a:p>
        </p:txBody>
      </p:sp>
      <p:sp>
        <p:nvSpPr>
          <p:cNvPr id="3" name="標題 2">
            <a:extLst>
              <a:ext uri="{FF2B5EF4-FFF2-40B4-BE49-F238E27FC236}">
                <a16:creationId xmlns:a16="http://schemas.microsoft.com/office/drawing/2014/main" id="{F1A41C97-9096-48A5-9F7A-7471839B6BFB}"/>
              </a:ext>
            </a:extLst>
          </p:cNvPr>
          <p:cNvSpPr>
            <a:spLocks noGrp="1"/>
          </p:cNvSpPr>
          <p:nvPr>
            <p:ph type="title"/>
          </p:nvPr>
        </p:nvSpPr>
        <p:spPr/>
        <p:txBody>
          <a:bodyPr/>
          <a:lstStyle/>
          <a:p>
            <a:r>
              <a:rPr lang="zh-CN" altLang="en-US" dirty="0"/>
              <a:t>淘寶股價圖</a:t>
            </a:r>
            <a:endParaRPr lang="zh-TW" altLang="en-US" dirty="0"/>
          </a:p>
        </p:txBody>
      </p:sp>
      <p:pic>
        <p:nvPicPr>
          <p:cNvPr id="5" name="圖片 4">
            <a:extLst>
              <a:ext uri="{FF2B5EF4-FFF2-40B4-BE49-F238E27FC236}">
                <a16:creationId xmlns:a16="http://schemas.microsoft.com/office/drawing/2014/main" id="{541348B6-8124-42F3-A78B-127E39E0738D}"/>
              </a:ext>
            </a:extLst>
          </p:cNvPr>
          <p:cNvPicPr>
            <a:picLocks noChangeAspect="1"/>
          </p:cNvPicPr>
          <p:nvPr/>
        </p:nvPicPr>
        <p:blipFill>
          <a:blip r:embed="rId2"/>
          <a:stretch>
            <a:fillRect/>
          </a:stretch>
        </p:blipFill>
        <p:spPr>
          <a:xfrm>
            <a:off x="31071" y="2743527"/>
            <a:ext cx="9144000" cy="3633377"/>
          </a:xfrm>
          <a:prstGeom prst="rect">
            <a:avLst/>
          </a:prstGeom>
        </p:spPr>
      </p:pic>
    </p:spTree>
    <p:extLst>
      <p:ext uri="{BB962C8B-B14F-4D97-AF65-F5344CB8AC3E}">
        <p14:creationId xmlns:p14="http://schemas.microsoft.com/office/powerpoint/2010/main" val="19845651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8458406D-4B9F-4977-8685-DA402302BC4F}"/>
              </a:ext>
            </a:extLst>
          </p:cNvPr>
          <p:cNvSpPr>
            <a:spLocks noGrp="1"/>
          </p:cNvSpPr>
          <p:nvPr>
            <p:ph idx="1"/>
          </p:nvPr>
        </p:nvSpPr>
        <p:spPr/>
        <p:txBody>
          <a:bodyPr/>
          <a:lstStyle/>
          <a:p>
            <a:r>
              <a:rPr lang="zh-CN" altLang="en-US" dirty="0"/>
              <a:t>近幾年，大陸的互聯網受到政策壓抑，但是拼多多還是逐年上行</a:t>
            </a:r>
            <a:endParaRPr lang="zh-TW" altLang="en-US" dirty="0"/>
          </a:p>
        </p:txBody>
      </p:sp>
      <p:sp>
        <p:nvSpPr>
          <p:cNvPr id="3" name="標題 2">
            <a:extLst>
              <a:ext uri="{FF2B5EF4-FFF2-40B4-BE49-F238E27FC236}">
                <a16:creationId xmlns:a16="http://schemas.microsoft.com/office/drawing/2014/main" id="{E2866BE4-4A94-41BF-B07F-D6DAD97F5866}"/>
              </a:ext>
            </a:extLst>
          </p:cNvPr>
          <p:cNvSpPr>
            <a:spLocks noGrp="1"/>
          </p:cNvSpPr>
          <p:nvPr>
            <p:ph type="title"/>
          </p:nvPr>
        </p:nvSpPr>
        <p:spPr/>
        <p:txBody>
          <a:bodyPr/>
          <a:lstStyle/>
          <a:p>
            <a:r>
              <a:rPr lang="zh-CN" altLang="en-US" dirty="0"/>
              <a:t>拼多多股價圖</a:t>
            </a:r>
            <a:endParaRPr lang="zh-TW" altLang="en-US" dirty="0"/>
          </a:p>
        </p:txBody>
      </p:sp>
      <p:pic>
        <p:nvPicPr>
          <p:cNvPr id="5" name="圖片 4">
            <a:extLst>
              <a:ext uri="{FF2B5EF4-FFF2-40B4-BE49-F238E27FC236}">
                <a16:creationId xmlns:a16="http://schemas.microsoft.com/office/drawing/2014/main" id="{05A95BF5-D98A-47CF-A71E-8528F7DE0E43}"/>
              </a:ext>
            </a:extLst>
          </p:cNvPr>
          <p:cNvPicPr>
            <a:picLocks noChangeAspect="1"/>
          </p:cNvPicPr>
          <p:nvPr/>
        </p:nvPicPr>
        <p:blipFill>
          <a:blip r:embed="rId2"/>
          <a:stretch>
            <a:fillRect/>
          </a:stretch>
        </p:blipFill>
        <p:spPr>
          <a:xfrm>
            <a:off x="31071" y="2994813"/>
            <a:ext cx="9144000" cy="3564439"/>
          </a:xfrm>
          <a:prstGeom prst="rect">
            <a:avLst/>
          </a:prstGeom>
        </p:spPr>
      </p:pic>
    </p:spTree>
    <p:extLst>
      <p:ext uri="{BB962C8B-B14F-4D97-AF65-F5344CB8AC3E}">
        <p14:creationId xmlns:p14="http://schemas.microsoft.com/office/powerpoint/2010/main" val="37854366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FD679E77-A8C1-4C9A-B426-ADEED378BC86}"/>
              </a:ext>
            </a:extLst>
          </p:cNvPr>
          <p:cNvSpPr>
            <a:spLocks noGrp="1"/>
          </p:cNvSpPr>
          <p:nvPr>
            <p:ph idx="1"/>
          </p:nvPr>
        </p:nvSpPr>
        <p:spPr>
          <a:xfrm>
            <a:off x="177553" y="1496503"/>
            <a:ext cx="8851037" cy="5121275"/>
          </a:xfrm>
        </p:spPr>
        <p:txBody>
          <a:bodyPr>
            <a:normAutofit/>
          </a:bodyPr>
          <a:lstStyle/>
          <a:p>
            <a:r>
              <a:rPr lang="en-US" altLang="zh-TW" sz="2800" dirty="0" err="1"/>
              <a:t>Pchome</a:t>
            </a:r>
            <a:r>
              <a:rPr lang="zh-CN" altLang="en-US" sz="2800" dirty="0"/>
              <a:t>上市公司是：</a:t>
            </a:r>
            <a:r>
              <a:rPr lang="zh-TW" altLang="en-US" sz="2800" dirty="0"/>
              <a:t>網家</a:t>
            </a:r>
            <a:r>
              <a:rPr lang="zh-CN" altLang="en-US" sz="2800" dirty="0"/>
              <a:t>：</a:t>
            </a:r>
            <a:r>
              <a:rPr lang="zh-TW" altLang="en-US" sz="2800" dirty="0"/>
              <a:t>網路家庭</a:t>
            </a:r>
            <a:r>
              <a:rPr lang="en-US" altLang="zh-TW" sz="2800" dirty="0"/>
              <a:t>(8044-tw)</a:t>
            </a:r>
            <a:r>
              <a:rPr lang="zh-CN" altLang="en-US" sz="2800" dirty="0"/>
              <a:t>，</a:t>
            </a:r>
            <a:endParaRPr lang="en-US" altLang="zh-CN" sz="2800" dirty="0"/>
          </a:p>
          <a:p>
            <a:r>
              <a:rPr lang="zh-CN" altLang="en-US" sz="2800" dirty="0"/>
              <a:t>因為被</a:t>
            </a:r>
            <a:r>
              <a:rPr lang="zh-CN" altLang="en-US" sz="2800" dirty="0">
                <a:solidFill>
                  <a:srgbClr val="7030A0"/>
                </a:solidFill>
                <a:highlight>
                  <a:srgbClr val="FFFF00"/>
                </a:highlight>
              </a:rPr>
              <a:t>蝦皮</a:t>
            </a:r>
            <a:r>
              <a:rPr lang="en-US" altLang="zh-CN" sz="2800" dirty="0">
                <a:solidFill>
                  <a:srgbClr val="7030A0"/>
                </a:solidFill>
                <a:highlight>
                  <a:srgbClr val="FFFF00"/>
                </a:highlight>
              </a:rPr>
              <a:t>/</a:t>
            </a:r>
            <a:r>
              <a:rPr lang="en-US" altLang="zh-CN" sz="2800" dirty="0" err="1">
                <a:solidFill>
                  <a:srgbClr val="7030A0"/>
                </a:solidFill>
                <a:highlight>
                  <a:srgbClr val="FFFF00"/>
                </a:highlight>
              </a:rPr>
              <a:t>momo</a:t>
            </a:r>
            <a:r>
              <a:rPr lang="zh-CN" altLang="en-US" sz="2800" dirty="0"/>
              <a:t>追過，導致市佔率下滑</a:t>
            </a:r>
            <a:endParaRPr lang="zh-TW" altLang="en-US" sz="2800" dirty="0"/>
          </a:p>
        </p:txBody>
      </p:sp>
      <p:sp>
        <p:nvSpPr>
          <p:cNvPr id="3" name="標題 2">
            <a:extLst>
              <a:ext uri="{FF2B5EF4-FFF2-40B4-BE49-F238E27FC236}">
                <a16:creationId xmlns:a16="http://schemas.microsoft.com/office/drawing/2014/main" id="{551854F3-89C7-4BC1-9AFF-EA518DCE2E2A}"/>
              </a:ext>
            </a:extLst>
          </p:cNvPr>
          <p:cNvSpPr>
            <a:spLocks noGrp="1"/>
          </p:cNvSpPr>
          <p:nvPr>
            <p:ph type="title"/>
          </p:nvPr>
        </p:nvSpPr>
        <p:spPr/>
        <p:txBody>
          <a:bodyPr/>
          <a:lstStyle/>
          <a:p>
            <a:r>
              <a:rPr lang="zh-CN" altLang="en-US" dirty="0"/>
              <a:t>台灣的</a:t>
            </a:r>
            <a:r>
              <a:rPr lang="en-US" altLang="zh-CN" dirty="0" err="1"/>
              <a:t>PChome</a:t>
            </a:r>
            <a:r>
              <a:rPr lang="zh-CN" altLang="en-US" dirty="0"/>
              <a:t>，股價圖</a:t>
            </a:r>
            <a:endParaRPr lang="zh-TW" altLang="en-US" dirty="0"/>
          </a:p>
        </p:txBody>
      </p:sp>
      <p:pic>
        <p:nvPicPr>
          <p:cNvPr id="5" name="圖片 4">
            <a:extLst>
              <a:ext uri="{FF2B5EF4-FFF2-40B4-BE49-F238E27FC236}">
                <a16:creationId xmlns:a16="http://schemas.microsoft.com/office/drawing/2014/main" id="{23A07FB0-5603-4DD2-B60D-37F2CC4382CC}"/>
              </a:ext>
            </a:extLst>
          </p:cNvPr>
          <p:cNvPicPr>
            <a:picLocks noChangeAspect="1"/>
          </p:cNvPicPr>
          <p:nvPr/>
        </p:nvPicPr>
        <p:blipFill>
          <a:blip r:embed="rId2"/>
          <a:stretch>
            <a:fillRect/>
          </a:stretch>
        </p:blipFill>
        <p:spPr>
          <a:xfrm>
            <a:off x="0" y="2543548"/>
            <a:ext cx="9144000" cy="4302668"/>
          </a:xfrm>
          <a:prstGeom prst="rect">
            <a:avLst/>
          </a:prstGeom>
        </p:spPr>
      </p:pic>
    </p:spTree>
    <p:extLst>
      <p:ext uri="{BB962C8B-B14F-4D97-AF65-F5344CB8AC3E}">
        <p14:creationId xmlns:p14="http://schemas.microsoft.com/office/powerpoint/2010/main" val="17500943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82C091BA-B75F-4AD2-A30D-49FAD70867AA}"/>
              </a:ext>
            </a:extLst>
          </p:cNvPr>
          <p:cNvSpPr>
            <a:spLocks noGrp="1"/>
          </p:cNvSpPr>
          <p:nvPr>
            <p:ph idx="1"/>
          </p:nvPr>
        </p:nvSpPr>
        <p:spPr/>
        <p:txBody>
          <a:bodyPr>
            <a:normAutofit/>
          </a:bodyPr>
          <a:lstStyle/>
          <a:p>
            <a:r>
              <a:rPr lang="zh-CN" altLang="en-US" sz="2800" dirty="0"/>
              <a:t>蝦皮母公司</a:t>
            </a:r>
            <a:r>
              <a:rPr lang="en-US" altLang="zh-CN" sz="2800" dirty="0"/>
              <a:t>(Sea</a:t>
            </a:r>
            <a:r>
              <a:rPr lang="zh-CN" altLang="en-US" sz="2800" dirty="0"/>
              <a:t>公司），本業電玩業務，賺錢，</a:t>
            </a:r>
            <a:endParaRPr lang="en-US" altLang="zh-CN" sz="2800" dirty="0"/>
          </a:p>
          <a:p>
            <a:r>
              <a:rPr lang="zh-CN" altLang="en-US" sz="2800" dirty="0"/>
              <a:t>但是蝦皮業務，只有在台灣獲利，盲目在全球擴展卻大幅度虧損，導致大幅度裁員</a:t>
            </a:r>
            <a:endParaRPr lang="zh-TW" altLang="en-US" sz="2800" dirty="0"/>
          </a:p>
        </p:txBody>
      </p:sp>
      <p:sp>
        <p:nvSpPr>
          <p:cNvPr id="3" name="標題 2">
            <a:extLst>
              <a:ext uri="{FF2B5EF4-FFF2-40B4-BE49-F238E27FC236}">
                <a16:creationId xmlns:a16="http://schemas.microsoft.com/office/drawing/2014/main" id="{AD33F418-7D7C-48CA-B4A0-B6D1CC23B1DD}"/>
              </a:ext>
            </a:extLst>
          </p:cNvPr>
          <p:cNvSpPr>
            <a:spLocks noGrp="1"/>
          </p:cNvSpPr>
          <p:nvPr>
            <p:ph type="title"/>
          </p:nvPr>
        </p:nvSpPr>
        <p:spPr/>
        <p:txBody>
          <a:bodyPr>
            <a:normAutofit fontScale="90000"/>
          </a:bodyPr>
          <a:lstStyle/>
          <a:p>
            <a:r>
              <a:rPr lang="zh-CN" altLang="en-US" dirty="0"/>
              <a:t>蝦皮，股價圖</a:t>
            </a:r>
            <a:br>
              <a:rPr lang="en-US" altLang="zh-CN" dirty="0"/>
            </a:br>
            <a:r>
              <a:rPr lang="zh-CN" altLang="en-US" dirty="0"/>
              <a:t>蝦皮母公司是</a:t>
            </a:r>
            <a:r>
              <a:rPr lang="en-US" altLang="zh-CN" dirty="0"/>
              <a:t>Sea</a:t>
            </a:r>
            <a:r>
              <a:rPr lang="zh-CN" altLang="en-US" dirty="0"/>
              <a:t>公司，電玩公司</a:t>
            </a:r>
            <a:endParaRPr lang="zh-TW" altLang="en-US" dirty="0"/>
          </a:p>
        </p:txBody>
      </p:sp>
      <p:pic>
        <p:nvPicPr>
          <p:cNvPr id="5" name="圖片 4">
            <a:extLst>
              <a:ext uri="{FF2B5EF4-FFF2-40B4-BE49-F238E27FC236}">
                <a16:creationId xmlns:a16="http://schemas.microsoft.com/office/drawing/2014/main" id="{68614940-AFBC-447B-BAE8-1ED001006706}"/>
              </a:ext>
            </a:extLst>
          </p:cNvPr>
          <p:cNvPicPr>
            <a:picLocks noChangeAspect="1"/>
          </p:cNvPicPr>
          <p:nvPr/>
        </p:nvPicPr>
        <p:blipFill>
          <a:blip r:embed="rId2"/>
          <a:stretch>
            <a:fillRect/>
          </a:stretch>
        </p:blipFill>
        <p:spPr>
          <a:xfrm>
            <a:off x="31071" y="3155270"/>
            <a:ext cx="9144000" cy="3702730"/>
          </a:xfrm>
          <a:prstGeom prst="rect">
            <a:avLst/>
          </a:prstGeom>
        </p:spPr>
      </p:pic>
    </p:spTree>
    <p:extLst>
      <p:ext uri="{BB962C8B-B14F-4D97-AF65-F5344CB8AC3E}">
        <p14:creationId xmlns:p14="http://schemas.microsoft.com/office/powerpoint/2010/main" val="24926097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13612FCA-20F9-4210-9F02-547685FFDD72}"/>
              </a:ext>
            </a:extLst>
          </p:cNvPr>
          <p:cNvSpPr>
            <a:spLocks noGrp="1"/>
          </p:cNvSpPr>
          <p:nvPr>
            <p:ph idx="1"/>
          </p:nvPr>
        </p:nvSpPr>
        <p:spPr/>
        <p:txBody>
          <a:bodyPr/>
          <a:lstStyle/>
          <a:p>
            <a:r>
              <a:rPr lang="zh-TW" altLang="en-US" sz="4000" dirty="0"/>
              <a:t>蝦皮股價暴跌、大裁員後</a:t>
            </a:r>
            <a:r>
              <a:rPr lang="en-US" altLang="zh-TW" sz="4000" dirty="0"/>
              <a:t>...</a:t>
            </a:r>
            <a:r>
              <a:rPr lang="zh-TW" altLang="en-US" sz="4000" dirty="0"/>
              <a:t>蝦皮全面撤出這市場</a:t>
            </a:r>
            <a:r>
              <a:rPr lang="zh-CN" altLang="en-US" sz="4000" dirty="0"/>
              <a:t>，在</a:t>
            </a:r>
            <a:r>
              <a:rPr lang="en-US" altLang="zh-CN" sz="4000" dirty="0"/>
              <a:t>2022-2023</a:t>
            </a:r>
            <a:r>
              <a:rPr lang="zh-CN" altLang="en-US" sz="4000" dirty="0"/>
              <a:t>，</a:t>
            </a:r>
            <a:r>
              <a:rPr lang="zh-TW" altLang="en-US" sz="4000" dirty="0"/>
              <a:t>半年砍了</a:t>
            </a:r>
            <a:r>
              <a:rPr lang="en-US" altLang="zh-TW" sz="4000" dirty="0"/>
              <a:t>7000</a:t>
            </a:r>
            <a:r>
              <a:rPr lang="zh-TW" altLang="en-US" sz="4000" dirty="0"/>
              <a:t>人，留下來的員工不升職也不加薪</a:t>
            </a:r>
            <a:endParaRPr lang="en-US" altLang="zh-TW" sz="4000" dirty="0"/>
          </a:p>
          <a:p>
            <a:pPr lvl="1"/>
            <a:r>
              <a:rPr lang="zh-CN" altLang="en-US" dirty="0"/>
              <a:t>先是盲目投資：蝦皮全面推出歐洲市場，美洲市場</a:t>
            </a:r>
            <a:endParaRPr lang="en-US" altLang="zh-CN" dirty="0"/>
          </a:p>
          <a:p>
            <a:pPr lvl="1"/>
            <a:r>
              <a:rPr lang="en-US" altLang="zh-CN" dirty="0"/>
              <a:t>2021</a:t>
            </a:r>
            <a:r>
              <a:rPr lang="zh-CN" altLang="en-US" dirty="0"/>
              <a:t>～</a:t>
            </a:r>
            <a:r>
              <a:rPr lang="en-US" altLang="zh-CN" dirty="0"/>
              <a:t>2024</a:t>
            </a:r>
            <a:r>
              <a:rPr lang="zh-CN" altLang="en-US" dirty="0"/>
              <a:t>又面臨跨境電商</a:t>
            </a:r>
            <a:r>
              <a:rPr lang="en-US" altLang="zh-CN" dirty="0" err="1"/>
              <a:t>Shein</a:t>
            </a:r>
            <a:r>
              <a:rPr lang="en-US" altLang="zh-CN" dirty="0"/>
              <a:t>/</a:t>
            </a:r>
            <a:r>
              <a:rPr lang="en-US" altLang="zh-CN" dirty="0" err="1"/>
              <a:t>Temu</a:t>
            </a:r>
            <a:r>
              <a:rPr lang="zh-CN" altLang="en-US" dirty="0"/>
              <a:t>的挑戰</a:t>
            </a:r>
            <a:endParaRPr lang="en-US" altLang="zh-TW" dirty="0"/>
          </a:p>
          <a:p>
            <a:pPr lvl="1"/>
            <a:r>
              <a:rPr lang="en-US" altLang="zh-TW" dirty="0">
                <a:hlinkClick r:id="rId2"/>
              </a:rPr>
              <a:t>https://www.businesstoday.com.tw/article/category/183025/post/202301130030/</a:t>
            </a:r>
            <a:endParaRPr lang="en-US" altLang="zh-TW" dirty="0"/>
          </a:p>
          <a:p>
            <a:endParaRPr lang="zh-TW" altLang="en-US" sz="4000" dirty="0"/>
          </a:p>
          <a:p>
            <a:endParaRPr lang="zh-TW" altLang="en-US" dirty="0"/>
          </a:p>
        </p:txBody>
      </p:sp>
      <p:sp>
        <p:nvSpPr>
          <p:cNvPr id="3" name="標題 2">
            <a:extLst>
              <a:ext uri="{FF2B5EF4-FFF2-40B4-BE49-F238E27FC236}">
                <a16:creationId xmlns:a16="http://schemas.microsoft.com/office/drawing/2014/main" id="{B0FC64C4-F3D4-4D83-B548-FE8043D9E108}"/>
              </a:ext>
            </a:extLst>
          </p:cNvPr>
          <p:cNvSpPr>
            <a:spLocks noGrp="1"/>
          </p:cNvSpPr>
          <p:nvPr>
            <p:ph type="title"/>
          </p:nvPr>
        </p:nvSpPr>
        <p:spPr/>
        <p:txBody>
          <a:bodyPr/>
          <a:lstStyle/>
          <a:p>
            <a:r>
              <a:rPr lang="zh-CN" altLang="en-US" dirty="0"/>
              <a:t>蝦皮大幅度虧損</a:t>
            </a:r>
            <a:endParaRPr lang="zh-TW" altLang="en-US" dirty="0"/>
          </a:p>
        </p:txBody>
      </p:sp>
    </p:spTree>
    <p:extLst>
      <p:ext uri="{BB962C8B-B14F-4D97-AF65-F5344CB8AC3E}">
        <p14:creationId xmlns:p14="http://schemas.microsoft.com/office/powerpoint/2010/main" val="1939795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dirty="0"/>
              <a:t>移動商務的興起主要以下幾個因素：
</a:t>
            </a:r>
            <a:r>
              <a:rPr dirty="0">
                <a:solidFill>
                  <a:srgbClr val="7030A0"/>
                </a:solidFill>
              </a:rPr>
              <a:t>1. </a:t>
            </a:r>
            <a:r>
              <a:rPr b="1" dirty="0">
                <a:solidFill>
                  <a:srgbClr val="7030A0"/>
                </a:solidFill>
              </a:rPr>
              <a:t>智能手機的普及</a:t>
            </a:r>
            <a:r>
              <a:rPr dirty="0">
                <a:solidFill>
                  <a:srgbClr val="7030A0"/>
                </a:solidFill>
              </a:rPr>
              <a:t>：</a:t>
            </a:r>
            <a:endParaRPr lang="en-US" dirty="0">
              <a:solidFill>
                <a:srgbClr val="7030A0"/>
              </a:solidFill>
            </a:endParaRPr>
          </a:p>
          <a:p>
            <a:pPr lvl="1"/>
            <a:r>
              <a:rPr dirty="0"/>
              <a:t>隨著智能</a:t>
            </a:r>
            <a:r>
              <a:rPr dirty="0">
                <a:solidFill>
                  <a:srgbClr val="C00000"/>
                </a:solidFill>
              </a:rPr>
              <a:t>手機價格下降</a:t>
            </a:r>
            <a:r>
              <a:rPr dirty="0"/>
              <a:t>和功能提升，越來越多的消費者使用手機進行網購。</a:t>
            </a:r>
            <a:endParaRPr lang="en-US" dirty="0"/>
          </a:p>
          <a:p>
            <a:r>
              <a:rPr dirty="0">
                <a:solidFill>
                  <a:srgbClr val="7030A0"/>
                </a:solidFill>
              </a:rPr>
              <a:t>2. </a:t>
            </a:r>
            <a:r>
              <a:rPr b="1" dirty="0">
                <a:solidFill>
                  <a:srgbClr val="7030A0"/>
                </a:solidFill>
              </a:rPr>
              <a:t>移動應用</a:t>
            </a:r>
            <a:r>
              <a:rPr lang="en-US" altLang="zh-CN" b="1" dirty="0">
                <a:solidFill>
                  <a:srgbClr val="7030A0"/>
                </a:solidFill>
              </a:rPr>
              <a:t>APP</a:t>
            </a:r>
            <a:r>
              <a:rPr b="1" dirty="0">
                <a:solidFill>
                  <a:srgbClr val="7030A0"/>
                </a:solidFill>
              </a:rPr>
              <a:t>的發展</a:t>
            </a:r>
            <a:r>
              <a:rPr dirty="0">
                <a:solidFill>
                  <a:srgbClr val="7030A0"/>
                </a:solidFill>
              </a:rPr>
              <a:t>：</a:t>
            </a:r>
            <a:endParaRPr lang="en-US" dirty="0">
              <a:solidFill>
                <a:srgbClr val="7030A0"/>
              </a:solidFill>
            </a:endParaRPr>
          </a:p>
          <a:p>
            <a:pPr lvl="1"/>
            <a:r>
              <a:rPr dirty="0"/>
              <a:t>專為移動設備設計的</a:t>
            </a:r>
            <a:r>
              <a:rPr dirty="0">
                <a:solidFill>
                  <a:srgbClr val="C00000"/>
                </a:solidFill>
              </a:rPr>
              <a:t>應用程式（APP</a:t>
            </a:r>
            <a:r>
              <a:rPr dirty="0"/>
              <a:t>）使得購物體驗更加便捷和流暢。</a:t>
            </a:r>
            <a:endParaRPr lang="en-US" dirty="0"/>
          </a:p>
          <a:p>
            <a:r>
              <a:rPr dirty="0">
                <a:solidFill>
                  <a:srgbClr val="7030A0"/>
                </a:solidFill>
              </a:rPr>
              <a:t>3. </a:t>
            </a:r>
            <a:r>
              <a:rPr b="1" dirty="0">
                <a:solidFill>
                  <a:srgbClr val="7030A0"/>
                </a:solidFill>
              </a:rPr>
              <a:t>移動支付技術的進步</a:t>
            </a:r>
            <a:r>
              <a:rPr dirty="0">
                <a:solidFill>
                  <a:srgbClr val="7030A0"/>
                </a:solidFill>
              </a:rPr>
              <a:t>：</a:t>
            </a:r>
            <a:endParaRPr lang="en-US" dirty="0">
              <a:solidFill>
                <a:srgbClr val="7030A0"/>
              </a:solidFill>
            </a:endParaRPr>
          </a:p>
          <a:p>
            <a:pPr lvl="1"/>
            <a:r>
              <a:rPr dirty="0"/>
              <a:t>如</a:t>
            </a:r>
            <a:r>
              <a:rPr dirty="0">
                <a:solidFill>
                  <a:srgbClr val="C00000"/>
                </a:solidFill>
                <a:highlight>
                  <a:srgbClr val="FFFF00"/>
                </a:highlight>
              </a:rPr>
              <a:t>Apple Pay、微信支付</a:t>
            </a:r>
            <a:r>
              <a:rPr dirty="0"/>
              <a:t>等移動支付方式的普及，大大促進了移動購物的增長。</a:t>
            </a:r>
          </a:p>
        </p:txBody>
      </p:sp>
      <p:sp>
        <p:nvSpPr>
          <p:cNvPr id="2" name="Title 1"/>
          <p:cNvSpPr>
            <a:spLocks noGrp="1"/>
          </p:cNvSpPr>
          <p:nvPr>
            <p:ph type="title"/>
          </p:nvPr>
        </p:nvSpPr>
        <p:spPr/>
        <p:txBody>
          <a:bodyPr/>
          <a:lstStyle/>
          <a:p>
            <a:r>
              <a:t>移動商務的興起</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034279AF-11DC-47D6-882F-8C8348960557}"/>
              </a:ext>
            </a:extLst>
          </p:cNvPr>
          <p:cNvSpPr>
            <a:spLocks noGrp="1"/>
          </p:cNvSpPr>
          <p:nvPr>
            <p:ph idx="1"/>
          </p:nvPr>
        </p:nvSpPr>
        <p:spPr/>
        <p:txBody>
          <a:bodyPr>
            <a:normAutofit fontScale="92500" lnSpcReduction="10000"/>
          </a:bodyPr>
          <a:lstStyle/>
          <a:p>
            <a:r>
              <a:rPr lang="en-US" altLang="zh-CN" sz="3600" dirty="0" err="1"/>
              <a:t>Temu</a:t>
            </a:r>
            <a:r>
              <a:rPr lang="zh-CN" altLang="en-US" sz="3600" dirty="0"/>
              <a:t>是大陸電商</a:t>
            </a:r>
            <a:r>
              <a:rPr lang="zh-TW" altLang="en-US" sz="3600" dirty="0"/>
              <a:t>巨頭</a:t>
            </a:r>
            <a:r>
              <a:rPr lang="en-US" altLang="zh-CN" sz="3600" dirty="0"/>
              <a:t>【</a:t>
            </a:r>
            <a:r>
              <a:rPr lang="zh-TW" altLang="en-US" sz="3600" dirty="0"/>
              <a:t>拼多多</a:t>
            </a:r>
            <a:r>
              <a:rPr lang="en-US" altLang="zh-CN" sz="3600" dirty="0"/>
              <a:t>】</a:t>
            </a:r>
            <a:r>
              <a:rPr lang="zh-TW" altLang="en-US" sz="3600" dirty="0"/>
              <a:t>旗下的</a:t>
            </a:r>
            <a:r>
              <a:rPr lang="zh-CN" altLang="en-US" sz="3600" dirty="0"/>
              <a:t>跨境電商（海外市場）</a:t>
            </a:r>
            <a:endParaRPr lang="en-US" altLang="zh-TW" sz="3600" dirty="0"/>
          </a:p>
          <a:p>
            <a:r>
              <a:rPr lang="zh-CN" altLang="en-US" sz="3600" dirty="0">
                <a:solidFill>
                  <a:srgbClr val="7030A0"/>
                </a:solidFill>
              </a:rPr>
              <a:t>拼多多</a:t>
            </a:r>
            <a:r>
              <a:rPr lang="zh-CN" altLang="en-US" sz="3600" dirty="0"/>
              <a:t>的</a:t>
            </a:r>
            <a:r>
              <a:rPr lang="en-US" altLang="zh-CN" sz="3600" dirty="0"/>
              <a:t>【</a:t>
            </a:r>
            <a:r>
              <a:rPr lang="zh-CN" altLang="en-US" sz="3600" dirty="0">
                <a:solidFill>
                  <a:srgbClr val="C00000"/>
                </a:solidFill>
                <a:highlight>
                  <a:srgbClr val="FFFF00"/>
                </a:highlight>
              </a:rPr>
              <a:t>市值</a:t>
            </a:r>
            <a:r>
              <a:rPr lang="en-US" altLang="zh-CN" sz="3600" dirty="0"/>
              <a:t>】</a:t>
            </a:r>
            <a:r>
              <a:rPr lang="zh-CN" altLang="en-US" sz="3600" dirty="0"/>
              <a:t>在</a:t>
            </a:r>
            <a:r>
              <a:rPr lang="en-US" altLang="zh-CN" sz="3600" dirty="0"/>
              <a:t>2023</a:t>
            </a:r>
            <a:r>
              <a:rPr lang="zh-CN" altLang="en-US" sz="3600" dirty="0"/>
              <a:t>年</a:t>
            </a:r>
            <a:r>
              <a:rPr lang="zh-CN" altLang="en-US" sz="3600" dirty="0">
                <a:solidFill>
                  <a:srgbClr val="C00000"/>
                </a:solidFill>
              </a:rPr>
              <a:t>一度超過阿里巴巴</a:t>
            </a:r>
            <a:r>
              <a:rPr lang="zh-CN" altLang="en-US" sz="3600" dirty="0"/>
              <a:t>，但兩者的市值仍在波動</a:t>
            </a:r>
            <a:endParaRPr lang="en-US" altLang="zh-CN" sz="3600" dirty="0"/>
          </a:p>
          <a:p>
            <a:r>
              <a:rPr lang="zh-CN" altLang="en-US" sz="3600" dirty="0">
                <a:solidFill>
                  <a:srgbClr val="7030A0"/>
                </a:solidFill>
              </a:rPr>
              <a:t>拼多多</a:t>
            </a:r>
            <a:r>
              <a:rPr lang="zh-CN" altLang="en-US" sz="3600" dirty="0"/>
              <a:t>的</a:t>
            </a:r>
            <a:r>
              <a:rPr lang="en-US" altLang="zh-CN" sz="3600" dirty="0"/>
              <a:t>【</a:t>
            </a:r>
            <a:r>
              <a:rPr lang="zh-CN" altLang="en-US" sz="3600" dirty="0">
                <a:solidFill>
                  <a:srgbClr val="C00000"/>
                </a:solidFill>
                <a:highlight>
                  <a:srgbClr val="FFFF00"/>
                </a:highlight>
              </a:rPr>
              <a:t>活躍用戶</a:t>
            </a:r>
            <a:r>
              <a:rPr lang="en-US" altLang="zh-CN" sz="3600" dirty="0"/>
              <a:t>】</a:t>
            </a:r>
            <a:r>
              <a:rPr lang="zh-CN" altLang="en-US" sz="3600" dirty="0"/>
              <a:t>也</a:t>
            </a:r>
            <a:r>
              <a:rPr lang="zh-CN" altLang="en-US" sz="3600" dirty="0">
                <a:solidFill>
                  <a:srgbClr val="C00000"/>
                </a:solidFill>
              </a:rPr>
              <a:t>超過阿里巴巴</a:t>
            </a:r>
            <a:endParaRPr lang="en-US" altLang="zh-CN" sz="3600" dirty="0">
              <a:solidFill>
                <a:srgbClr val="C00000"/>
              </a:solidFill>
            </a:endParaRPr>
          </a:p>
          <a:p>
            <a:r>
              <a:rPr lang="zh-CN" altLang="en-US" sz="3600" dirty="0"/>
              <a:t>拼多多在大陸市場已經與淘寶平分後，就把目標瞄向</a:t>
            </a:r>
            <a:r>
              <a:rPr lang="zh-CN" altLang="en-US" sz="3600" dirty="0">
                <a:solidFill>
                  <a:srgbClr val="C00000"/>
                </a:solidFill>
              </a:rPr>
              <a:t>跨境電商龍頭</a:t>
            </a:r>
            <a:r>
              <a:rPr lang="en-US" altLang="zh-CN" sz="3600" dirty="0" err="1">
                <a:solidFill>
                  <a:srgbClr val="C00000"/>
                </a:solidFill>
              </a:rPr>
              <a:t>Shein</a:t>
            </a:r>
            <a:endParaRPr lang="en-US" altLang="zh-CN" sz="3600" dirty="0">
              <a:solidFill>
                <a:srgbClr val="C00000"/>
              </a:solidFill>
            </a:endParaRPr>
          </a:p>
          <a:p>
            <a:r>
              <a:rPr lang="en-US" altLang="zh-CN" sz="3600" dirty="0">
                <a:solidFill>
                  <a:srgbClr val="7030A0"/>
                </a:solidFill>
              </a:rPr>
              <a:t>2022</a:t>
            </a:r>
            <a:r>
              <a:rPr lang="zh-CN" altLang="en-US" sz="3600" dirty="0">
                <a:solidFill>
                  <a:srgbClr val="7030A0"/>
                </a:solidFill>
              </a:rPr>
              <a:t>年</a:t>
            </a:r>
            <a:r>
              <a:rPr lang="en-US" altLang="zh-CN" sz="3600" dirty="0">
                <a:solidFill>
                  <a:srgbClr val="7030A0"/>
                </a:solidFill>
              </a:rPr>
              <a:t>7</a:t>
            </a:r>
            <a:r>
              <a:rPr lang="zh-CN" altLang="en-US" sz="3600" dirty="0">
                <a:solidFill>
                  <a:srgbClr val="7030A0"/>
                </a:solidFill>
              </a:rPr>
              <a:t>月</a:t>
            </a:r>
            <a:r>
              <a:rPr lang="zh-CN" altLang="en-US" sz="3600" dirty="0"/>
              <a:t>在日本上架，</a:t>
            </a:r>
            <a:r>
              <a:rPr lang="en-US" altLang="zh-CN" sz="3600" dirty="0"/>
              <a:t>9</a:t>
            </a:r>
            <a:r>
              <a:rPr lang="zh-CN" altLang="en-US" sz="3600" dirty="0"/>
              <a:t>月在美開始上架販賣，</a:t>
            </a:r>
            <a:r>
              <a:rPr lang="zh-CN" altLang="en-US" sz="3600" dirty="0">
                <a:solidFill>
                  <a:srgbClr val="C00000"/>
                </a:solidFill>
              </a:rPr>
              <a:t>在</a:t>
            </a:r>
            <a:r>
              <a:rPr lang="en-US" altLang="zh-CN" sz="3600" dirty="0">
                <a:solidFill>
                  <a:srgbClr val="C00000"/>
                </a:solidFill>
              </a:rPr>
              <a:t>120</a:t>
            </a:r>
            <a:r>
              <a:rPr lang="zh-CN" altLang="en-US" sz="3600" dirty="0">
                <a:solidFill>
                  <a:srgbClr val="C00000"/>
                </a:solidFill>
              </a:rPr>
              <a:t>天的</a:t>
            </a:r>
            <a:r>
              <a:rPr lang="en-US" altLang="zh-CN" sz="3600" dirty="0">
                <a:solidFill>
                  <a:srgbClr val="C00000"/>
                </a:solidFill>
              </a:rPr>
              <a:t>App</a:t>
            </a:r>
            <a:r>
              <a:rPr lang="zh-CN" altLang="en-US" sz="3600" dirty="0">
                <a:solidFill>
                  <a:srgbClr val="C00000"/>
                </a:solidFill>
              </a:rPr>
              <a:t>下載量就破</a:t>
            </a:r>
            <a:r>
              <a:rPr lang="en-US" altLang="zh-CN" sz="3600" dirty="0" err="1">
                <a:solidFill>
                  <a:srgbClr val="C00000"/>
                </a:solidFill>
              </a:rPr>
              <a:t>Shein</a:t>
            </a:r>
            <a:r>
              <a:rPr lang="zh-CN" altLang="en-US" sz="3600" dirty="0">
                <a:solidFill>
                  <a:srgbClr val="C00000"/>
                </a:solidFill>
              </a:rPr>
              <a:t>記錄</a:t>
            </a:r>
            <a:endParaRPr lang="en-US" altLang="zh-TW" sz="3600" dirty="0">
              <a:solidFill>
                <a:srgbClr val="C00000"/>
              </a:solidFill>
            </a:endParaRPr>
          </a:p>
        </p:txBody>
      </p:sp>
      <p:sp>
        <p:nvSpPr>
          <p:cNvPr id="3" name="標題 2">
            <a:extLst>
              <a:ext uri="{FF2B5EF4-FFF2-40B4-BE49-F238E27FC236}">
                <a16:creationId xmlns:a16="http://schemas.microsoft.com/office/drawing/2014/main" id="{EDFED8C5-E69D-4833-AA38-B98EDB876C7E}"/>
              </a:ext>
            </a:extLst>
          </p:cNvPr>
          <p:cNvSpPr>
            <a:spLocks noGrp="1"/>
          </p:cNvSpPr>
          <p:nvPr>
            <p:ph type="title"/>
          </p:nvPr>
        </p:nvSpPr>
        <p:spPr/>
        <p:txBody>
          <a:bodyPr>
            <a:normAutofit/>
          </a:bodyPr>
          <a:lstStyle/>
          <a:p>
            <a:r>
              <a:rPr lang="zh-TW" altLang="en-US" dirty="0"/>
              <a:t>案例分析：</a:t>
            </a:r>
            <a:r>
              <a:rPr lang="en-US" altLang="zh-TW" sz="4800" b="1" dirty="0"/>
              <a:t> </a:t>
            </a:r>
            <a:r>
              <a:rPr lang="en-US" altLang="zh-CN" sz="4800" b="1" dirty="0" err="1"/>
              <a:t>Temu</a:t>
            </a:r>
            <a:endParaRPr lang="zh-TW" altLang="en-US" dirty="0"/>
          </a:p>
        </p:txBody>
      </p:sp>
    </p:spTree>
    <p:extLst>
      <p:ext uri="{BB962C8B-B14F-4D97-AF65-F5344CB8AC3E}">
        <p14:creationId xmlns:p14="http://schemas.microsoft.com/office/powerpoint/2010/main" val="36277458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4D86E33D-1101-4A02-A195-4D48865BE501}"/>
              </a:ext>
            </a:extLst>
          </p:cNvPr>
          <p:cNvSpPr>
            <a:spLocks noGrp="1"/>
          </p:cNvSpPr>
          <p:nvPr>
            <p:ph idx="1"/>
          </p:nvPr>
        </p:nvSpPr>
        <p:spPr/>
        <p:txBody>
          <a:bodyPr>
            <a:normAutofit lnSpcReduction="10000"/>
          </a:bodyPr>
          <a:lstStyle/>
          <a:p>
            <a:r>
              <a:rPr lang="en-US" altLang="zh-CN" dirty="0"/>
              <a:t>1. </a:t>
            </a:r>
            <a:r>
              <a:rPr lang="zh-CN" altLang="en-US" dirty="0"/>
              <a:t>產品種類</a:t>
            </a:r>
          </a:p>
          <a:p>
            <a:pPr lvl="1"/>
            <a:r>
              <a:rPr lang="zh-TW" altLang="en-US" b="1" i="0" dirty="0">
                <a:solidFill>
                  <a:srgbClr val="FF0000"/>
                </a:solidFill>
                <a:effectLst/>
                <a:latin typeface="system-ui"/>
              </a:rPr>
              <a:t>◉ </a:t>
            </a:r>
            <a:r>
              <a:rPr lang="en-US" altLang="zh-CN" dirty="0" err="1">
                <a:solidFill>
                  <a:srgbClr val="7030A0"/>
                </a:solidFill>
              </a:rPr>
              <a:t>Temu</a:t>
            </a:r>
            <a:r>
              <a:rPr lang="zh-CN" altLang="en-US" dirty="0"/>
              <a:t>：提供</a:t>
            </a:r>
            <a:r>
              <a:rPr lang="zh-CN" altLang="en-US" dirty="0">
                <a:solidFill>
                  <a:srgbClr val="C00000"/>
                </a:solidFill>
                <a:highlight>
                  <a:srgbClr val="FFFF00"/>
                </a:highlight>
              </a:rPr>
              <a:t>廣泛的商品種</a:t>
            </a:r>
            <a:r>
              <a:rPr lang="zh-CN" altLang="en-US" dirty="0">
                <a:solidFill>
                  <a:srgbClr val="C00000"/>
                </a:solidFill>
              </a:rPr>
              <a:t>類</a:t>
            </a:r>
            <a:r>
              <a:rPr lang="zh-CN" altLang="en-US" dirty="0"/>
              <a:t>，包括</a:t>
            </a:r>
            <a:r>
              <a:rPr lang="zh-CN" altLang="en-US" dirty="0">
                <a:solidFill>
                  <a:srgbClr val="C00000"/>
                </a:solidFill>
              </a:rPr>
              <a:t>日用百貨、服裝鞋履、</a:t>
            </a:r>
            <a:r>
              <a:rPr lang="en-US" altLang="zh-CN" dirty="0">
                <a:solidFill>
                  <a:srgbClr val="C00000"/>
                </a:solidFill>
              </a:rPr>
              <a:t>3C</a:t>
            </a:r>
            <a:r>
              <a:rPr lang="zh-CN" altLang="en-US" dirty="0">
                <a:solidFill>
                  <a:srgbClr val="C00000"/>
                </a:solidFill>
              </a:rPr>
              <a:t>數碼</a:t>
            </a:r>
            <a:r>
              <a:rPr lang="zh-CN" altLang="en-US" dirty="0"/>
              <a:t>等，滿足了更多消費者的需求</a:t>
            </a:r>
          </a:p>
          <a:p>
            <a:pPr lvl="1"/>
            <a:r>
              <a:rPr lang="en-US" altLang="zh-CN" dirty="0" err="1">
                <a:solidFill>
                  <a:srgbClr val="7030A0"/>
                </a:solidFill>
              </a:rPr>
              <a:t>Shein</a:t>
            </a:r>
            <a:r>
              <a:rPr lang="zh-CN" altLang="en-US" dirty="0"/>
              <a:t>：主要專注於</a:t>
            </a:r>
            <a:r>
              <a:rPr lang="zh-CN" altLang="en-US" dirty="0">
                <a:solidFill>
                  <a:srgbClr val="C00000"/>
                </a:solidFill>
              </a:rPr>
              <a:t>時尚服裝和配飾，尤其是女裝</a:t>
            </a:r>
            <a:r>
              <a:rPr lang="zh-CN" altLang="en-US" dirty="0"/>
              <a:t>，但也逐漸擴展到家居用品和美妝產品</a:t>
            </a:r>
          </a:p>
          <a:p>
            <a:r>
              <a:rPr lang="en-US" altLang="zh-CN" dirty="0"/>
              <a:t>2. </a:t>
            </a:r>
            <a:r>
              <a:rPr lang="zh-CN" altLang="en-US" dirty="0"/>
              <a:t>價格策略</a:t>
            </a:r>
          </a:p>
          <a:p>
            <a:pPr lvl="1"/>
            <a:r>
              <a:rPr lang="zh-TW" altLang="en-US" b="1" i="0" dirty="0">
                <a:solidFill>
                  <a:srgbClr val="FF0000"/>
                </a:solidFill>
                <a:effectLst/>
                <a:latin typeface="system-ui"/>
              </a:rPr>
              <a:t>◉ </a:t>
            </a:r>
            <a:r>
              <a:rPr lang="en-US" altLang="zh-CN" dirty="0" err="1">
                <a:solidFill>
                  <a:srgbClr val="7030A0"/>
                </a:solidFill>
              </a:rPr>
              <a:t>Temu</a:t>
            </a:r>
            <a:r>
              <a:rPr lang="zh-CN" altLang="en-US" dirty="0"/>
              <a:t>：以極具競爭力的</a:t>
            </a:r>
            <a:r>
              <a:rPr lang="zh-CN" altLang="en-US" dirty="0">
                <a:highlight>
                  <a:srgbClr val="FFFF00"/>
                </a:highlight>
              </a:rPr>
              <a:t>低價</a:t>
            </a:r>
            <a:r>
              <a:rPr lang="zh-CN" altLang="en-US" dirty="0"/>
              <a:t>吸引消費者，常常推出大幅折扣和優惠活動</a:t>
            </a:r>
          </a:p>
          <a:p>
            <a:pPr lvl="1"/>
            <a:r>
              <a:rPr lang="en-US" altLang="zh-CN" dirty="0" err="1">
                <a:solidFill>
                  <a:srgbClr val="7030A0"/>
                </a:solidFill>
              </a:rPr>
              <a:t>Shein</a:t>
            </a:r>
            <a:r>
              <a:rPr lang="zh-CN" altLang="en-US" dirty="0"/>
              <a:t>：也以低價著稱，但在</a:t>
            </a:r>
            <a:r>
              <a:rPr lang="zh-CN" altLang="en-US" dirty="0">
                <a:solidFill>
                  <a:srgbClr val="7030A0"/>
                </a:solidFill>
              </a:rPr>
              <a:t>某些商品上價格可能略高於</a:t>
            </a:r>
            <a:r>
              <a:rPr lang="en-US" altLang="zh-CN" dirty="0" err="1">
                <a:solidFill>
                  <a:srgbClr val="7030A0"/>
                </a:solidFill>
              </a:rPr>
              <a:t>Temu</a:t>
            </a:r>
            <a:endParaRPr lang="zh-CN" altLang="en-US" dirty="0">
              <a:solidFill>
                <a:srgbClr val="7030A0"/>
              </a:solidFill>
            </a:endParaRPr>
          </a:p>
          <a:p>
            <a:endParaRPr lang="zh-CN" altLang="en-US" dirty="0"/>
          </a:p>
          <a:p>
            <a:endParaRPr lang="zh-TW" altLang="en-US" dirty="0"/>
          </a:p>
        </p:txBody>
      </p:sp>
      <p:sp>
        <p:nvSpPr>
          <p:cNvPr id="3" name="標題 2">
            <a:extLst>
              <a:ext uri="{FF2B5EF4-FFF2-40B4-BE49-F238E27FC236}">
                <a16:creationId xmlns:a16="http://schemas.microsoft.com/office/drawing/2014/main" id="{B0C8E73C-4D4D-4ACF-9C2A-97A11D4B289B}"/>
              </a:ext>
            </a:extLst>
          </p:cNvPr>
          <p:cNvSpPr>
            <a:spLocks noGrp="1"/>
          </p:cNvSpPr>
          <p:nvPr>
            <p:ph type="title"/>
          </p:nvPr>
        </p:nvSpPr>
        <p:spPr/>
        <p:txBody>
          <a:bodyPr/>
          <a:lstStyle/>
          <a:p>
            <a:r>
              <a:rPr lang="zh-CN" altLang="en-US" dirty="0"/>
              <a:t>比較</a:t>
            </a:r>
            <a:r>
              <a:rPr lang="en-US" altLang="zh-CN" dirty="0" err="1"/>
              <a:t>Temu</a:t>
            </a:r>
            <a:r>
              <a:rPr lang="zh-CN" altLang="en-US" dirty="0"/>
              <a:t>，</a:t>
            </a:r>
            <a:r>
              <a:rPr lang="en-US" altLang="zh-CN" dirty="0" err="1"/>
              <a:t>Shein</a:t>
            </a:r>
            <a:endParaRPr lang="zh-TW" altLang="en-US" dirty="0"/>
          </a:p>
        </p:txBody>
      </p:sp>
    </p:spTree>
    <p:extLst>
      <p:ext uri="{BB962C8B-B14F-4D97-AF65-F5344CB8AC3E}">
        <p14:creationId xmlns:p14="http://schemas.microsoft.com/office/powerpoint/2010/main" val="32532750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9A5C152E-D4CD-47DD-A89A-8D238FBE7ECD}"/>
              </a:ext>
            </a:extLst>
          </p:cNvPr>
          <p:cNvSpPr>
            <a:spLocks noGrp="1"/>
          </p:cNvSpPr>
          <p:nvPr>
            <p:ph idx="1"/>
          </p:nvPr>
        </p:nvSpPr>
        <p:spPr/>
        <p:txBody>
          <a:bodyPr/>
          <a:lstStyle/>
          <a:p>
            <a:r>
              <a:rPr lang="en-US" altLang="zh-CN" dirty="0" err="1"/>
              <a:t>Temu</a:t>
            </a:r>
            <a:r>
              <a:rPr lang="zh-TW" altLang="en-US" dirty="0"/>
              <a:t>能夠</a:t>
            </a:r>
            <a:r>
              <a:rPr lang="zh-TW" altLang="en-US" dirty="0">
                <a:solidFill>
                  <a:srgbClr val="7030A0"/>
                </a:solidFill>
              </a:rPr>
              <a:t>低價</a:t>
            </a:r>
            <a:r>
              <a:rPr lang="zh-TW" altLang="en-US" dirty="0"/>
              <a:t>也與</a:t>
            </a:r>
            <a:r>
              <a:rPr lang="zh-TW" altLang="en-US" dirty="0">
                <a:solidFill>
                  <a:srgbClr val="7030A0"/>
                </a:solidFill>
              </a:rPr>
              <a:t>全託管模式</a:t>
            </a:r>
            <a:r>
              <a:rPr lang="zh-TW" altLang="en-US" dirty="0"/>
              <a:t>有關，</a:t>
            </a:r>
            <a:endParaRPr lang="en-US" altLang="zh-TW" dirty="0"/>
          </a:p>
          <a:p>
            <a:r>
              <a:rPr lang="zh-TW" altLang="en-US" dirty="0"/>
              <a:t>因為</a:t>
            </a:r>
            <a:r>
              <a:rPr lang="zh-CN" altLang="en-US" dirty="0"/>
              <a:t>：</a:t>
            </a:r>
            <a:endParaRPr lang="en-US" altLang="zh-CN" dirty="0"/>
          </a:p>
          <a:p>
            <a:pPr lvl="1"/>
            <a:r>
              <a:rPr lang="zh-TW" altLang="en-US" sz="3600" dirty="0">
                <a:solidFill>
                  <a:srgbClr val="7030A0"/>
                </a:solidFill>
              </a:rPr>
              <a:t>全託管模式</a:t>
            </a:r>
            <a:r>
              <a:rPr lang="zh-TW" altLang="en-US" sz="3600" dirty="0"/>
              <a:t>可以</a:t>
            </a:r>
            <a:r>
              <a:rPr lang="zh-TW" altLang="en-US" sz="3600" dirty="0">
                <a:solidFill>
                  <a:srgbClr val="C00000"/>
                </a:solidFill>
              </a:rPr>
              <a:t>跳脫中間商的抽佣</a:t>
            </a:r>
            <a:r>
              <a:rPr lang="zh-TW" altLang="en-US" sz="3600" dirty="0"/>
              <a:t>，</a:t>
            </a:r>
            <a:endParaRPr lang="en-US" altLang="zh-TW" sz="3600" dirty="0"/>
          </a:p>
          <a:p>
            <a:pPr lvl="1"/>
            <a:r>
              <a:rPr lang="zh-TW" altLang="en-US" sz="3600" dirty="0"/>
              <a:t>用</a:t>
            </a:r>
            <a:r>
              <a:rPr lang="zh-TW" altLang="en-US" sz="3600" dirty="0">
                <a:solidFill>
                  <a:srgbClr val="C00000"/>
                </a:solidFill>
              </a:rPr>
              <a:t>工廠價直銷</a:t>
            </a:r>
          </a:p>
        </p:txBody>
      </p:sp>
      <p:sp>
        <p:nvSpPr>
          <p:cNvPr id="3" name="標題 2">
            <a:extLst>
              <a:ext uri="{FF2B5EF4-FFF2-40B4-BE49-F238E27FC236}">
                <a16:creationId xmlns:a16="http://schemas.microsoft.com/office/drawing/2014/main" id="{315B40F5-8F73-4EF1-89C3-C3D29BCB5AFC}"/>
              </a:ext>
            </a:extLst>
          </p:cNvPr>
          <p:cNvSpPr>
            <a:spLocks noGrp="1"/>
          </p:cNvSpPr>
          <p:nvPr>
            <p:ph type="title"/>
          </p:nvPr>
        </p:nvSpPr>
        <p:spPr/>
        <p:txBody>
          <a:bodyPr>
            <a:normAutofit fontScale="90000"/>
          </a:bodyPr>
          <a:lstStyle/>
          <a:p>
            <a:r>
              <a:rPr lang="zh-CN" altLang="en-US" dirty="0"/>
              <a:t>為什麼</a:t>
            </a:r>
            <a:r>
              <a:rPr lang="en-US" altLang="zh-CN" dirty="0" err="1"/>
              <a:t>Temu</a:t>
            </a:r>
            <a:r>
              <a:rPr lang="zh-CN" altLang="en-US" dirty="0"/>
              <a:t>的價格可以比</a:t>
            </a:r>
            <a:r>
              <a:rPr lang="en-US" altLang="zh-CN" dirty="0" err="1"/>
              <a:t>Shein</a:t>
            </a:r>
            <a:r>
              <a:rPr lang="zh-CN" altLang="en-US" dirty="0"/>
              <a:t>低？</a:t>
            </a:r>
            <a:endParaRPr lang="zh-TW" altLang="en-US" dirty="0"/>
          </a:p>
        </p:txBody>
      </p:sp>
    </p:spTree>
    <p:extLst>
      <p:ext uri="{BB962C8B-B14F-4D97-AF65-F5344CB8AC3E}">
        <p14:creationId xmlns:p14="http://schemas.microsoft.com/office/powerpoint/2010/main" val="7337371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4D86E33D-1101-4A02-A195-4D48865BE501}"/>
              </a:ext>
            </a:extLst>
          </p:cNvPr>
          <p:cNvSpPr>
            <a:spLocks noGrp="1"/>
          </p:cNvSpPr>
          <p:nvPr>
            <p:ph idx="1"/>
          </p:nvPr>
        </p:nvSpPr>
        <p:spPr/>
        <p:txBody>
          <a:bodyPr>
            <a:normAutofit fontScale="92500" lnSpcReduction="20000"/>
          </a:bodyPr>
          <a:lstStyle/>
          <a:p>
            <a:r>
              <a:rPr lang="en-US" altLang="zh-CN" dirty="0"/>
              <a:t>3. </a:t>
            </a:r>
            <a:r>
              <a:rPr lang="zh-CN" altLang="en-US" dirty="0"/>
              <a:t>用戶體驗</a:t>
            </a:r>
          </a:p>
          <a:p>
            <a:pPr lvl="1"/>
            <a:r>
              <a:rPr lang="en-US" altLang="zh-CN" dirty="0" err="1">
                <a:solidFill>
                  <a:srgbClr val="7030A0"/>
                </a:solidFill>
              </a:rPr>
              <a:t>Temu</a:t>
            </a:r>
            <a:r>
              <a:rPr lang="zh-CN" altLang="en-US" dirty="0"/>
              <a:t>：網站和應用介面設計簡潔，易於導航，購物體驗流暢</a:t>
            </a:r>
          </a:p>
          <a:p>
            <a:pPr lvl="1"/>
            <a:r>
              <a:rPr lang="en-US" altLang="zh-CN" dirty="0" err="1">
                <a:solidFill>
                  <a:srgbClr val="7030A0"/>
                </a:solidFill>
              </a:rPr>
              <a:t>Shein</a:t>
            </a:r>
            <a:r>
              <a:rPr lang="zh-CN" altLang="en-US" dirty="0"/>
              <a:t>：擁有良好的使用者介面設計，且在全球範圍內</a:t>
            </a:r>
            <a:r>
              <a:rPr lang="zh-CN" altLang="en-US" dirty="0">
                <a:solidFill>
                  <a:srgbClr val="C00000"/>
                </a:solidFill>
              </a:rPr>
              <a:t>有臨時實體店</a:t>
            </a:r>
            <a:r>
              <a:rPr lang="zh-CN" altLang="en-US" dirty="0"/>
              <a:t>，增強了品牌的觸達和用戶體驗</a:t>
            </a:r>
          </a:p>
          <a:p>
            <a:endParaRPr lang="zh-CN" altLang="en-US" dirty="0"/>
          </a:p>
          <a:p>
            <a:r>
              <a:rPr lang="en-US" altLang="zh-CN" dirty="0"/>
              <a:t>4. </a:t>
            </a:r>
            <a:r>
              <a:rPr lang="zh-CN" altLang="en-US" dirty="0"/>
              <a:t>物流和配送</a:t>
            </a:r>
          </a:p>
          <a:p>
            <a:pPr lvl="1"/>
            <a:r>
              <a:rPr lang="zh-TW" altLang="en-US" sz="3900" b="1" i="0" dirty="0">
                <a:solidFill>
                  <a:srgbClr val="FF0000"/>
                </a:solidFill>
                <a:effectLst/>
                <a:latin typeface="system-ui"/>
              </a:rPr>
              <a:t>◉ </a:t>
            </a:r>
            <a:r>
              <a:rPr lang="en-US" altLang="zh-CN" dirty="0" err="1">
                <a:solidFill>
                  <a:srgbClr val="7030A0"/>
                </a:solidFill>
              </a:rPr>
              <a:t>Temu</a:t>
            </a:r>
            <a:r>
              <a:rPr lang="zh-CN" altLang="en-US" dirty="0"/>
              <a:t>：依託</a:t>
            </a:r>
            <a:r>
              <a:rPr lang="zh-CN" altLang="en-US" dirty="0">
                <a:solidFill>
                  <a:srgbClr val="C00000"/>
                </a:solidFill>
                <a:highlight>
                  <a:srgbClr val="FFFF00"/>
                </a:highlight>
              </a:rPr>
              <a:t>拼多多的供應鏈優勢</a:t>
            </a:r>
            <a:r>
              <a:rPr lang="zh-CN" altLang="en-US" dirty="0"/>
              <a:t>，能夠快速回應市場需求，</a:t>
            </a:r>
            <a:r>
              <a:rPr lang="zh-CN" altLang="en-US" dirty="0">
                <a:solidFill>
                  <a:srgbClr val="C00000"/>
                </a:solidFill>
                <a:highlight>
                  <a:srgbClr val="FFFF00"/>
                </a:highlight>
              </a:rPr>
              <a:t>配送速度較快</a:t>
            </a:r>
          </a:p>
          <a:p>
            <a:pPr lvl="1"/>
            <a:r>
              <a:rPr lang="en-US" altLang="zh-CN" dirty="0" err="1">
                <a:solidFill>
                  <a:srgbClr val="7030A0"/>
                </a:solidFill>
              </a:rPr>
              <a:t>Shein</a:t>
            </a:r>
            <a:r>
              <a:rPr lang="zh-CN" altLang="en-US" dirty="0"/>
              <a:t>：全球配送網路較為完善，但</a:t>
            </a:r>
            <a:r>
              <a:rPr lang="zh-CN" altLang="en-US" dirty="0">
                <a:solidFill>
                  <a:srgbClr val="C00000"/>
                </a:solidFill>
              </a:rPr>
              <a:t>在某些地區的配送速度可能不如</a:t>
            </a:r>
            <a:r>
              <a:rPr lang="en-US" altLang="zh-CN" dirty="0" err="1">
                <a:solidFill>
                  <a:srgbClr val="C00000"/>
                </a:solidFill>
              </a:rPr>
              <a:t>Temu</a:t>
            </a:r>
            <a:endParaRPr lang="zh-CN" altLang="en-US" dirty="0">
              <a:solidFill>
                <a:srgbClr val="C00000"/>
              </a:solidFill>
            </a:endParaRPr>
          </a:p>
        </p:txBody>
      </p:sp>
      <p:sp>
        <p:nvSpPr>
          <p:cNvPr id="3" name="標題 2">
            <a:extLst>
              <a:ext uri="{FF2B5EF4-FFF2-40B4-BE49-F238E27FC236}">
                <a16:creationId xmlns:a16="http://schemas.microsoft.com/office/drawing/2014/main" id="{B0C8E73C-4D4D-4ACF-9C2A-97A11D4B289B}"/>
              </a:ext>
            </a:extLst>
          </p:cNvPr>
          <p:cNvSpPr>
            <a:spLocks noGrp="1"/>
          </p:cNvSpPr>
          <p:nvPr>
            <p:ph type="title"/>
          </p:nvPr>
        </p:nvSpPr>
        <p:spPr/>
        <p:txBody>
          <a:bodyPr/>
          <a:lstStyle/>
          <a:p>
            <a:r>
              <a:rPr lang="zh-CN" altLang="en-US" dirty="0"/>
              <a:t>比較</a:t>
            </a:r>
            <a:r>
              <a:rPr lang="en-US" altLang="zh-CN" dirty="0" err="1"/>
              <a:t>Temu</a:t>
            </a:r>
            <a:r>
              <a:rPr lang="zh-CN" altLang="en-US" dirty="0"/>
              <a:t>，</a:t>
            </a:r>
            <a:r>
              <a:rPr lang="en-US" altLang="zh-CN" dirty="0" err="1"/>
              <a:t>Shein</a:t>
            </a:r>
            <a:endParaRPr lang="zh-TW" altLang="en-US" dirty="0"/>
          </a:p>
        </p:txBody>
      </p:sp>
    </p:spTree>
    <p:extLst>
      <p:ext uri="{BB962C8B-B14F-4D97-AF65-F5344CB8AC3E}">
        <p14:creationId xmlns:p14="http://schemas.microsoft.com/office/powerpoint/2010/main" val="23942253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4D86E33D-1101-4A02-A195-4D48865BE501}"/>
              </a:ext>
            </a:extLst>
          </p:cNvPr>
          <p:cNvSpPr>
            <a:spLocks noGrp="1"/>
          </p:cNvSpPr>
          <p:nvPr>
            <p:ph idx="1"/>
          </p:nvPr>
        </p:nvSpPr>
        <p:spPr/>
        <p:txBody>
          <a:bodyPr>
            <a:normAutofit lnSpcReduction="10000"/>
          </a:bodyPr>
          <a:lstStyle/>
          <a:p>
            <a:r>
              <a:rPr lang="en-US" altLang="zh-CN" dirty="0"/>
              <a:t>5. </a:t>
            </a:r>
            <a:r>
              <a:rPr lang="zh-CN" altLang="en-US" dirty="0"/>
              <a:t>客戶服務</a:t>
            </a:r>
          </a:p>
          <a:p>
            <a:pPr lvl="1"/>
            <a:r>
              <a:rPr lang="zh-TW" altLang="en-US" sz="2800" b="1" i="0" dirty="0">
                <a:solidFill>
                  <a:srgbClr val="FF0000"/>
                </a:solidFill>
                <a:effectLst/>
                <a:latin typeface="system-ui"/>
              </a:rPr>
              <a:t>◉ </a:t>
            </a:r>
            <a:r>
              <a:rPr lang="en-US" altLang="zh-CN" dirty="0" err="1">
                <a:solidFill>
                  <a:srgbClr val="7030A0"/>
                </a:solidFill>
              </a:rPr>
              <a:t>Temu</a:t>
            </a:r>
            <a:r>
              <a:rPr lang="zh-CN" altLang="en-US" dirty="0"/>
              <a:t>：</a:t>
            </a:r>
            <a:r>
              <a:rPr lang="zh-CN" altLang="en-US" dirty="0">
                <a:solidFill>
                  <a:srgbClr val="C00000"/>
                </a:solidFill>
                <a:highlight>
                  <a:srgbClr val="FFFF00"/>
                </a:highlight>
              </a:rPr>
              <a:t>客戶服務回應迅速</a:t>
            </a:r>
            <a:r>
              <a:rPr lang="zh-CN" altLang="en-US" dirty="0"/>
              <a:t>，支援多種溝通管道</a:t>
            </a:r>
          </a:p>
          <a:p>
            <a:pPr lvl="1"/>
            <a:r>
              <a:rPr lang="en-US" altLang="zh-CN" dirty="0" err="1">
                <a:solidFill>
                  <a:srgbClr val="7030A0"/>
                </a:solidFill>
              </a:rPr>
              <a:t>Shein</a:t>
            </a:r>
            <a:r>
              <a:rPr lang="zh-CN" altLang="en-US" dirty="0"/>
              <a:t>：客戶服務也較為完善，但</a:t>
            </a:r>
            <a:r>
              <a:rPr lang="zh-CN" altLang="en-US" dirty="0">
                <a:solidFill>
                  <a:srgbClr val="C00000"/>
                </a:solidFill>
              </a:rPr>
              <a:t>在某些情況下回應速度可能稍慢</a:t>
            </a:r>
          </a:p>
          <a:p>
            <a:endParaRPr lang="zh-CN" altLang="en-US" dirty="0"/>
          </a:p>
          <a:p>
            <a:r>
              <a:rPr lang="en-US" altLang="zh-CN" dirty="0"/>
              <a:t>6. </a:t>
            </a:r>
            <a:r>
              <a:rPr lang="zh-CN" altLang="en-US" dirty="0"/>
              <a:t>環保和社會責任</a:t>
            </a:r>
          </a:p>
          <a:p>
            <a:pPr lvl="1"/>
            <a:r>
              <a:rPr lang="en-US" altLang="zh-CN" dirty="0" err="1">
                <a:solidFill>
                  <a:srgbClr val="7030A0"/>
                </a:solidFill>
              </a:rPr>
              <a:t>Temu</a:t>
            </a:r>
            <a:r>
              <a:rPr lang="zh-CN" altLang="en-US" dirty="0"/>
              <a:t>：在環保和社會責任方面的公開承諾較少</a:t>
            </a:r>
          </a:p>
          <a:p>
            <a:pPr lvl="1"/>
            <a:r>
              <a:rPr lang="zh-TW" altLang="en-US" sz="2800" b="1" i="0" dirty="0">
                <a:solidFill>
                  <a:srgbClr val="FF0000"/>
                </a:solidFill>
                <a:effectLst/>
                <a:latin typeface="system-ui"/>
              </a:rPr>
              <a:t>◉ </a:t>
            </a:r>
            <a:r>
              <a:rPr lang="en-US" altLang="zh-CN" dirty="0" err="1">
                <a:solidFill>
                  <a:srgbClr val="7030A0"/>
                </a:solidFill>
              </a:rPr>
              <a:t>Shein</a:t>
            </a:r>
            <a:r>
              <a:rPr lang="zh-CN" altLang="en-US" dirty="0"/>
              <a:t>：儘管面臨一些環保和勞工問題的批評，</a:t>
            </a:r>
            <a:r>
              <a:rPr lang="zh-CN" altLang="en-US" dirty="0">
                <a:solidFill>
                  <a:srgbClr val="C00000"/>
                </a:solidFill>
              </a:rPr>
              <a:t>但也在逐步改善其供應鏈透明度和社會責任</a:t>
            </a:r>
          </a:p>
        </p:txBody>
      </p:sp>
      <p:sp>
        <p:nvSpPr>
          <p:cNvPr id="3" name="標題 2">
            <a:extLst>
              <a:ext uri="{FF2B5EF4-FFF2-40B4-BE49-F238E27FC236}">
                <a16:creationId xmlns:a16="http://schemas.microsoft.com/office/drawing/2014/main" id="{B0C8E73C-4D4D-4ACF-9C2A-97A11D4B289B}"/>
              </a:ext>
            </a:extLst>
          </p:cNvPr>
          <p:cNvSpPr>
            <a:spLocks noGrp="1"/>
          </p:cNvSpPr>
          <p:nvPr>
            <p:ph type="title"/>
          </p:nvPr>
        </p:nvSpPr>
        <p:spPr/>
        <p:txBody>
          <a:bodyPr/>
          <a:lstStyle/>
          <a:p>
            <a:r>
              <a:rPr lang="zh-CN" altLang="en-US" dirty="0"/>
              <a:t>比較</a:t>
            </a:r>
            <a:r>
              <a:rPr lang="en-US" altLang="zh-CN" dirty="0" err="1"/>
              <a:t>Temu</a:t>
            </a:r>
            <a:r>
              <a:rPr lang="zh-CN" altLang="en-US" dirty="0"/>
              <a:t>，</a:t>
            </a:r>
            <a:r>
              <a:rPr lang="en-US" altLang="zh-CN" dirty="0" err="1"/>
              <a:t>Shein</a:t>
            </a:r>
            <a:endParaRPr lang="zh-TW" altLang="en-US" dirty="0"/>
          </a:p>
        </p:txBody>
      </p:sp>
    </p:spTree>
    <p:extLst>
      <p:ext uri="{BB962C8B-B14F-4D97-AF65-F5344CB8AC3E}">
        <p14:creationId xmlns:p14="http://schemas.microsoft.com/office/powerpoint/2010/main" val="17117184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4D86E33D-1101-4A02-A195-4D48865BE501}"/>
              </a:ext>
            </a:extLst>
          </p:cNvPr>
          <p:cNvSpPr>
            <a:spLocks noGrp="1"/>
          </p:cNvSpPr>
          <p:nvPr>
            <p:ph idx="1"/>
          </p:nvPr>
        </p:nvSpPr>
        <p:spPr/>
        <p:txBody>
          <a:bodyPr>
            <a:normAutofit/>
          </a:bodyPr>
          <a:lstStyle/>
          <a:p>
            <a:r>
              <a:rPr lang="en-US" altLang="zh-CN" dirty="0"/>
              <a:t>7. </a:t>
            </a:r>
            <a:r>
              <a:rPr lang="zh-CN" altLang="en-US" dirty="0"/>
              <a:t>市場定位</a:t>
            </a:r>
          </a:p>
          <a:p>
            <a:pPr lvl="1"/>
            <a:r>
              <a:rPr lang="en-US" altLang="zh-CN" dirty="0" err="1">
                <a:solidFill>
                  <a:srgbClr val="7030A0"/>
                </a:solidFill>
              </a:rPr>
              <a:t>Temu</a:t>
            </a:r>
            <a:r>
              <a:rPr lang="zh-CN" altLang="en-US" dirty="0"/>
              <a:t>：定位於</a:t>
            </a:r>
            <a:r>
              <a:rPr lang="zh-CN" altLang="en-US" dirty="0">
                <a:solidFill>
                  <a:srgbClr val="C00000"/>
                </a:solidFill>
                <a:highlight>
                  <a:srgbClr val="FFFF00"/>
                </a:highlight>
              </a:rPr>
              <a:t>廣泛的消費群體</a:t>
            </a:r>
            <a:r>
              <a:rPr lang="zh-CN" altLang="en-US" dirty="0"/>
              <a:t>，尤其是注重</a:t>
            </a:r>
            <a:r>
              <a:rPr lang="zh-CN" altLang="en-US" dirty="0">
                <a:solidFill>
                  <a:srgbClr val="C00000"/>
                </a:solidFill>
                <a:highlight>
                  <a:srgbClr val="FFFF00"/>
                </a:highlight>
              </a:rPr>
              <a:t>性價比</a:t>
            </a:r>
            <a:r>
              <a:rPr lang="zh-CN" altLang="en-US" dirty="0"/>
              <a:t>的消費者（</a:t>
            </a:r>
            <a:r>
              <a:rPr lang="zh-CN" altLang="en-US" dirty="0">
                <a:solidFill>
                  <a:srgbClr val="C00000"/>
                </a:solidFill>
              </a:rPr>
              <a:t>要求便宜</a:t>
            </a:r>
            <a:r>
              <a:rPr lang="zh-CN" altLang="en-US" dirty="0"/>
              <a:t>）</a:t>
            </a:r>
          </a:p>
          <a:p>
            <a:pPr lvl="1"/>
            <a:r>
              <a:rPr lang="en-US" altLang="zh-CN" dirty="0" err="1">
                <a:solidFill>
                  <a:srgbClr val="7030A0"/>
                </a:solidFill>
              </a:rPr>
              <a:t>Shein</a:t>
            </a:r>
            <a:r>
              <a:rPr lang="zh-CN" altLang="en-US" dirty="0"/>
              <a:t>：主要面向</a:t>
            </a:r>
            <a:r>
              <a:rPr lang="zh-CN" altLang="en-US" dirty="0">
                <a:solidFill>
                  <a:srgbClr val="C00000"/>
                </a:solidFill>
                <a:highlight>
                  <a:srgbClr val="FFFF00"/>
                </a:highlight>
              </a:rPr>
              <a:t>年輕、時尚敏感</a:t>
            </a:r>
            <a:r>
              <a:rPr lang="zh-CN" altLang="en-US" dirty="0"/>
              <a:t>的消費者，尤其是女性</a:t>
            </a:r>
            <a:endParaRPr lang="zh-TW" altLang="en-US" dirty="0"/>
          </a:p>
        </p:txBody>
      </p:sp>
      <p:sp>
        <p:nvSpPr>
          <p:cNvPr id="3" name="標題 2">
            <a:extLst>
              <a:ext uri="{FF2B5EF4-FFF2-40B4-BE49-F238E27FC236}">
                <a16:creationId xmlns:a16="http://schemas.microsoft.com/office/drawing/2014/main" id="{B0C8E73C-4D4D-4ACF-9C2A-97A11D4B289B}"/>
              </a:ext>
            </a:extLst>
          </p:cNvPr>
          <p:cNvSpPr>
            <a:spLocks noGrp="1"/>
          </p:cNvSpPr>
          <p:nvPr>
            <p:ph type="title"/>
          </p:nvPr>
        </p:nvSpPr>
        <p:spPr/>
        <p:txBody>
          <a:bodyPr/>
          <a:lstStyle/>
          <a:p>
            <a:r>
              <a:rPr lang="zh-CN" altLang="en-US" dirty="0"/>
              <a:t>比較</a:t>
            </a:r>
            <a:r>
              <a:rPr lang="en-US" altLang="zh-CN" dirty="0" err="1"/>
              <a:t>Temu</a:t>
            </a:r>
            <a:r>
              <a:rPr lang="zh-CN" altLang="en-US" dirty="0"/>
              <a:t>，</a:t>
            </a:r>
            <a:r>
              <a:rPr lang="en-US" altLang="zh-CN" dirty="0" err="1"/>
              <a:t>Shein</a:t>
            </a:r>
            <a:endParaRPr lang="zh-TW" altLang="en-US" dirty="0"/>
          </a:p>
        </p:txBody>
      </p:sp>
    </p:spTree>
    <p:extLst>
      <p:ext uri="{BB962C8B-B14F-4D97-AF65-F5344CB8AC3E}">
        <p14:creationId xmlns:p14="http://schemas.microsoft.com/office/powerpoint/2010/main" val="14555712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9C29D946-3F7B-4186-8D45-B4CD1D6B4839}"/>
              </a:ext>
            </a:extLst>
          </p:cNvPr>
          <p:cNvSpPr>
            <a:spLocks noGrp="1"/>
          </p:cNvSpPr>
          <p:nvPr>
            <p:ph idx="1"/>
          </p:nvPr>
        </p:nvSpPr>
        <p:spPr/>
        <p:txBody>
          <a:bodyPr>
            <a:normAutofit/>
          </a:bodyPr>
          <a:lstStyle/>
          <a:p>
            <a:r>
              <a:rPr lang="zh-CN" altLang="en-US" dirty="0">
                <a:cs typeface="+mj-cs"/>
              </a:rPr>
              <a:t>拼多多的</a:t>
            </a:r>
            <a:r>
              <a:rPr lang="zh-TW" altLang="en-US" dirty="0">
                <a:solidFill>
                  <a:srgbClr val="C00000"/>
                </a:solidFill>
                <a:cs typeface="+mj-cs"/>
              </a:rPr>
              <a:t>黃崢</a:t>
            </a:r>
            <a:endParaRPr lang="en-US" altLang="zh-TW" dirty="0">
              <a:solidFill>
                <a:srgbClr val="C00000"/>
              </a:solidFill>
              <a:cs typeface="+mj-cs"/>
            </a:endParaRPr>
          </a:p>
          <a:p>
            <a:r>
              <a:rPr lang="zh-CN" altLang="en-US" dirty="0">
                <a:cs typeface="+mj-cs"/>
              </a:rPr>
              <a:t>在</a:t>
            </a:r>
            <a:r>
              <a:rPr lang="zh-TW" altLang="en-US" dirty="0">
                <a:cs typeface="+mj-cs"/>
              </a:rPr>
              <a:t> </a:t>
            </a:r>
            <a:r>
              <a:rPr lang="en-US" altLang="zh-TW" dirty="0">
                <a:solidFill>
                  <a:srgbClr val="7030A0"/>
                </a:solidFill>
                <a:cs typeface="+mj-cs"/>
              </a:rPr>
              <a:t>2024</a:t>
            </a:r>
            <a:r>
              <a:rPr lang="zh-TW" altLang="en-US" dirty="0">
                <a:solidFill>
                  <a:srgbClr val="7030A0"/>
                </a:solidFill>
                <a:cs typeface="+mj-cs"/>
              </a:rPr>
              <a:t>年</a:t>
            </a:r>
            <a:r>
              <a:rPr lang="en-US" altLang="zh-TW" dirty="0">
                <a:solidFill>
                  <a:srgbClr val="7030A0"/>
                </a:solidFill>
                <a:cs typeface="+mj-cs"/>
              </a:rPr>
              <a:t>8</a:t>
            </a:r>
            <a:r>
              <a:rPr lang="zh-TW" altLang="en-US" dirty="0">
                <a:solidFill>
                  <a:srgbClr val="7030A0"/>
                </a:solidFill>
                <a:cs typeface="+mj-cs"/>
              </a:rPr>
              <a:t>月</a:t>
            </a:r>
            <a:r>
              <a:rPr lang="zh-TW" altLang="en-US" dirty="0">
                <a:cs typeface="+mj-cs"/>
              </a:rPr>
              <a:t>，成為</a:t>
            </a:r>
            <a:r>
              <a:rPr lang="zh-TW" altLang="en-US" dirty="0">
                <a:solidFill>
                  <a:srgbClr val="C00000"/>
                </a:solidFill>
                <a:cs typeface="+mj-cs"/>
              </a:rPr>
              <a:t>中國首富</a:t>
            </a:r>
            <a:endParaRPr lang="en-US" altLang="zh-TW" dirty="0">
              <a:solidFill>
                <a:srgbClr val="C00000"/>
              </a:solidFill>
              <a:cs typeface="+mj-cs"/>
            </a:endParaRPr>
          </a:p>
          <a:p>
            <a:pPr lvl="1"/>
            <a:r>
              <a:rPr lang="zh-CN" altLang="en-US" dirty="0">
                <a:cs typeface="+mj-cs"/>
              </a:rPr>
              <a:t>在大陸市場：</a:t>
            </a:r>
            <a:r>
              <a:rPr lang="zh-CN" altLang="en-US" dirty="0">
                <a:solidFill>
                  <a:srgbClr val="7030A0"/>
                </a:solidFill>
                <a:cs typeface="+mj-cs"/>
              </a:rPr>
              <a:t>拼多多</a:t>
            </a:r>
            <a:endParaRPr lang="en-US" altLang="zh-CN" dirty="0">
              <a:solidFill>
                <a:srgbClr val="7030A0"/>
              </a:solidFill>
              <a:cs typeface="+mj-cs"/>
            </a:endParaRPr>
          </a:p>
          <a:p>
            <a:pPr lvl="1"/>
            <a:r>
              <a:rPr lang="zh-CN" altLang="en-US" dirty="0">
                <a:cs typeface="+mj-cs"/>
              </a:rPr>
              <a:t>在跨境電商市場：</a:t>
            </a:r>
            <a:r>
              <a:rPr lang="en-US" altLang="zh-CN" dirty="0" err="1">
                <a:solidFill>
                  <a:srgbClr val="7030A0"/>
                </a:solidFill>
                <a:cs typeface="+mj-cs"/>
              </a:rPr>
              <a:t>Temu</a:t>
            </a:r>
            <a:endParaRPr lang="zh-TW" altLang="en-US" dirty="0">
              <a:solidFill>
                <a:srgbClr val="7030A0"/>
              </a:solidFill>
              <a:cs typeface="+mj-cs"/>
            </a:endParaRPr>
          </a:p>
        </p:txBody>
      </p:sp>
      <p:sp>
        <p:nvSpPr>
          <p:cNvPr id="3" name="標題 2">
            <a:extLst>
              <a:ext uri="{FF2B5EF4-FFF2-40B4-BE49-F238E27FC236}">
                <a16:creationId xmlns:a16="http://schemas.microsoft.com/office/drawing/2014/main" id="{CE78D630-8BC8-4B38-9583-D92068140A25}"/>
              </a:ext>
            </a:extLst>
          </p:cNvPr>
          <p:cNvSpPr>
            <a:spLocks noGrp="1"/>
          </p:cNvSpPr>
          <p:nvPr>
            <p:ph type="title"/>
          </p:nvPr>
        </p:nvSpPr>
        <p:spPr/>
        <p:txBody>
          <a:bodyPr/>
          <a:lstStyle/>
          <a:p>
            <a:r>
              <a:rPr lang="en-US" altLang="zh-CN" dirty="0"/>
              <a:t>2024</a:t>
            </a:r>
            <a:r>
              <a:rPr lang="zh-CN" altLang="en-US" dirty="0"/>
              <a:t>年中國大陸的首富</a:t>
            </a:r>
            <a:endParaRPr lang="zh-TW" altLang="en-US" dirty="0"/>
          </a:p>
        </p:txBody>
      </p:sp>
      <p:pic>
        <p:nvPicPr>
          <p:cNvPr id="1026" name="Picture 2" descr="中國Temu狂飆全球，母公司拼多多創辦人黃崢憑什麼？ | 遠見雜誌">
            <a:extLst>
              <a:ext uri="{FF2B5EF4-FFF2-40B4-BE49-F238E27FC236}">
                <a16:creationId xmlns:a16="http://schemas.microsoft.com/office/drawing/2014/main" id="{4085AC2B-AC56-4CDF-929E-ABDFC68B7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1682" y="3610079"/>
            <a:ext cx="4435395" cy="3111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4271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58C92E87-F312-4CE8-B9E9-C5A648C4AD8A}"/>
              </a:ext>
            </a:extLst>
          </p:cNvPr>
          <p:cNvSpPr>
            <a:spLocks noGrp="1"/>
          </p:cNvSpPr>
          <p:nvPr>
            <p:ph idx="1"/>
          </p:nvPr>
        </p:nvSpPr>
        <p:spPr/>
        <p:txBody>
          <a:bodyPr/>
          <a:lstStyle/>
          <a:p>
            <a:r>
              <a:rPr lang="zh-TW" altLang="en-US" sz="3600" dirty="0"/>
              <a:t>陸跨境電商「</a:t>
            </a:r>
            <a:r>
              <a:rPr lang="en-US" altLang="zh-TW" sz="3600" dirty="0" err="1"/>
              <a:t>Temu</a:t>
            </a:r>
            <a:r>
              <a:rPr lang="zh-TW" altLang="en-US" sz="3600" dirty="0"/>
              <a:t>」</a:t>
            </a:r>
            <a:r>
              <a:rPr lang="en-US" altLang="zh-TW" sz="3600" dirty="0"/>
              <a:t>.</a:t>
            </a:r>
            <a:r>
              <a:rPr lang="zh-TW" altLang="en-US" sz="3600" dirty="0"/>
              <a:t>「</a:t>
            </a:r>
            <a:r>
              <a:rPr lang="en-US" altLang="zh-TW" sz="3600" dirty="0" err="1"/>
              <a:t>Shein</a:t>
            </a:r>
            <a:r>
              <a:rPr lang="zh-TW" altLang="en-US" sz="3600" dirty="0"/>
              <a:t>」搶占美日韓市場</a:t>
            </a:r>
            <a:r>
              <a:rPr lang="zh-CN" altLang="en-US" sz="3600" dirty="0"/>
              <a:t>，</a:t>
            </a:r>
            <a:r>
              <a:rPr lang="en-US" altLang="zh-CN" sz="3600" dirty="0"/>
              <a:t>TVBS</a:t>
            </a:r>
            <a:endParaRPr lang="zh-TW" altLang="en-US" sz="3600" dirty="0"/>
          </a:p>
          <a:p>
            <a:pPr lvl="1"/>
            <a:r>
              <a:rPr lang="en-US" altLang="zh-TW" dirty="0">
                <a:hlinkClick r:id="rId2"/>
              </a:rPr>
              <a:t>https://www.youtube.com/watch?v=6h6cY-EjlYE</a:t>
            </a:r>
            <a:endParaRPr lang="en-US" altLang="zh-TW" dirty="0"/>
          </a:p>
          <a:p>
            <a:endParaRPr lang="en-US" altLang="zh-TW" sz="3600"/>
          </a:p>
          <a:p>
            <a:r>
              <a:rPr lang="zh-TW" altLang="en-US" sz="3600"/>
              <a:t>拼</a:t>
            </a:r>
            <a:r>
              <a:rPr lang="zh-TW" altLang="en-US" sz="3600" dirty="0"/>
              <a:t>多多</a:t>
            </a:r>
            <a:r>
              <a:rPr lang="en-US" altLang="zh-CN" sz="3600" dirty="0"/>
              <a:t>【</a:t>
            </a:r>
            <a:r>
              <a:rPr lang="zh-TW" altLang="en-US" sz="3600" dirty="0"/>
              <a:t>全託管</a:t>
            </a:r>
            <a:r>
              <a:rPr lang="en-US" altLang="zh-CN" sz="3600" dirty="0"/>
              <a:t>】</a:t>
            </a:r>
            <a:r>
              <a:rPr lang="zh-TW" altLang="en-US" sz="3600" dirty="0"/>
              <a:t>模式 亞馬遜認</a:t>
            </a:r>
            <a:r>
              <a:rPr lang="zh-CN" altLang="en-US" sz="3600" dirty="0"/>
              <a:t>輸：</a:t>
            </a:r>
            <a:endParaRPr lang="en-US" altLang="zh-CN" sz="3600" dirty="0"/>
          </a:p>
          <a:p>
            <a:pPr lvl="1"/>
            <a:r>
              <a:rPr lang="en-US" altLang="zh-TW" dirty="0">
                <a:hlinkClick r:id="rId3"/>
              </a:rPr>
              <a:t>https://www.youtube.com/watch?v=JKmXbOwSgho</a:t>
            </a:r>
            <a:endParaRPr lang="en-US" altLang="zh-TW" dirty="0"/>
          </a:p>
          <a:p>
            <a:pPr lvl="1"/>
            <a:r>
              <a:rPr lang="zh-TW" altLang="en-US" sz="2400" dirty="0"/>
              <a:t> </a:t>
            </a:r>
            <a:endParaRPr lang="en-US" altLang="zh-TW" sz="2400" dirty="0"/>
          </a:p>
          <a:p>
            <a:endParaRPr lang="zh-TW" altLang="en-US" sz="3600" dirty="0"/>
          </a:p>
          <a:p>
            <a:endParaRPr lang="en-US" altLang="zh-TW" dirty="0"/>
          </a:p>
          <a:p>
            <a:endParaRPr lang="zh-TW" altLang="en-US" dirty="0"/>
          </a:p>
        </p:txBody>
      </p:sp>
      <p:sp>
        <p:nvSpPr>
          <p:cNvPr id="3" name="標題 2">
            <a:extLst>
              <a:ext uri="{FF2B5EF4-FFF2-40B4-BE49-F238E27FC236}">
                <a16:creationId xmlns:a16="http://schemas.microsoft.com/office/drawing/2014/main" id="{41F84509-2C1E-411B-9F3C-92B413856BB9}"/>
              </a:ext>
            </a:extLst>
          </p:cNvPr>
          <p:cNvSpPr>
            <a:spLocks noGrp="1"/>
          </p:cNvSpPr>
          <p:nvPr>
            <p:ph type="title"/>
          </p:nvPr>
        </p:nvSpPr>
        <p:spPr/>
        <p:txBody>
          <a:bodyPr/>
          <a:lstStyle/>
          <a:p>
            <a:r>
              <a:rPr lang="en-US" altLang="zh-CN" dirty="0" err="1"/>
              <a:t>Temu</a:t>
            </a:r>
            <a:r>
              <a:rPr lang="zh-CN" altLang="en-US" dirty="0"/>
              <a:t>，</a:t>
            </a:r>
            <a:r>
              <a:rPr lang="en-US" altLang="zh-CN" dirty="0" err="1"/>
              <a:t>Shein</a:t>
            </a:r>
            <a:r>
              <a:rPr lang="zh-CN" altLang="en-US" dirty="0"/>
              <a:t>比較影片</a:t>
            </a:r>
            <a:endParaRPr lang="zh-TW" altLang="en-US" dirty="0"/>
          </a:p>
        </p:txBody>
      </p:sp>
    </p:spTree>
    <p:extLst>
      <p:ext uri="{BB962C8B-B14F-4D97-AF65-F5344CB8AC3E}">
        <p14:creationId xmlns:p14="http://schemas.microsoft.com/office/powerpoint/2010/main" val="26137470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1BD88709-CCBC-4AAB-8676-7C1A9AD5D2E8}"/>
              </a:ext>
            </a:extLst>
          </p:cNvPr>
          <p:cNvSpPr>
            <a:spLocks noGrp="1"/>
          </p:cNvSpPr>
          <p:nvPr>
            <p:ph type="subTitle" idx="1"/>
          </p:nvPr>
        </p:nvSpPr>
        <p:spPr>
          <a:xfrm>
            <a:off x="337351" y="1460702"/>
            <a:ext cx="8495931" cy="2366580"/>
          </a:xfrm>
        </p:spPr>
        <p:txBody>
          <a:bodyPr>
            <a:normAutofit/>
          </a:bodyPr>
          <a:lstStyle/>
          <a:p>
            <a:r>
              <a:rPr lang="en-US" altLang="zh-CN" sz="6600" b="1" dirty="0" err="1"/>
              <a:t>Temu</a:t>
            </a:r>
            <a:r>
              <a:rPr lang="zh-CN" altLang="en-US" sz="6600" b="1" dirty="0"/>
              <a:t>在台灣可以使用嗎？</a:t>
            </a:r>
            <a:endParaRPr lang="zh-TW" altLang="en-US" sz="4200" dirty="0"/>
          </a:p>
        </p:txBody>
      </p:sp>
    </p:spTree>
    <p:extLst>
      <p:ext uri="{BB962C8B-B14F-4D97-AF65-F5344CB8AC3E}">
        <p14:creationId xmlns:p14="http://schemas.microsoft.com/office/powerpoint/2010/main" val="39716763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DA34E999-1B6D-4E12-B40F-674B1027398E}"/>
              </a:ext>
            </a:extLst>
          </p:cNvPr>
          <p:cNvSpPr>
            <a:spLocks noGrp="1"/>
          </p:cNvSpPr>
          <p:nvPr>
            <p:ph idx="1"/>
          </p:nvPr>
        </p:nvSpPr>
        <p:spPr/>
        <p:txBody>
          <a:bodyPr/>
          <a:lstStyle/>
          <a:p>
            <a:r>
              <a:rPr lang="en-US" altLang="zh-CN" dirty="0" err="1"/>
              <a:t>Temu</a:t>
            </a:r>
            <a:r>
              <a:rPr lang="zh-CN" altLang="en-US" dirty="0"/>
              <a:t>網站可以使用</a:t>
            </a:r>
            <a:endParaRPr lang="en-US" altLang="zh-CN" dirty="0"/>
          </a:p>
          <a:p>
            <a:r>
              <a:rPr lang="en-US" altLang="zh-CN" dirty="0" err="1"/>
              <a:t>Temu</a:t>
            </a:r>
            <a:r>
              <a:rPr lang="en-US" altLang="zh-CN" dirty="0"/>
              <a:t> App</a:t>
            </a:r>
            <a:r>
              <a:rPr lang="zh-CN" altLang="en-US" dirty="0"/>
              <a:t>可以安裝</a:t>
            </a:r>
            <a:endParaRPr lang="en-US" altLang="zh-CN" dirty="0"/>
          </a:p>
          <a:p>
            <a:endParaRPr lang="en-US" altLang="zh-TW" dirty="0"/>
          </a:p>
          <a:p>
            <a:r>
              <a:rPr lang="zh-CN" altLang="en-US" dirty="0"/>
              <a:t>但是，貨運，沒有收到台灣</a:t>
            </a:r>
            <a:endParaRPr lang="en-US" altLang="zh-CN" dirty="0"/>
          </a:p>
          <a:p>
            <a:r>
              <a:rPr lang="zh-CN" altLang="en-US" dirty="0"/>
              <a:t>全世界配送</a:t>
            </a:r>
            <a:r>
              <a:rPr lang="en-US" altLang="zh-CN" dirty="0"/>
              <a:t>64</a:t>
            </a:r>
            <a:r>
              <a:rPr lang="zh-CN" altLang="en-US"/>
              <a:t>國家（包括：非洲，南美，烏克蘭），但是沒有台灣</a:t>
            </a:r>
            <a:endParaRPr lang="zh-TW" altLang="en-US" dirty="0"/>
          </a:p>
        </p:txBody>
      </p:sp>
      <p:sp>
        <p:nvSpPr>
          <p:cNvPr id="3" name="標題 2">
            <a:extLst>
              <a:ext uri="{FF2B5EF4-FFF2-40B4-BE49-F238E27FC236}">
                <a16:creationId xmlns:a16="http://schemas.microsoft.com/office/drawing/2014/main" id="{CD5AEA2A-32CD-48B0-ADA1-520B6237A2B8}"/>
              </a:ext>
            </a:extLst>
          </p:cNvPr>
          <p:cNvSpPr>
            <a:spLocks noGrp="1"/>
          </p:cNvSpPr>
          <p:nvPr>
            <p:ph type="title"/>
          </p:nvPr>
        </p:nvSpPr>
        <p:spPr>
          <a:xfrm>
            <a:off x="275208" y="185230"/>
            <a:ext cx="8753382" cy="1265238"/>
          </a:xfrm>
        </p:spPr>
        <p:txBody>
          <a:bodyPr>
            <a:normAutofit/>
          </a:bodyPr>
          <a:lstStyle/>
          <a:p>
            <a:r>
              <a:rPr lang="en-US" altLang="zh-CN" sz="4800" b="1" dirty="0" err="1"/>
              <a:t>Temu</a:t>
            </a:r>
            <a:r>
              <a:rPr lang="zh-CN" altLang="en-US" sz="4800" b="1" dirty="0"/>
              <a:t>在台灣可以使用嗎？</a:t>
            </a:r>
            <a:endParaRPr lang="zh-TW" altLang="en-US" dirty="0"/>
          </a:p>
        </p:txBody>
      </p:sp>
    </p:spTree>
    <p:extLst>
      <p:ext uri="{BB962C8B-B14F-4D97-AF65-F5344CB8AC3E}">
        <p14:creationId xmlns:p14="http://schemas.microsoft.com/office/powerpoint/2010/main" val="4188611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altLang="zh-CN" dirty="0">
                <a:solidFill>
                  <a:srgbClr val="7030A0"/>
                </a:solidFill>
              </a:rPr>
              <a:t>1. </a:t>
            </a:r>
            <a:r>
              <a:rPr dirty="0">
                <a:solidFill>
                  <a:srgbClr val="7030A0"/>
                </a:solidFill>
              </a:rPr>
              <a:t>移動購物：</a:t>
            </a:r>
            <a:endParaRPr lang="en-US" dirty="0">
              <a:solidFill>
                <a:srgbClr val="7030A0"/>
              </a:solidFill>
            </a:endParaRPr>
          </a:p>
          <a:p>
            <a:pPr lvl="1"/>
            <a:r>
              <a:rPr dirty="0"/>
              <a:t>消費者可以通過</a:t>
            </a:r>
            <a:r>
              <a:rPr lang="en-US" altLang="zh-CN" dirty="0"/>
              <a:t>【</a:t>
            </a:r>
            <a:r>
              <a:rPr dirty="0">
                <a:solidFill>
                  <a:srgbClr val="C00000"/>
                </a:solidFill>
              </a:rPr>
              <a:t>移動應用</a:t>
            </a:r>
            <a:r>
              <a:rPr lang="zh-CN" altLang="en-US" dirty="0">
                <a:solidFill>
                  <a:srgbClr val="C00000"/>
                </a:solidFill>
              </a:rPr>
              <a:t>，</a:t>
            </a:r>
            <a:r>
              <a:rPr dirty="0">
                <a:solidFill>
                  <a:srgbClr val="C00000"/>
                </a:solidFill>
              </a:rPr>
              <a:t>或移動網站</a:t>
            </a:r>
            <a:r>
              <a:rPr lang="en-US" altLang="zh-CN" dirty="0"/>
              <a:t>】</a:t>
            </a:r>
            <a:r>
              <a:rPr dirty="0"/>
              <a:t>進行瀏覽和購買商品。</a:t>
            </a:r>
          </a:p>
          <a:p>
            <a:r>
              <a:rPr lang="en-US" altLang="zh-CN" dirty="0">
                <a:solidFill>
                  <a:srgbClr val="7030A0"/>
                </a:solidFill>
              </a:rPr>
              <a:t>2. </a:t>
            </a:r>
            <a:r>
              <a:rPr dirty="0">
                <a:solidFill>
                  <a:srgbClr val="7030A0"/>
                </a:solidFill>
              </a:rPr>
              <a:t>移動支付：</a:t>
            </a:r>
            <a:endParaRPr lang="en-US" dirty="0">
              <a:solidFill>
                <a:srgbClr val="7030A0"/>
              </a:solidFill>
            </a:endParaRPr>
          </a:p>
          <a:p>
            <a:pPr lvl="1"/>
            <a:r>
              <a:rPr dirty="0"/>
              <a:t>消費者使用移動設備完成</a:t>
            </a:r>
            <a:r>
              <a:rPr lang="en-US" altLang="zh-CN" dirty="0"/>
              <a:t>【</a:t>
            </a:r>
            <a:r>
              <a:rPr lang="zh-TW" altLang="en-US" dirty="0">
                <a:solidFill>
                  <a:srgbClr val="C00000"/>
                </a:solidFill>
              </a:rPr>
              <a:t>在</a:t>
            </a:r>
            <a:r>
              <a:rPr dirty="0">
                <a:solidFill>
                  <a:srgbClr val="C00000"/>
                </a:solidFill>
              </a:rPr>
              <a:t>線支付</a:t>
            </a:r>
            <a:r>
              <a:rPr lang="zh-CN" altLang="en-US" dirty="0">
                <a:solidFill>
                  <a:srgbClr val="C00000"/>
                </a:solidFill>
              </a:rPr>
              <a:t>，</a:t>
            </a:r>
            <a:r>
              <a:rPr dirty="0">
                <a:solidFill>
                  <a:srgbClr val="C00000"/>
                </a:solidFill>
              </a:rPr>
              <a:t>或線下掃碼支付</a:t>
            </a:r>
            <a:r>
              <a:rPr lang="en-US" altLang="zh-CN" dirty="0"/>
              <a:t>】</a:t>
            </a:r>
            <a:endParaRPr dirty="0"/>
          </a:p>
          <a:p>
            <a:r>
              <a:rPr lang="en-US" altLang="zh-CN" dirty="0">
                <a:solidFill>
                  <a:srgbClr val="7030A0"/>
                </a:solidFill>
              </a:rPr>
              <a:t>3. </a:t>
            </a:r>
            <a:r>
              <a:rPr dirty="0">
                <a:solidFill>
                  <a:srgbClr val="7030A0"/>
                </a:solidFill>
              </a:rPr>
              <a:t>地理位置服務（LBS）：</a:t>
            </a:r>
            <a:endParaRPr lang="en-US" dirty="0">
              <a:solidFill>
                <a:srgbClr val="7030A0"/>
              </a:solidFill>
            </a:endParaRPr>
          </a:p>
          <a:p>
            <a:pPr lvl="1"/>
            <a:r>
              <a:rPr dirty="0"/>
              <a:t>通過</a:t>
            </a:r>
            <a:r>
              <a:rPr dirty="0">
                <a:highlight>
                  <a:srgbClr val="FFFF00"/>
                </a:highlight>
              </a:rPr>
              <a:t>GPS定位技術</a:t>
            </a:r>
            <a:r>
              <a:rPr dirty="0"/>
              <a:t>，商家可以提供基於地理位置的推送和服務，如</a:t>
            </a:r>
            <a:r>
              <a:rPr sz="4300" dirty="0">
                <a:solidFill>
                  <a:srgbClr val="C00000"/>
                </a:solidFill>
                <a:highlight>
                  <a:srgbClr val="FFFF00"/>
                </a:highlight>
              </a:rPr>
              <a:t>附近門店推薦</a:t>
            </a:r>
            <a:r>
              <a:rPr dirty="0"/>
              <a:t>和</a:t>
            </a:r>
            <a:r>
              <a:rPr sz="3300" dirty="0">
                <a:solidFill>
                  <a:srgbClr val="C00000"/>
                </a:solidFill>
                <a:highlight>
                  <a:srgbClr val="FFFF00"/>
                </a:highlight>
              </a:rPr>
              <a:t>優惠通知</a:t>
            </a:r>
            <a:r>
              <a:rPr dirty="0"/>
              <a:t>。</a:t>
            </a:r>
          </a:p>
          <a:p>
            <a:r>
              <a:rPr lang="en-US" altLang="zh-CN" dirty="0">
                <a:solidFill>
                  <a:srgbClr val="7030A0"/>
                </a:solidFill>
              </a:rPr>
              <a:t>4. </a:t>
            </a:r>
            <a:r>
              <a:rPr dirty="0">
                <a:solidFill>
                  <a:srgbClr val="7030A0"/>
                </a:solidFill>
                <a:highlight>
                  <a:srgbClr val="FFFF00"/>
                </a:highlight>
              </a:rPr>
              <a:t>社交商務</a:t>
            </a:r>
            <a:r>
              <a:rPr dirty="0">
                <a:solidFill>
                  <a:srgbClr val="7030A0"/>
                </a:solidFill>
              </a:rPr>
              <a:t>與</a:t>
            </a:r>
            <a:r>
              <a:rPr dirty="0">
                <a:solidFill>
                  <a:srgbClr val="7030A0"/>
                </a:solidFill>
                <a:highlight>
                  <a:srgbClr val="FFFF00"/>
                </a:highlight>
              </a:rPr>
              <a:t>移動商務</a:t>
            </a:r>
            <a:r>
              <a:rPr dirty="0">
                <a:solidFill>
                  <a:srgbClr val="7030A0"/>
                </a:solidFill>
              </a:rPr>
              <a:t>的結合：</a:t>
            </a:r>
            <a:endParaRPr lang="en-US" dirty="0">
              <a:solidFill>
                <a:srgbClr val="7030A0"/>
              </a:solidFill>
            </a:endParaRPr>
          </a:p>
          <a:p>
            <a:pPr lvl="1"/>
            <a:r>
              <a:rPr dirty="0"/>
              <a:t>消費者可以</a:t>
            </a:r>
            <a:r>
              <a:rPr dirty="0">
                <a:solidFill>
                  <a:srgbClr val="C00000"/>
                </a:solidFill>
              </a:rPr>
              <a:t>通過社交媒體平臺進行購物分享</a:t>
            </a:r>
            <a:r>
              <a:rPr dirty="0"/>
              <a:t>，並直接在平臺內完成購買。</a:t>
            </a:r>
          </a:p>
        </p:txBody>
      </p:sp>
      <p:sp>
        <p:nvSpPr>
          <p:cNvPr id="2" name="Title 1"/>
          <p:cNvSpPr>
            <a:spLocks noGrp="1"/>
          </p:cNvSpPr>
          <p:nvPr>
            <p:ph type="title"/>
          </p:nvPr>
        </p:nvSpPr>
        <p:spPr/>
        <p:txBody>
          <a:bodyPr/>
          <a:lstStyle/>
          <a:p>
            <a:r>
              <a:t>移動商務的應用場景</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1BD88709-CCBC-4AAB-8676-7C1A9AD5D2E8}"/>
              </a:ext>
            </a:extLst>
          </p:cNvPr>
          <p:cNvSpPr>
            <a:spLocks noGrp="1"/>
          </p:cNvSpPr>
          <p:nvPr>
            <p:ph type="subTitle" idx="1"/>
          </p:nvPr>
        </p:nvSpPr>
        <p:spPr>
          <a:xfrm>
            <a:off x="337351" y="1460702"/>
            <a:ext cx="8495931" cy="2366580"/>
          </a:xfrm>
        </p:spPr>
        <p:txBody>
          <a:bodyPr>
            <a:normAutofit/>
          </a:bodyPr>
          <a:lstStyle/>
          <a:p>
            <a:r>
              <a:rPr lang="en-US" altLang="zh-CN" sz="6600" b="1" dirty="0" err="1"/>
              <a:t>Temu</a:t>
            </a:r>
            <a:r>
              <a:rPr lang="zh-CN" altLang="en-US" sz="6600" b="1" dirty="0"/>
              <a:t>的經營模式分析</a:t>
            </a:r>
            <a:endParaRPr lang="zh-TW" altLang="en-US" sz="4200" dirty="0"/>
          </a:p>
        </p:txBody>
      </p:sp>
    </p:spTree>
    <p:extLst>
      <p:ext uri="{BB962C8B-B14F-4D97-AF65-F5344CB8AC3E}">
        <p14:creationId xmlns:p14="http://schemas.microsoft.com/office/powerpoint/2010/main" val="35144114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0E67F4FA-34D0-4DE6-8E0B-5D86FB9BEF0F}"/>
              </a:ext>
            </a:extLst>
          </p:cNvPr>
          <p:cNvSpPr>
            <a:spLocks noGrp="1"/>
          </p:cNvSpPr>
          <p:nvPr>
            <p:ph idx="1"/>
          </p:nvPr>
        </p:nvSpPr>
        <p:spPr/>
        <p:txBody>
          <a:bodyPr>
            <a:normAutofit lnSpcReduction="10000"/>
          </a:bodyPr>
          <a:lstStyle/>
          <a:p>
            <a:r>
              <a:rPr lang="en-US" altLang="zh-CN" dirty="0">
                <a:solidFill>
                  <a:srgbClr val="7030A0"/>
                </a:solidFill>
              </a:rPr>
              <a:t>1.</a:t>
            </a:r>
            <a:r>
              <a:rPr lang="zh-TW" altLang="en-US" dirty="0">
                <a:solidFill>
                  <a:srgbClr val="7030A0"/>
                </a:solidFill>
              </a:rPr>
              <a:t>價格策略</a:t>
            </a:r>
            <a:r>
              <a:rPr lang="zh-CN" altLang="en-US" dirty="0">
                <a:solidFill>
                  <a:srgbClr val="7030A0"/>
                </a:solidFill>
              </a:rPr>
              <a:t>：</a:t>
            </a:r>
            <a:endParaRPr lang="en-US" altLang="zh-TW" dirty="0">
              <a:solidFill>
                <a:srgbClr val="7030A0"/>
              </a:solidFill>
            </a:endParaRPr>
          </a:p>
          <a:p>
            <a:pPr lvl="1"/>
            <a:r>
              <a:rPr lang="zh-CN" altLang="en-US" dirty="0">
                <a:solidFill>
                  <a:srgbClr val="7030A0"/>
                </a:solidFill>
              </a:rPr>
              <a:t>低價策略</a:t>
            </a:r>
            <a:r>
              <a:rPr lang="zh-CN" altLang="en-US" dirty="0"/>
              <a:t>：</a:t>
            </a:r>
            <a:r>
              <a:rPr lang="zh-TW" altLang="en-US" dirty="0"/>
              <a:t>主打高性價比商品。</a:t>
            </a:r>
            <a:r>
              <a:rPr lang="zh-CN" altLang="en-US" dirty="0">
                <a:solidFill>
                  <a:srgbClr val="C00000"/>
                </a:solidFill>
              </a:rPr>
              <a:t>因為是</a:t>
            </a:r>
            <a:r>
              <a:rPr lang="zh-TW" altLang="en-US" dirty="0">
                <a:solidFill>
                  <a:srgbClr val="C00000"/>
                </a:solidFill>
                <a:highlight>
                  <a:srgbClr val="FFFF00"/>
                </a:highlight>
              </a:rPr>
              <a:t>全託管</a:t>
            </a:r>
            <a:r>
              <a:rPr lang="zh-TW" altLang="en-US" dirty="0">
                <a:solidFill>
                  <a:srgbClr val="C00000"/>
                </a:solidFill>
              </a:rPr>
              <a:t>模式，</a:t>
            </a:r>
            <a:r>
              <a:rPr lang="en-US" altLang="zh-TW" dirty="0" err="1">
                <a:solidFill>
                  <a:srgbClr val="C00000"/>
                </a:solidFill>
              </a:rPr>
              <a:t>Temu</a:t>
            </a:r>
            <a:r>
              <a:rPr lang="en-US" altLang="zh-TW" dirty="0">
                <a:solidFill>
                  <a:srgbClr val="C00000"/>
                </a:solidFill>
              </a:rPr>
              <a:t> </a:t>
            </a:r>
            <a:r>
              <a:rPr lang="zh-CN" altLang="en-US" dirty="0">
                <a:solidFill>
                  <a:srgbClr val="C00000"/>
                </a:solidFill>
              </a:rPr>
              <a:t>才</a:t>
            </a:r>
            <a:r>
              <a:rPr lang="zh-TW" altLang="en-US" dirty="0">
                <a:solidFill>
                  <a:srgbClr val="C00000"/>
                </a:solidFill>
              </a:rPr>
              <a:t>能夠有效控制運營成本</a:t>
            </a:r>
            <a:endParaRPr lang="en-US" altLang="zh-CN" dirty="0">
              <a:solidFill>
                <a:srgbClr val="C00000"/>
              </a:solidFill>
            </a:endParaRPr>
          </a:p>
          <a:p>
            <a:pPr lvl="1"/>
            <a:r>
              <a:rPr lang="zh-TW" altLang="en-US" b="1" dirty="0">
                <a:solidFill>
                  <a:srgbClr val="7030A0"/>
                </a:solidFill>
              </a:rPr>
              <a:t>促銷活動</a:t>
            </a:r>
            <a:r>
              <a:rPr lang="zh-TW" altLang="en-US" dirty="0"/>
              <a:t>：</a:t>
            </a:r>
            <a:r>
              <a:rPr lang="en-US" altLang="zh-TW" dirty="0" err="1"/>
              <a:t>Temu</a:t>
            </a:r>
            <a:r>
              <a:rPr lang="en-US" altLang="zh-TW" dirty="0"/>
              <a:t> </a:t>
            </a:r>
            <a:r>
              <a:rPr lang="zh-TW" altLang="en-US" dirty="0"/>
              <a:t>經常推出促銷活動，</a:t>
            </a:r>
            <a:r>
              <a:rPr lang="zh-CN" altLang="en-US" dirty="0"/>
              <a:t>例如：</a:t>
            </a:r>
            <a:r>
              <a:rPr lang="en-US" altLang="zh-CN" dirty="0"/>
              <a:t>【</a:t>
            </a:r>
            <a:r>
              <a:rPr lang="zh-TW" altLang="en-US" dirty="0">
                <a:solidFill>
                  <a:srgbClr val="C00000"/>
                </a:solidFill>
              </a:rPr>
              <a:t>限時折扣、滿減優惠、</a:t>
            </a:r>
            <a:r>
              <a:rPr lang="zh-CN" altLang="en-US" dirty="0">
                <a:solidFill>
                  <a:srgbClr val="C00000"/>
                </a:solidFill>
              </a:rPr>
              <a:t>免運費</a:t>
            </a:r>
            <a:r>
              <a:rPr lang="en-US" altLang="zh-CN" dirty="0"/>
              <a:t>】</a:t>
            </a:r>
          </a:p>
          <a:p>
            <a:r>
              <a:rPr lang="en-US" altLang="zh-CN" dirty="0">
                <a:solidFill>
                  <a:srgbClr val="7030A0"/>
                </a:solidFill>
              </a:rPr>
              <a:t>2.</a:t>
            </a:r>
            <a:r>
              <a:rPr lang="zh-CN" altLang="en-US" dirty="0">
                <a:solidFill>
                  <a:srgbClr val="7030A0"/>
                </a:solidFill>
              </a:rPr>
              <a:t>拼單機制：</a:t>
            </a:r>
            <a:endParaRPr lang="en-US" altLang="zh-CN" dirty="0">
              <a:solidFill>
                <a:srgbClr val="7030A0"/>
              </a:solidFill>
            </a:endParaRPr>
          </a:p>
          <a:p>
            <a:pPr lvl="1"/>
            <a:r>
              <a:rPr lang="zh-TW" altLang="en-US" dirty="0"/>
              <a:t>可以用</a:t>
            </a:r>
            <a:r>
              <a:rPr lang="en-US" altLang="zh-TW" dirty="0"/>
              <a:t>【</a:t>
            </a:r>
            <a:r>
              <a:rPr lang="zh-TW" altLang="en-US" dirty="0">
                <a:solidFill>
                  <a:srgbClr val="C00000"/>
                </a:solidFill>
              </a:rPr>
              <a:t>團購模式</a:t>
            </a:r>
            <a:r>
              <a:rPr lang="en-US" altLang="zh-TW" dirty="0">
                <a:solidFill>
                  <a:srgbClr val="C00000"/>
                </a:solidFill>
              </a:rPr>
              <a:t>/</a:t>
            </a:r>
            <a:r>
              <a:rPr lang="zh-TW" altLang="en-US" dirty="0">
                <a:solidFill>
                  <a:srgbClr val="C00000"/>
                </a:solidFill>
              </a:rPr>
              <a:t>或分享邀請</a:t>
            </a:r>
            <a:r>
              <a:rPr lang="en-US" altLang="zh-CN" dirty="0">
                <a:solidFill>
                  <a:srgbClr val="C00000"/>
                </a:solidFill>
              </a:rPr>
              <a:t>/</a:t>
            </a:r>
            <a:r>
              <a:rPr lang="zh-CN" altLang="en-US" dirty="0">
                <a:solidFill>
                  <a:srgbClr val="C00000"/>
                </a:solidFill>
              </a:rPr>
              <a:t>幫忙砍一刀</a:t>
            </a:r>
            <a:r>
              <a:rPr lang="en-US" altLang="zh-TW" dirty="0"/>
              <a:t>】</a:t>
            </a:r>
            <a:r>
              <a:rPr lang="zh-TW" altLang="en-US" dirty="0"/>
              <a:t>方式來拼單，達到</a:t>
            </a:r>
            <a:r>
              <a:rPr lang="zh-TW" altLang="en-US" dirty="0">
                <a:solidFill>
                  <a:srgbClr val="C00000"/>
                </a:solidFill>
              </a:rPr>
              <a:t>足夠數量即可折扣而</a:t>
            </a:r>
            <a:r>
              <a:rPr lang="zh-CN" altLang="en-US">
                <a:solidFill>
                  <a:srgbClr val="C00000"/>
                </a:solidFill>
              </a:rPr>
              <a:t>降低價格</a:t>
            </a:r>
            <a:endParaRPr lang="en-US" altLang="zh-TW" dirty="0"/>
          </a:p>
          <a:p>
            <a:pPr lvl="1"/>
            <a:r>
              <a:rPr lang="zh-TW" altLang="en-US" b="1" dirty="0">
                <a:solidFill>
                  <a:srgbClr val="7030A0"/>
                </a:solidFill>
              </a:rPr>
              <a:t>跨境拼單</a:t>
            </a:r>
            <a:r>
              <a:rPr lang="zh-TW" altLang="en-US" dirty="0"/>
              <a:t>：與拼多多不同，</a:t>
            </a:r>
            <a:r>
              <a:rPr lang="en-US" altLang="zh-TW" dirty="0" err="1"/>
              <a:t>Temu</a:t>
            </a:r>
            <a:r>
              <a:rPr lang="en-US" altLang="zh-TW" dirty="0"/>
              <a:t> </a:t>
            </a:r>
            <a:r>
              <a:rPr lang="zh-TW" altLang="en-US" dirty="0"/>
              <a:t>針對的是全球市場，</a:t>
            </a:r>
            <a:r>
              <a:rPr lang="zh-TW" altLang="en-US" dirty="0">
                <a:solidFill>
                  <a:srgbClr val="C00000"/>
                </a:solidFill>
              </a:rPr>
              <a:t>用戶可以與來自不同國家的消費者一起拼單</a:t>
            </a:r>
            <a:r>
              <a:rPr lang="zh-TW" altLang="en-US" dirty="0"/>
              <a:t>，</a:t>
            </a:r>
            <a:endParaRPr lang="en-US" altLang="zh-TW" dirty="0"/>
          </a:p>
          <a:p>
            <a:endParaRPr lang="en-US" altLang="zh-CN" dirty="0"/>
          </a:p>
        </p:txBody>
      </p:sp>
      <p:sp>
        <p:nvSpPr>
          <p:cNvPr id="3" name="標題 2">
            <a:extLst>
              <a:ext uri="{FF2B5EF4-FFF2-40B4-BE49-F238E27FC236}">
                <a16:creationId xmlns:a16="http://schemas.microsoft.com/office/drawing/2014/main" id="{88E62D59-5982-4C1D-9BA1-CC6201344752}"/>
              </a:ext>
            </a:extLst>
          </p:cNvPr>
          <p:cNvSpPr>
            <a:spLocks noGrp="1"/>
          </p:cNvSpPr>
          <p:nvPr>
            <p:ph type="title"/>
          </p:nvPr>
        </p:nvSpPr>
        <p:spPr/>
        <p:txBody>
          <a:bodyPr>
            <a:normAutofit/>
          </a:bodyPr>
          <a:lstStyle/>
          <a:p>
            <a:r>
              <a:rPr lang="en-US" altLang="zh-CN" sz="4800" b="1" dirty="0" err="1"/>
              <a:t>Temu</a:t>
            </a:r>
            <a:r>
              <a:rPr lang="zh-CN" altLang="en-US" sz="4800" b="1" dirty="0"/>
              <a:t>的經營模式分析</a:t>
            </a:r>
            <a:endParaRPr lang="zh-TW" altLang="en-US" dirty="0"/>
          </a:p>
        </p:txBody>
      </p:sp>
    </p:spTree>
    <p:extLst>
      <p:ext uri="{BB962C8B-B14F-4D97-AF65-F5344CB8AC3E}">
        <p14:creationId xmlns:p14="http://schemas.microsoft.com/office/powerpoint/2010/main" val="495268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0E67F4FA-34D0-4DE6-8E0B-5D86FB9BEF0F}"/>
              </a:ext>
            </a:extLst>
          </p:cNvPr>
          <p:cNvSpPr>
            <a:spLocks noGrp="1"/>
          </p:cNvSpPr>
          <p:nvPr>
            <p:ph idx="1"/>
          </p:nvPr>
        </p:nvSpPr>
        <p:spPr/>
        <p:txBody>
          <a:bodyPr>
            <a:normAutofit lnSpcReduction="10000"/>
          </a:bodyPr>
          <a:lstStyle/>
          <a:p>
            <a:r>
              <a:rPr lang="en-US" altLang="zh-CN" dirty="0">
                <a:solidFill>
                  <a:srgbClr val="7030A0"/>
                </a:solidFill>
              </a:rPr>
              <a:t>2.</a:t>
            </a:r>
            <a:r>
              <a:rPr lang="zh-CN" altLang="en-US" dirty="0">
                <a:solidFill>
                  <a:srgbClr val="7030A0"/>
                </a:solidFill>
              </a:rPr>
              <a:t>拼單機制：</a:t>
            </a:r>
            <a:endParaRPr lang="en-US" altLang="zh-CN" dirty="0">
              <a:solidFill>
                <a:srgbClr val="7030A0"/>
              </a:solidFill>
            </a:endParaRPr>
          </a:p>
          <a:p>
            <a:pPr lvl="1"/>
            <a:r>
              <a:rPr lang="zh-CN" altLang="en-US" dirty="0"/>
              <a:t>鼓勵在</a:t>
            </a:r>
            <a:r>
              <a:rPr lang="zh-CN" altLang="en-US" dirty="0">
                <a:solidFill>
                  <a:srgbClr val="C00000"/>
                </a:solidFill>
              </a:rPr>
              <a:t>社交媒體</a:t>
            </a:r>
            <a:r>
              <a:rPr lang="zh-CN" altLang="en-US" dirty="0"/>
              <a:t>上</a:t>
            </a:r>
            <a:r>
              <a:rPr lang="en-US" altLang="zh-CN" dirty="0"/>
              <a:t>【</a:t>
            </a:r>
            <a:r>
              <a:rPr lang="zh-CN" altLang="en-US" dirty="0">
                <a:solidFill>
                  <a:srgbClr val="C00000"/>
                </a:solidFill>
              </a:rPr>
              <a:t>招團拼單</a:t>
            </a:r>
            <a:r>
              <a:rPr lang="en-US" altLang="zh-CN" dirty="0"/>
              <a:t>】</a:t>
            </a:r>
          </a:p>
          <a:p>
            <a:pPr lvl="1"/>
            <a:r>
              <a:rPr lang="zh-CN" altLang="en-US" dirty="0"/>
              <a:t>在</a:t>
            </a:r>
            <a:r>
              <a:rPr lang="zh-CN" altLang="en-US" dirty="0">
                <a:solidFill>
                  <a:srgbClr val="C00000"/>
                </a:solidFill>
                <a:highlight>
                  <a:srgbClr val="FFFF00"/>
                </a:highlight>
              </a:rPr>
              <a:t>微信朋友圈</a:t>
            </a:r>
            <a:r>
              <a:rPr lang="zh-CN" altLang="en-US" dirty="0"/>
              <a:t>，</a:t>
            </a:r>
            <a:r>
              <a:rPr lang="zh-CN" altLang="en-US" dirty="0">
                <a:solidFill>
                  <a:srgbClr val="C00000"/>
                </a:solidFill>
              </a:rPr>
              <a:t>很多親友都在拼單，</a:t>
            </a:r>
            <a:r>
              <a:rPr lang="zh-CN" altLang="en-US" dirty="0">
                <a:solidFill>
                  <a:srgbClr val="C00000"/>
                </a:solidFill>
                <a:highlight>
                  <a:srgbClr val="FFFF00"/>
                </a:highlight>
              </a:rPr>
              <a:t>這個效果，比打廣告效果好</a:t>
            </a:r>
            <a:endParaRPr lang="en-US" altLang="zh-CN" dirty="0">
              <a:solidFill>
                <a:srgbClr val="C00000"/>
              </a:solidFill>
              <a:highlight>
                <a:srgbClr val="FFFF00"/>
              </a:highlight>
            </a:endParaRPr>
          </a:p>
          <a:p>
            <a:pPr lvl="1"/>
            <a:endParaRPr lang="en-US" altLang="zh-CN" dirty="0">
              <a:solidFill>
                <a:srgbClr val="C00000"/>
              </a:solidFill>
            </a:endParaRPr>
          </a:p>
          <a:p>
            <a:r>
              <a:rPr lang="en-US" altLang="zh-CN" dirty="0">
                <a:solidFill>
                  <a:srgbClr val="7030A0"/>
                </a:solidFill>
              </a:rPr>
              <a:t>3. </a:t>
            </a:r>
            <a:r>
              <a:rPr lang="zh-CN" altLang="en-US" dirty="0">
                <a:solidFill>
                  <a:srgbClr val="7030A0"/>
                </a:solidFill>
              </a:rPr>
              <a:t>產品</a:t>
            </a:r>
            <a:r>
              <a:rPr lang="zh-TW" altLang="en-US" b="1" dirty="0">
                <a:solidFill>
                  <a:srgbClr val="7030A0"/>
                </a:solidFill>
              </a:rPr>
              <a:t>多樣性</a:t>
            </a:r>
            <a:r>
              <a:rPr lang="zh-CN" altLang="en-US" b="1" dirty="0">
                <a:solidFill>
                  <a:srgbClr val="7030A0"/>
                </a:solidFill>
              </a:rPr>
              <a:t>，</a:t>
            </a:r>
            <a:r>
              <a:rPr lang="zh-CN" altLang="en-US" dirty="0">
                <a:solidFill>
                  <a:srgbClr val="7030A0"/>
                </a:solidFill>
              </a:rPr>
              <a:t>全面性</a:t>
            </a:r>
            <a:r>
              <a:rPr lang="en-US" altLang="zh-CN" dirty="0">
                <a:solidFill>
                  <a:srgbClr val="7030A0"/>
                </a:solidFill>
              </a:rPr>
              <a:t>(</a:t>
            </a:r>
            <a:r>
              <a:rPr lang="zh-CN" altLang="en-US" dirty="0">
                <a:solidFill>
                  <a:srgbClr val="7030A0"/>
                </a:solidFill>
              </a:rPr>
              <a:t>百貨</a:t>
            </a:r>
            <a:r>
              <a:rPr lang="en-US" altLang="zh-CN" dirty="0">
                <a:solidFill>
                  <a:srgbClr val="7030A0"/>
                </a:solidFill>
              </a:rPr>
              <a:t>)</a:t>
            </a:r>
          </a:p>
          <a:p>
            <a:pPr lvl="1">
              <a:buFont typeface="Arial" panose="020B0604020202020204" pitchFamily="34" charset="0"/>
              <a:buChar char="•"/>
            </a:pPr>
            <a:r>
              <a:rPr lang="zh-TW" altLang="en-US" b="1" dirty="0">
                <a:solidFill>
                  <a:srgbClr val="7030A0"/>
                </a:solidFill>
              </a:rPr>
              <a:t>多品類產品</a:t>
            </a:r>
            <a:r>
              <a:rPr lang="zh-TW" altLang="en-US" dirty="0"/>
              <a:t>：</a:t>
            </a:r>
            <a:r>
              <a:rPr lang="en-US" altLang="zh-TW" dirty="0" err="1"/>
              <a:t>Temu</a:t>
            </a:r>
            <a:r>
              <a:rPr lang="en-US" altLang="zh-TW" dirty="0"/>
              <a:t> </a:t>
            </a:r>
            <a:r>
              <a:rPr lang="zh-TW" altLang="en-US" dirty="0"/>
              <a:t>提供廣泛的產品線，從時尚服飾到電子產品、家居用品，覆蓋消費者日常生活的方方面面</a:t>
            </a:r>
            <a:endParaRPr lang="en-US" altLang="zh-TW" dirty="0"/>
          </a:p>
          <a:p>
            <a:pPr lvl="1">
              <a:buFont typeface="Arial" panose="020B0604020202020204" pitchFamily="34" charset="0"/>
              <a:buChar char="•"/>
            </a:pPr>
            <a:r>
              <a:rPr lang="zh-CN" altLang="en-US" dirty="0"/>
              <a:t>此</a:t>
            </a:r>
            <a:r>
              <a:rPr lang="zh-TW" altLang="en-US" dirty="0"/>
              <a:t>擴大了市場覆蓋範圍。</a:t>
            </a:r>
          </a:p>
        </p:txBody>
      </p:sp>
      <p:sp>
        <p:nvSpPr>
          <p:cNvPr id="3" name="標題 2">
            <a:extLst>
              <a:ext uri="{FF2B5EF4-FFF2-40B4-BE49-F238E27FC236}">
                <a16:creationId xmlns:a16="http://schemas.microsoft.com/office/drawing/2014/main" id="{88E62D59-5982-4C1D-9BA1-CC6201344752}"/>
              </a:ext>
            </a:extLst>
          </p:cNvPr>
          <p:cNvSpPr>
            <a:spLocks noGrp="1"/>
          </p:cNvSpPr>
          <p:nvPr>
            <p:ph type="title"/>
          </p:nvPr>
        </p:nvSpPr>
        <p:spPr/>
        <p:txBody>
          <a:bodyPr>
            <a:normAutofit/>
          </a:bodyPr>
          <a:lstStyle/>
          <a:p>
            <a:r>
              <a:rPr lang="en-US" altLang="zh-CN" sz="4800" b="1" dirty="0" err="1"/>
              <a:t>Temu</a:t>
            </a:r>
            <a:r>
              <a:rPr lang="zh-CN" altLang="en-US" sz="4800" b="1" dirty="0"/>
              <a:t>的經營模式分析</a:t>
            </a:r>
            <a:endParaRPr lang="zh-TW" altLang="en-US" dirty="0"/>
          </a:p>
        </p:txBody>
      </p:sp>
    </p:spTree>
    <p:extLst>
      <p:ext uri="{BB962C8B-B14F-4D97-AF65-F5344CB8AC3E}">
        <p14:creationId xmlns:p14="http://schemas.microsoft.com/office/powerpoint/2010/main" val="30828881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0E67F4FA-34D0-4DE6-8E0B-5D86FB9BEF0F}"/>
              </a:ext>
            </a:extLst>
          </p:cNvPr>
          <p:cNvSpPr>
            <a:spLocks noGrp="1"/>
          </p:cNvSpPr>
          <p:nvPr>
            <p:ph idx="1"/>
          </p:nvPr>
        </p:nvSpPr>
        <p:spPr/>
        <p:txBody>
          <a:bodyPr>
            <a:normAutofit/>
          </a:bodyPr>
          <a:lstStyle/>
          <a:p>
            <a:r>
              <a:rPr lang="en-US" altLang="zh-CN" dirty="0">
                <a:solidFill>
                  <a:srgbClr val="7030A0"/>
                </a:solidFill>
              </a:rPr>
              <a:t>4.</a:t>
            </a:r>
            <a:r>
              <a:rPr lang="zh-CN" altLang="en-US" dirty="0">
                <a:solidFill>
                  <a:srgbClr val="7030A0"/>
                </a:solidFill>
              </a:rPr>
              <a:t>全託管經營模式：</a:t>
            </a:r>
            <a:endParaRPr lang="en-US" altLang="zh-CN" dirty="0">
              <a:solidFill>
                <a:srgbClr val="7030A0"/>
              </a:solidFill>
            </a:endParaRPr>
          </a:p>
          <a:p>
            <a:pPr lvl="1"/>
            <a:r>
              <a:rPr lang="zh-TW" altLang="en-US" dirty="0"/>
              <a:t>平台負責從</a:t>
            </a:r>
            <a:r>
              <a:rPr lang="zh-CN" altLang="en-US" dirty="0"/>
              <a:t>：</a:t>
            </a:r>
            <a:r>
              <a:rPr lang="en-US" altLang="zh-CN" dirty="0"/>
              <a:t>【</a:t>
            </a:r>
            <a:r>
              <a:rPr lang="zh-TW" altLang="en-US" dirty="0">
                <a:solidFill>
                  <a:srgbClr val="C00000"/>
                </a:solidFill>
              </a:rPr>
              <a:t>商品的供應鏈管理、倉儲、物流配送、售後服務</a:t>
            </a:r>
            <a:r>
              <a:rPr lang="en-US" altLang="zh-CN" dirty="0"/>
              <a:t>】</a:t>
            </a:r>
            <a:r>
              <a:rPr lang="zh-TW" altLang="en-US" dirty="0"/>
              <a:t>的整個運營流程。</a:t>
            </a:r>
            <a:endParaRPr lang="en-US" altLang="zh-TW" dirty="0"/>
          </a:p>
          <a:p>
            <a:pPr lvl="1"/>
            <a:r>
              <a:rPr lang="zh-TW" altLang="en-US" dirty="0">
                <a:solidFill>
                  <a:srgbClr val="7030A0"/>
                </a:solidFill>
              </a:rPr>
              <a:t>商家</a:t>
            </a:r>
            <a:r>
              <a:rPr lang="zh-CN" altLang="en-US" dirty="0">
                <a:solidFill>
                  <a:srgbClr val="7030A0"/>
                </a:solidFill>
              </a:rPr>
              <a:t>：</a:t>
            </a:r>
            <a:r>
              <a:rPr lang="zh-TW" altLang="en-US" dirty="0">
                <a:solidFill>
                  <a:srgbClr val="7030A0"/>
                </a:solidFill>
              </a:rPr>
              <a:t>只需專注於</a:t>
            </a:r>
            <a:r>
              <a:rPr lang="zh-CN" altLang="en-US" dirty="0">
                <a:solidFill>
                  <a:srgbClr val="7030A0"/>
                </a:solidFill>
              </a:rPr>
              <a:t>：</a:t>
            </a:r>
            <a:r>
              <a:rPr lang="zh-TW" altLang="en-US" dirty="0">
                <a:solidFill>
                  <a:srgbClr val="7030A0"/>
                </a:solidFill>
              </a:rPr>
              <a:t>產品的設計和生產</a:t>
            </a:r>
            <a:r>
              <a:rPr lang="zh-TW" altLang="en-US" dirty="0"/>
              <a:t>，</a:t>
            </a:r>
            <a:endParaRPr lang="en-US" altLang="zh-TW" dirty="0"/>
          </a:p>
          <a:p>
            <a:pPr lvl="1"/>
            <a:r>
              <a:rPr lang="zh-TW" altLang="en-US" dirty="0"/>
              <a:t>其他所有涉及到電商運營的環節都由 </a:t>
            </a:r>
            <a:r>
              <a:rPr lang="en-US" altLang="zh-TW" dirty="0" err="1"/>
              <a:t>Temu</a:t>
            </a:r>
            <a:r>
              <a:rPr lang="en-US" altLang="zh-TW" dirty="0"/>
              <a:t> </a:t>
            </a:r>
            <a:r>
              <a:rPr lang="zh-TW" altLang="en-US" dirty="0"/>
              <a:t>平台處理。</a:t>
            </a:r>
            <a:endParaRPr lang="en-US" altLang="zh-TW" dirty="0"/>
          </a:p>
          <a:p>
            <a:pPr lvl="2"/>
            <a:r>
              <a:rPr lang="zh-TW" altLang="en-US" sz="3200" dirty="0">
                <a:solidFill>
                  <a:srgbClr val="C00000"/>
                </a:solidFill>
              </a:rPr>
              <a:t>物流與配送</a:t>
            </a:r>
            <a:endParaRPr lang="en-US" altLang="zh-TW" sz="3200" dirty="0">
              <a:solidFill>
                <a:srgbClr val="C00000"/>
              </a:solidFill>
            </a:endParaRPr>
          </a:p>
          <a:p>
            <a:pPr lvl="2"/>
            <a:r>
              <a:rPr lang="zh-TW" altLang="en-US" sz="3200" b="1" dirty="0">
                <a:solidFill>
                  <a:srgbClr val="C00000"/>
                </a:solidFill>
              </a:rPr>
              <a:t>訂單處理</a:t>
            </a:r>
            <a:endParaRPr lang="en-US" altLang="zh-TW" sz="3200" b="1" dirty="0">
              <a:solidFill>
                <a:srgbClr val="C00000"/>
              </a:solidFill>
            </a:endParaRPr>
          </a:p>
          <a:p>
            <a:pPr lvl="2"/>
            <a:r>
              <a:rPr lang="zh-TW" altLang="en-US" sz="3200" dirty="0">
                <a:solidFill>
                  <a:srgbClr val="C00000"/>
                </a:solidFill>
              </a:rPr>
              <a:t>客服與售後</a:t>
            </a:r>
          </a:p>
        </p:txBody>
      </p:sp>
      <p:sp>
        <p:nvSpPr>
          <p:cNvPr id="3" name="標題 2">
            <a:extLst>
              <a:ext uri="{FF2B5EF4-FFF2-40B4-BE49-F238E27FC236}">
                <a16:creationId xmlns:a16="http://schemas.microsoft.com/office/drawing/2014/main" id="{88E62D59-5982-4C1D-9BA1-CC6201344752}"/>
              </a:ext>
            </a:extLst>
          </p:cNvPr>
          <p:cNvSpPr>
            <a:spLocks noGrp="1"/>
          </p:cNvSpPr>
          <p:nvPr>
            <p:ph type="title"/>
          </p:nvPr>
        </p:nvSpPr>
        <p:spPr/>
        <p:txBody>
          <a:bodyPr>
            <a:normAutofit/>
          </a:bodyPr>
          <a:lstStyle/>
          <a:p>
            <a:r>
              <a:rPr lang="en-US" altLang="zh-CN" sz="4800" b="1" dirty="0" err="1"/>
              <a:t>Temu</a:t>
            </a:r>
            <a:r>
              <a:rPr lang="zh-CN" altLang="en-US" sz="4800" b="1" dirty="0"/>
              <a:t>的經營模式分析</a:t>
            </a:r>
            <a:endParaRPr lang="zh-TW" altLang="en-US" dirty="0"/>
          </a:p>
        </p:txBody>
      </p:sp>
    </p:spTree>
    <p:extLst>
      <p:ext uri="{BB962C8B-B14F-4D97-AF65-F5344CB8AC3E}">
        <p14:creationId xmlns:p14="http://schemas.microsoft.com/office/powerpoint/2010/main" val="36004158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0E67F4FA-34D0-4DE6-8E0B-5D86FB9BEF0F}"/>
              </a:ext>
            </a:extLst>
          </p:cNvPr>
          <p:cNvSpPr>
            <a:spLocks noGrp="1"/>
          </p:cNvSpPr>
          <p:nvPr>
            <p:ph idx="1"/>
          </p:nvPr>
        </p:nvSpPr>
        <p:spPr/>
        <p:txBody>
          <a:bodyPr>
            <a:normAutofit lnSpcReduction="10000"/>
          </a:bodyPr>
          <a:lstStyle/>
          <a:p>
            <a:r>
              <a:rPr lang="en-US" altLang="zh-CN" dirty="0">
                <a:solidFill>
                  <a:srgbClr val="7030A0"/>
                </a:solidFill>
              </a:rPr>
              <a:t>5.</a:t>
            </a:r>
            <a:r>
              <a:rPr lang="zh-CN" altLang="en-US" dirty="0">
                <a:solidFill>
                  <a:srgbClr val="7030A0"/>
                </a:solidFill>
              </a:rPr>
              <a:t>小型電商也能與大型電商獲得平台給的同等流量</a:t>
            </a:r>
            <a:endParaRPr lang="en-US" altLang="zh-CN" dirty="0">
              <a:solidFill>
                <a:srgbClr val="7030A0"/>
              </a:solidFill>
            </a:endParaRPr>
          </a:p>
          <a:p>
            <a:pPr lvl="1"/>
            <a:r>
              <a:rPr lang="en-US" altLang="zh-CN" dirty="0" err="1">
                <a:solidFill>
                  <a:srgbClr val="C00000"/>
                </a:solidFill>
              </a:rPr>
              <a:t>Temu</a:t>
            </a:r>
            <a:r>
              <a:rPr lang="zh-CN" altLang="en-US" dirty="0">
                <a:solidFill>
                  <a:srgbClr val="C00000"/>
                </a:solidFill>
              </a:rPr>
              <a:t>不看公司，只看產品</a:t>
            </a:r>
            <a:r>
              <a:rPr lang="zh-CN" altLang="en-US" dirty="0"/>
              <a:t>，是否物美價廉</a:t>
            </a:r>
            <a:endParaRPr lang="en-US" altLang="zh-CN" dirty="0"/>
          </a:p>
          <a:p>
            <a:pPr lvl="1"/>
            <a:r>
              <a:rPr lang="zh-CN" altLang="en-US" dirty="0">
                <a:solidFill>
                  <a:srgbClr val="C00000"/>
                </a:solidFill>
              </a:rPr>
              <a:t>只要性價比高，就能給予一定的曝光度與流量</a:t>
            </a:r>
            <a:endParaRPr lang="en-US" altLang="zh-CN" dirty="0">
              <a:solidFill>
                <a:srgbClr val="C00000"/>
              </a:solidFill>
            </a:endParaRPr>
          </a:p>
          <a:p>
            <a:pPr lvl="1"/>
            <a:r>
              <a:rPr lang="zh-CN" altLang="en-US" dirty="0"/>
              <a:t>拼多多</a:t>
            </a:r>
            <a:r>
              <a:rPr lang="en-US" altLang="zh-CN" dirty="0"/>
              <a:t>/</a:t>
            </a:r>
            <a:r>
              <a:rPr lang="en-US" altLang="zh-CN" dirty="0" err="1"/>
              <a:t>Temu</a:t>
            </a:r>
            <a:r>
              <a:rPr lang="zh-CN" altLang="en-US" dirty="0"/>
              <a:t>，特別</a:t>
            </a:r>
            <a:r>
              <a:rPr lang="zh-CN" altLang="en-US" dirty="0">
                <a:solidFill>
                  <a:srgbClr val="C00000"/>
                </a:solidFill>
              </a:rPr>
              <a:t>適合中小型電商</a:t>
            </a:r>
            <a:r>
              <a:rPr lang="zh-CN" altLang="en-US" dirty="0"/>
              <a:t>的發展</a:t>
            </a:r>
            <a:endParaRPr lang="en-US" altLang="zh-CN" dirty="0"/>
          </a:p>
          <a:p>
            <a:r>
              <a:rPr lang="en-US" altLang="zh-CN" dirty="0">
                <a:solidFill>
                  <a:srgbClr val="7030A0"/>
                </a:solidFill>
              </a:rPr>
              <a:t>6.</a:t>
            </a:r>
            <a:r>
              <a:rPr lang="zh-TW" altLang="en-US" dirty="0">
                <a:solidFill>
                  <a:srgbClr val="7030A0"/>
                </a:solidFill>
              </a:rPr>
              <a:t>技術</a:t>
            </a:r>
            <a:r>
              <a:rPr lang="zh-TW" altLang="en-US" b="1" dirty="0">
                <a:solidFill>
                  <a:srgbClr val="7030A0"/>
                </a:solidFill>
              </a:rPr>
              <a:t>平台</a:t>
            </a:r>
            <a:r>
              <a:rPr lang="zh-TW" altLang="en-US" dirty="0">
                <a:solidFill>
                  <a:srgbClr val="7030A0"/>
                </a:solidFill>
              </a:rPr>
              <a:t>與</a:t>
            </a:r>
            <a:r>
              <a:rPr lang="zh-CN" altLang="en-US" dirty="0">
                <a:solidFill>
                  <a:srgbClr val="7030A0"/>
                </a:solidFill>
              </a:rPr>
              <a:t>大</a:t>
            </a:r>
            <a:r>
              <a:rPr lang="zh-TW" altLang="en-US" dirty="0">
                <a:solidFill>
                  <a:srgbClr val="7030A0"/>
                </a:solidFill>
              </a:rPr>
              <a:t>數據</a:t>
            </a:r>
            <a:r>
              <a:rPr lang="zh-CN" altLang="en-US" dirty="0">
                <a:solidFill>
                  <a:srgbClr val="7030A0"/>
                </a:solidFill>
              </a:rPr>
              <a:t>分析</a:t>
            </a:r>
            <a:r>
              <a:rPr lang="zh-TW" altLang="en-US" dirty="0">
                <a:solidFill>
                  <a:srgbClr val="7030A0"/>
                </a:solidFill>
              </a:rPr>
              <a:t>支持</a:t>
            </a:r>
            <a:r>
              <a:rPr lang="zh-CN" altLang="en-US" dirty="0">
                <a:solidFill>
                  <a:srgbClr val="7030A0"/>
                </a:solidFill>
              </a:rPr>
              <a:t>：</a:t>
            </a:r>
            <a:endParaRPr lang="zh-TW" altLang="en-US" dirty="0">
              <a:solidFill>
                <a:srgbClr val="7030A0"/>
              </a:solidFill>
            </a:endParaRPr>
          </a:p>
          <a:p>
            <a:pPr lvl="1">
              <a:buFont typeface="Arial" panose="020B0604020202020204" pitchFamily="34" charset="0"/>
              <a:buChar char="•"/>
            </a:pPr>
            <a:r>
              <a:rPr lang="zh-TW" altLang="en-US" b="1" dirty="0">
                <a:solidFill>
                  <a:srgbClr val="7030A0"/>
                </a:solidFill>
              </a:rPr>
              <a:t>數據驅動決策</a:t>
            </a:r>
            <a:r>
              <a:rPr lang="zh-TW" altLang="en-US" dirty="0">
                <a:solidFill>
                  <a:srgbClr val="7030A0"/>
                </a:solidFill>
              </a:rPr>
              <a:t>：</a:t>
            </a:r>
            <a:r>
              <a:rPr lang="en-US" altLang="zh-TW" dirty="0" err="1">
                <a:solidFill>
                  <a:srgbClr val="C00000"/>
                </a:solidFill>
              </a:rPr>
              <a:t>Temu</a:t>
            </a:r>
            <a:r>
              <a:rPr lang="en-US" altLang="zh-TW" dirty="0">
                <a:solidFill>
                  <a:srgbClr val="C00000"/>
                </a:solidFill>
              </a:rPr>
              <a:t> </a:t>
            </a:r>
            <a:r>
              <a:rPr lang="zh-TW" altLang="en-US" dirty="0">
                <a:solidFill>
                  <a:srgbClr val="C00000"/>
                </a:solidFill>
              </a:rPr>
              <a:t>利用大數據分析來優化供應鏈管理、選品和市場營銷策略</a:t>
            </a:r>
            <a:r>
              <a:rPr lang="zh-TW" altLang="en-US" dirty="0"/>
              <a:t>。通過對消費者行為數據的分析，</a:t>
            </a:r>
            <a:r>
              <a:rPr lang="en-US" altLang="zh-TW" dirty="0" err="1"/>
              <a:t>Temu</a:t>
            </a:r>
            <a:r>
              <a:rPr lang="en-US" altLang="zh-TW" dirty="0"/>
              <a:t> </a:t>
            </a:r>
            <a:r>
              <a:rPr lang="zh-TW" altLang="en-US" dirty="0"/>
              <a:t>能夠精確定位消費者需求</a:t>
            </a:r>
          </a:p>
          <a:p>
            <a:pPr lvl="1">
              <a:buFont typeface="Arial" panose="020B0604020202020204" pitchFamily="34" charset="0"/>
              <a:buChar char="•"/>
            </a:pPr>
            <a:r>
              <a:rPr lang="zh-TW" altLang="en-US" b="1" dirty="0">
                <a:solidFill>
                  <a:srgbClr val="7030A0"/>
                </a:solidFill>
              </a:rPr>
              <a:t>技術平台</a:t>
            </a:r>
            <a:r>
              <a:rPr lang="zh-TW" altLang="en-US" dirty="0">
                <a:solidFill>
                  <a:srgbClr val="7030A0"/>
                </a:solidFill>
              </a:rPr>
              <a:t>：</a:t>
            </a:r>
            <a:endParaRPr lang="en-US" altLang="zh-TW" dirty="0">
              <a:solidFill>
                <a:srgbClr val="7030A0"/>
              </a:solidFill>
            </a:endParaRPr>
          </a:p>
          <a:p>
            <a:endParaRPr lang="en-US" altLang="zh-CN" dirty="0">
              <a:solidFill>
                <a:srgbClr val="7030A0"/>
              </a:solidFill>
            </a:endParaRPr>
          </a:p>
        </p:txBody>
      </p:sp>
      <p:sp>
        <p:nvSpPr>
          <p:cNvPr id="3" name="標題 2">
            <a:extLst>
              <a:ext uri="{FF2B5EF4-FFF2-40B4-BE49-F238E27FC236}">
                <a16:creationId xmlns:a16="http://schemas.microsoft.com/office/drawing/2014/main" id="{88E62D59-5982-4C1D-9BA1-CC6201344752}"/>
              </a:ext>
            </a:extLst>
          </p:cNvPr>
          <p:cNvSpPr>
            <a:spLocks noGrp="1"/>
          </p:cNvSpPr>
          <p:nvPr>
            <p:ph type="title"/>
          </p:nvPr>
        </p:nvSpPr>
        <p:spPr/>
        <p:txBody>
          <a:bodyPr>
            <a:normAutofit/>
          </a:bodyPr>
          <a:lstStyle/>
          <a:p>
            <a:r>
              <a:rPr lang="en-US" altLang="zh-CN" sz="4800" b="1" dirty="0" err="1"/>
              <a:t>Temu</a:t>
            </a:r>
            <a:r>
              <a:rPr lang="zh-CN" altLang="en-US" sz="4800" b="1" dirty="0"/>
              <a:t>的經營模式分析</a:t>
            </a:r>
            <a:endParaRPr lang="zh-TW" altLang="en-US" dirty="0"/>
          </a:p>
        </p:txBody>
      </p:sp>
    </p:spTree>
    <p:extLst>
      <p:ext uri="{BB962C8B-B14F-4D97-AF65-F5344CB8AC3E}">
        <p14:creationId xmlns:p14="http://schemas.microsoft.com/office/powerpoint/2010/main" val="22083400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0E67F4FA-34D0-4DE6-8E0B-5D86FB9BEF0F}"/>
              </a:ext>
            </a:extLst>
          </p:cNvPr>
          <p:cNvSpPr>
            <a:spLocks noGrp="1"/>
          </p:cNvSpPr>
          <p:nvPr>
            <p:ph idx="1"/>
          </p:nvPr>
        </p:nvSpPr>
        <p:spPr/>
        <p:txBody>
          <a:bodyPr>
            <a:normAutofit fontScale="92500"/>
          </a:bodyPr>
          <a:lstStyle/>
          <a:p>
            <a:r>
              <a:rPr lang="en-US" altLang="zh-CN" dirty="0">
                <a:solidFill>
                  <a:srgbClr val="7030A0"/>
                </a:solidFill>
              </a:rPr>
              <a:t>7</a:t>
            </a:r>
            <a:r>
              <a:rPr lang="en-US" altLang="zh-TW" dirty="0">
                <a:solidFill>
                  <a:srgbClr val="7030A0"/>
                </a:solidFill>
              </a:rPr>
              <a:t>. </a:t>
            </a:r>
            <a:r>
              <a:rPr lang="zh-TW" altLang="en-US" dirty="0">
                <a:solidFill>
                  <a:srgbClr val="7030A0"/>
                </a:solidFill>
              </a:rPr>
              <a:t>營銷與品牌推廣</a:t>
            </a:r>
          </a:p>
          <a:p>
            <a:pPr>
              <a:buFont typeface="Arial" panose="020B0604020202020204" pitchFamily="34" charset="0"/>
              <a:buChar char="•"/>
            </a:pPr>
            <a:r>
              <a:rPr lang="zh-TW" altLang="en-US" b="1" dirty="0">
                <a:solidFill>
                  <a:srgbClr val="7030A0"/>
                </a:solidFill>
              </a:rPr>
              <a:t>社交媒體營銷</a:t>
            </a:r>
            <a:r>
              <a:rPr lang="zh-TW" altLang="en-US" dirty="0"/>
              <a:t>：</a:t>
            </a:r>
            <a:endParaRPr lang="en-US" altLang="zh-TW" dirty="0"/>
          </a:p>
          <a:p>
            <a:pPr lvl="1">
              <a:buFont typeface="Arial" panose="020B0604020202020204" pitchFamily="34" charset="0"/>
              <a:buChar char="•"/>
            </a:pPr>
            <a:r>
              <a:rPr lang="en-US" altLang="zh-TW" dirty="0" err="1"/>
              <a:t>Temu</a:t>
            </a:r>
            <a:r>
              <a:rPr lang="en-US" altLang="zh-TW" dirty="0"/>
              <a:t> </a:t>
            </a:r>
            <a:r>
              <a:rPr lang="zh-TW" altLang="en-US" dirty="0"/>
              <a:t>利用</a:t>
            </a:r>
            <a:r>
              <a:rPr lang="en-US" altLang="zh-CN" dirty="0"/>
              <a:t>【</a:t>
            </a:r>
            <a:r>
              <a:rPr lang="zh-TW" altLang="en-US" dirty="0">
                <a:solidFill>
                  <a:srgbClr val="C00000"/>
                </a:solidFill>
              </a:rPr>
              <a:t>社交媒體</a:t>
            </a:r>
            <a:r>
              <a:rPr lang="zh-CN" altLang="en-US" dirty="0">
                <a:solidFill>
                  <a:srgbClr val="C00000"/>
                </a:solidFill>
              </a:rPr>
              <a:t>，</a:t>
            </a:r>
            <a:r>
              <a:rPr lang="zh-TW" altLang="en-US" dirty="0">
                <a:solidFill>
                  <a:srgbClr val="C00000"/>
                </a:solidFill>
              </a:rPr>
              <a:t>數字營銷</a:t>
            </a:r>
            <a:r>
              <a:rPr lang="en-US" altLang="zh-CN" dirty="0">
                <a:solidFill>
                  <a:srgbClr val="C00000"/>
                </a:solidFill>
              </a:rPr>
              <a:t>】</a:t>
            </a:r>
            <a:r>
              <a:rPr lang="zh-TW" altLang="en-US" dirty="0"/>
              <a:t>來提升品牌知名度。</a:t>
            </a:r>
            <a:endParaRPr lang="en-US" altLang="zh-TW" dirty="0"/>
          </a:p>
          <a:p>
            <a:pPr lvl="1">
              <a:buFont typeface="Arial" panose="020B0604020202020204" pitchFamily="34" charset="0"/>
              <a:buChar char="•"/>
            </a:pPr>
            <a:r>
              <a:rPr lang="zh-TW" altLang="en-US" dirty="0"/>
              <a:t>平台通過</a:t>
            </a:r>
            <a:r>
              <a:rPr lang="zh-TW" altLang="en-US" dirty="0">
                <a:solidFill>
                  <a:srgbClr val="C00000"/>
                </a:solidFill>
              </a:rPr>
              <a:t>折扣、促銷活動以及用戶生成內容（</a:t>
            </a:r>
            <a:r>
              <a:rPr lang="en-US" altLang="zh-TW" dirty="0">
                <a:solidFill>
                  <a:srgbClr val="C00000"/>
                </a:solidFill>
              </a:rPr>
              <a:t>UGC</a:t>
            </a:r>
            <a:r>
              <a:rPr lang="zh-TW" altLang="en-US" dirty="0">
                <a:solidFill>
                  <a:srgbClr val="C00000"/>
                </a:solidFill>
              </a:rPr>
              <a:t>）</a:t>
            </a:r>
            <a:r>
              <a:rPr lang="zh-TW" altLang="en-US" dirty="0"/>
              <a:t>來吸引新客戶並增強用戶黏性。</a:t>
            </a:r>
          </a:p>
          <a:p>
            <a:pPr>
              <a:buFont typeface="Arial" panose="020B0604020202020204" pitchFamily="34" charset="0"/>
              <a:buChar char="•"/>
            </a:pPr>
            <a:r>
              <a:rPr lang="zh-CN" altLang="en-US" b="1" dirty="0">
                <a:solidFill>
                  <a:srgbClr val="7030A0"/>
                </a:solidFill>
              </a:rPr>
              <a:t>大打廣告</a:t>
            </a:r>
            <a:r>
              <a:rPr lang="zh-TW" altLang="en-US" dirty="0">
                <a:solidFill>
                  <a:srgbClr val="7030A0"/>
                </a:solidFill>
              </a:rPr>
              <a:t>：</a:t>
            </a:r>
            <a:endParaRPr lang="en-US" altLang="zh-TW" dirty="0">
              <a:solidFill>
                <a:srgbClr val="7030A0"/>
              </a:solidFill>
            </a:endParaRPr>
          </a:p>
          <a:p>
            <a:pPr lvl="1">
              <a:buFont typeface="Arial" panose="020B0604020202020204" pitchFamily="34" charset="0"/>
              <a:buChar char="•"/>
            </a:pPr>
            <a:r>
              <a:rPr lang="zh-CN" altLang="en-US" dirty="0"/>
              <a:t>年年在全美年度</a:t>
            </a:r>
            <a:r>
              <a:rPr lang="en-US" altLang="zh-CN" dirty="0"/>
              <a:t>superball</a:t>
            </a:r>
            <a:r>
              <a:rPr lang="zh-CN" altLang="en-US" dirty="0"/>
              <a:t>超級盃足球賽，投下歷史記錄的資金</a:t>
            </a:r>
            <a:r>
              <a:rPr lang="en-US" altLang="zh-CN" dirty="0"/>
              <a:t>1400</a:t>
            </a:r>
            <a:r>
              <a:rPr lang="zh-CN" altLang="en-US" dirty="0"/>
              <a:t>萬美金做廣告</a:t>
            </a:r>
            <a:endParaRPr lang="en-US" altLang="zh-CN" dirty="0"/>
          </a:p>
          <a:p>
            <a:pPr lvl="1">
              <a:buFont typeface="Arial" panose="020B0604020202020204" pitchFamily="34" charset="0"/>
              <a:buChar char="•"/>
            </a:pPr>
            <a:r>
              <a:rPr lang="zh-CN" altLang="en-US" dirty="0"/>
              <a:t>結果，</a:t>
            </a:r>
            <a:r>
              <a:rPr lang="en-US" altLang="zh-CN" dirty="0" err="1"/>
              <a:t>Temu</a:t>
            </a:r>
            <a:r>
              <a:rPr lang="zh-CN" altLang="en-US" dirty="0"/>
              <a:t>的流量因此大幅度增長</a:t>
            </a:r>
            <a:endParaRPr lang="en-US" altLang="zh-CN" dirty="0"/>
          </a:p>
        </p:txBody>
      </p:sp>
      <p:sp>
        <p:nvSpPr>
          <p:cNvPr id="3" name="標題 2">
            <a:extLst>
              <a:ext uri="{FF2B5EF4-FFF2-40B4-BE49-F238E27FC236}">
                <a16:creationId xmlns:a16="http://schemas.microsoft.com/office/drawing/2014/main" id="{88E62D59-5982-4C1D-9BA1-CC6201344752}"/>
              </a:ext>
            </a:extLst>
          </p:cNvPr>
          <p:cNvSpPr>
            <a:spLocks noGrp="1"/>
          </p:cNvSpPr>
          <p:nvPr>
            <p:ph type="title"/>
          </p:nvPr>
        </p:nvSpPr>
        <p:spPr/>
        <p:txBody>
          <a:bodyPr>
            <a:normAutofit/>
          </a:bodyPr>
          <a:lstStyle/>
          <a:p>
            <a:r>
              <a:rPr lang="en-US" altLang="zh-CN" sz="4800" b="1" dirty="0" err="1"/>
              <a:t>Temu</a:t>
            </a:r>
            <a:r>
              <a:rPr lang="zh-CN" altLang="en-US" sz="4800" b="1" dirty="0"/>
              <a:t>的經營模式分析</a:t>
            </a:r>
            <a:endParaRPr lang="zh-TW" altLang="en-US" dirty="0"/>
          </a:p>
        </p:txBody>
      </p:sp>
    </p:spTree>
    <p:extLst>
      <p:ext uri="{BB962C8B-B14F-4D97-AF65-F5344CB8AC3E}">
        <p14:creationId xmlns:p14="http://schemas.microsoft.com/office/powerpoint/2010/main" val="19082705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b="1" dirty="0"/>
              <a:t>案例二：</a:t>
            </a:r>
            <a:r>
              <a:rPr b="1" dirty="0">
                <a:solidFill>
                  <a:srgbClr val="7030A0"/>
                </a:solidFill>
                <a:highlight>
                  <a:srgbClr val="FFFF00"/>
                </a:highlight>
              </a:rPr>
              <a:t>Amazon Global</a:t>
            </a:r>
            <a:r>
              <a:rPr b="1" dirty="0"/>
              <a:t>的跨境電商模式</a:t>
            </a:r>
            <a:endParaRPr lang="en-US" b="1" dirty="0"/>
          </a:p>
          <a:p>
            <a:r>
              <a:rPr b="1" dirty="0"/>
              <a:t>背景</a:t>
            </a:r>
            <a:r>
              <a:rPr dirty="0"/>
              <a:t>：</a:t>
            </a:r>
            <a:endParaRPr lang="en-US" dirty="0"/>
          </a:p>
          <a:p>
            <a:pPr lvl="1"/>
            <a:r>
              <a:rPr dirty="0"/>
              <a:t>Amazon通過其</a:t>
            </a:r>
            <a:r>
              <a:rPr dirty="0">
                <a:solidFill>
                  <a:srgbClr val="C00000"/>
                </a:solidFill>
              </a:rPr>
              <a:t>Global Selling計劃</a:t>
            </a:r>
            <a:r>
              <a:rPr dirty="0"/>
              <a:t>，幫助賣家將產品銷售到</a:t>
            </a:r>
            <a:r>
              <a:rPr dirty="0">
                <a:solidFill>
                  <a:srgbClr val="C00000"/>
                </a:solidFill>
              </a:rPr>
              <a:t>全球超過100個國家</a:t>
            </a:r>
            <a:r>
              <a:rPr dirty="0"/>
              <a:t>和地區。</a:t>
            </a:r>
            <a:endParaRPr lang="en-US" dirty="0"/>
          </a:p>
          <a:p>
            <a:r>
              <a:rPr b="1" dirty="0"/>
              <a:t>策略</a:t>
            </a:r>
            <a:r>
              <a:rPr dirty="0"/>
              <a:t>：</a:t>
            </a:r>
            <a:endParaRPr lang="en-US" dirty="0"/>
          </a:p>
          <a:p>
            <a:pPr lvl="1"/>
            <a:r>
              <a:rPr dirty="0"/>
              <a:t>Amazon提供</a:t>
            </a:r>
            <a:r>
              <a:rPr dirty="0">
                <a:solidFill>
                  <a:srgbClr val="C00000"/>
                </a:solidFill>
                <a:highlight>
                  <a:srgbClr val="FFFF00"/>
                </a:highlight>
              </a:rPr>
              <a:t>全面的跨境物流、支付和客服支持</a:t>
            </a:r>
            <a:r>
              <a:rPr dirty="0"/>
              <a:t>，幫助賣家解決跨境銷售中的挑戰，並依靠其強大的品牌和平台優勢，吸引了大量全球買家。</a:t>
            </a:r>
            <a:endParaRPr lang="en-US" dirty="0"/>
          </a:p>
          <a:p>
            <a:r>
              <a:rPr b="1" dirty="0"/>
              <a:t>啟示</a:t>
            </a:r>
            <a:r>
              <a:rPr dirty="0"/>
              <a:t>：</a:t>
            </a:r>
            <a:endParaRPr lang="en-US" dirty="0"/>
          </a:p>
          <a:p>
            <a:pPr lvl="1"/>
            <a:r>
              <a:rPr dirty="0"/>
              <a:t>平台化運營和</a:t>
            </a:r>
            <a:r>
              <a:rPr dirty="0">
                <a:solidFill>
                  <a:srgbClr val="C00000"/>
                </a:solidFill>
                <a:highlight>
                  <a:srgbClr val="FFFF00"/>
                </a:highlight>
              </a:rPr>
              <a:t>完善的支持服務</a:t>
            </a:r>
            <a:r>
              <a:rPr dirty="0"/>
              <a:t>是跨境電商擴展的重要助力，</a:t>
            </a:r>
            <a:endParaRPr lang="en-US" dirty="0"/>
          </a:p>
          <a:p>
            <a:pPr lvl="1"/>
            <a:r>
              <a:rPr dirty="0"/>
              <a:t>企業可以借助平台的力量快速打開全球市場。</a:t>
            </a:r>
          </a:p>
        </p:txBody>
      </p:sp>
      <p:sp>
        <p:nvSpPr>
          <p:cNvPr id="2" name="Title 1"/>
          <p:cNvSpPr>
            <a:spLocks noGrp="1"/>
          </p:cNvSpPr>
          <p:nvPr>
            <p:ph type="title"/>
          </p:nvPr>
        </p:nvSpPr>
        <p:spPr/>
        <p:txBody>
          <a:bodyPr>
            <a:normAutofit fontScale="90000"/>
          </a:bodyPr>
          <a:lstStyle/>
          <a:p>
            <a:r>
              <a:t>7.案例分析：成功的跨境電商企業</a:t>
            </a:r>
          </a:p>
        </p:txBody>
      </p:sp>
    </p:spTree>
    <p:extLst>
      <p:ext uri="{BB962C8B-B14F-4D97-AF65-F5344CB8AC3E}">
        <p14:creationId xmlns:p14="http://schemas.microsoft.com/office/powerpoint/2010/main" val="21384876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1BD88709-CCBC-4AAB-8676-7C1A9AD5D2E8}"/>
              </a:ext>
            </a:extLst>
          </p:cNvPr>
          <p:cNvSpPr>
            <a:spLocks noGrp="1"/>
          </p:cNvSpPr>
          <p:nvPr>
            <p:ph type="subTitle" idx="1"/>
          </p:nvPr>
        </p:nvSpPr>
        <p:spPr>
          <a:xfrm>
            <a:off x="337351" y="1460702"/>
            <a:ext cx="8495931" cy="3205566"/>
          </a:xfrm>
        </p:spPr>
        <p:txBody>
          <a:bodyPr>
            <a:normAutofit fontScale="85000" lnSpcReduction="10000"/>
          </a:bodyPr>
          <a:lstStyle/>
          <a:p>
            <a:pPr algn="l"/>
            <a:r>
              <a:rPr lang="zh-TW" altLang="en-US" u="sng" dirty="0"/>
              <a:t>請問</a:t>
            </a:r>
            <a:r>
              <a:rPr lang="zh-CN" altLang="en-US" dirty="0"/>
              <a:t>：</a:t>
            </a:r>
            <a:endParaRPr lang="en-US" altLang="zh-CN" dirty="0"/>
          </a:p>
          <a:p>
            <a:pPr algn="l"/>
            <a:endParaRPr lang="en-US" altLang="zh-TW" dirty="0"/>
          </a:p>
          <a:p>
            <a:r>
              <a:rPr lang="zh-TW" altLang="en-US" dirty="0"/>
              <a:t>蝦皮是全託管經營模式嗎</a:t>
            </a:r>
            <a:r>
              <a:rPr lang="zh-CN" altLang="en-US" dirty="0"/>
              <a:t>？</a:t>
            </a:r>
            <a:endParaRPr lang="zh-TW" altLang="en-US" dirty="0"/>
          </a:p>
        </p:txBody>
      </p:sp>
    </p:spTree>
    <p:extLst>
      <p:ext uri="{BB962C8B-B14F-4D97-AF65-F5344CB8AC3E}">
        <p14:creationId xmlns:p14="http://schemas.microsoft.com/office/powerpoint/2010/main" val="28305595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AC02C8DC-CE9B-413F-A933-14BA5E85E25A}"/>
              </a:ext>
            </a:extLst>
          </p:cNvPr>
          <p:cNvSpPr>
            <a:spLocks noGrp="1"/>
          </p:cNvSpPr>
          <p:nvPr>
            <p:ph idx="1"/>
          </p:nvPr>
        </p:nvSpPr>
        <p:spPr/>
        <p:txBody>
          <a:bodyPr/>
          <a:lstStyle/>
          <a:p>
            <a:r>
              <a:rPr lang="zh-CN" altLang="en-US" dirty="0"/>
              <a:t>只要是有店家在處理以下事，</a:t>
            </a:r>
            <a:endParaRPr lang="en-US" altLang="zh-CN" dirty="0"/>
          </a:p>
          <a:p>
            <a:r>
              <a:rPr lang="zh-CN" altLang="en-US" dirty="0">
                <a:solidFill>
                  <a:srgbClr val="7030A0"/>
                </a:solidFill>
                <a:highlight>
                  <a:srgbClr val="FFFF00"/>
                </a:highlight>
              </a:rPr>
              <a:t>就不是全託管</a:t>
            </a:r>
            <a:endParaRPr lang="en-US" altLang="zh-CN" dirty="0">
              <a:solidFill>
                <a:srgbClr val="7030A0"/>
              </a:solidFill>
              <a:highlight>
                <a:srgbClr val="FFFF00"/>
              </a:highlight>
            </a:endParaRPr>
          </a:p>
          <a:p>
            <a:pPr lvl="1"/>
            <a:r>
              <a:rPr lang="zh-CN" altLang="en-US" dirty="0"/>
              <a:t>商家</a:t>
            </a:r>
            <a:r>
              <a:rPr lang="en-US" altLang="zh-CN" dirty="0"/>
              <a:t>【</a:t>
            </a:r>
            <a:r>
              <a:rPr lang="zh-CN" altLang="en-US" dirty="0">
                <a:solidFill>
                  <a:srgbClr val="C00000"/>
                </a:solidFill>
              </a:rPr>
              <a:t>面對客戶詢問，處理訂單</a:t>
            </a:r>
            <a:r>
              <a:rPr lang="en-US" altLang="zh-CN" dirty="0"/>
              <a:t>】</a:t>
            </a:r>
          </a:p>
          <a:p>
            <a:pPr lvl="1"/>
            <a:r>
              <a:rPr lang="zh-CN" altLang="en-US" dirty="0"/>
              <a:t>商家處理</a:t>
            </a:r>
            <a:r>
              <a:rPr lang="en-US" altLang="zh-CN" dirty="0"/>
              <a:t>【</a:t>
            </a:r>
            <a:r>
              <a:rPr lang="zh-TW" altLang="en-US" dirty="0">
                <a:solidFill>
                  <a:srgbClr val="C00000"/>
                </a:solidFill>
              </a:rPr>
              <a:t>商品的存儲</a:t>
            </a:r>
            <a:r>
              <a:rPr lang="zh-CN" altLang="en-US" dirty="0">
                <a:solidFill>
                  <a:srgbClr val="C00000"/>
                </a:solidFill>
              </a:rPr>
              <a:t>，倉儲</a:t>
            </a:r>
            <a:r>
              <a:rPr lang="en-US" altLang="zh-CN" dirty="0"/>
              <a:t>】</a:t>
            </a:r>
          </a:p>
          <a:p>
            <a:pPr lvl="1"/>
            <a:r>
              <a:rPr lang="zh-CN" altLang="en-US" dirty="0"/>
              <a:t>商家</a:t>
            </a:r>
            <a:r>
              <a:rPr lang="en-US" altLang="zh-CN" dirty="0"/>
              <a:t>【</a:t>
            </a:r>
            <a:r>
              <a:rPr lang="zh-TW" altLang="en-US" dirty="0">
                <a:solidFill>
                  <a:srgbClr val="C00000"/>
                </a:solidFill>
              </a:rPr>
              <a:t>商品的</a:t>
            </a:r>
            <a:r>
              <a:rPr lang="zh-CN" altLang="en-US" dirty="0">
                <a:solidFill>
                  <a:srgbClr val="C00000"/>
                </a:solidFill>
              </a:rPr>
              <a:t>配送</a:t>
            </a:r>
            <a:r>
              <a:rPr lang="en-US" altLang="zh-CN" dirty="0"/>
              <a:t>】</a:t>
            </a:r>
          </a:p>
          <a:p>
            <a:pPr lvl="1"/>
            <a:endParaRPr lang="en-US" altLang="zh-TW" dirty="0"/>
          </a:p>
          <a:p>
            <a:r>
              <a:rPr lang="en-US" altLang="zh-CN" dirty="0" err="1"/>
              <a:t>Temu</a:t>
            </a:r>
            <a:r>
              <a:rPr lang="zh-CN" altLang="en-US" dirty="0"/>
              <a:t>，完全幫商家處理上述的事情</a:t>
            </a:r>
            <a:endParaRPr lang="en-US" altLang="zh-CN" dirty="0"/>
          </a:p>
          <a:p>
            <a:r>
              <a:rPr lang="zh-CN" altLang="en-US" dirty="0"/>
              <a:t>這才是</a:t>
            </a:r>
            <a:r>
              <a:rPr lang="en-US" altLang="zh-CN" dirty="0"/>
              <a:t>【</a:t>
            </a:r>
            <a:r>
              <a:rPr lang="zh-CN" altLang="en-US" dirty="0"/>
              <a:t>全託管</a:t>
            </a:r>
            <a:r>
              <a:rPr lang="en-US" altLang="zh-CN" dirty="0"/>
              <a:t>】</a:t>
            </a:r>
            <a:r>
              <a:rPr lang="zh-CN" altLang="en-US" dirty="0"/>
              <a:t>經營模式</a:t>
            </a:r>
            <a:endParaRPr lang="zh-TW" altLang="en-US" dirty="0"/>
          </a:p>
        </p:txBody>
      </p:sp>
      <p:sp>
        <p:nvSpPr>
          <p:cNvPr id="3" name="標題 2">
            <a:extLst>
              <a:ext uri="{FF2B5EF4-FFF2-40B4-BE49-F238E27FC236}">
                <a16:creationId xmlns:a16="http://schemas.microsoft.com/office/drawing/2014/main" id="{2B7C5CD4-3225-419F-8B9F-D75568321F50}"/>
              </a:ext>
            </a:extLst>
          </p:cNvPr>
          <p:cNvSpPr>
            <a:spLocks noGrp="1"/>
          </p:cNvSpPr>
          <p:nvPr>
            <p:ph type="title"/>
          </p:nvPr>
        </p:nvSpPr>
        <p:spPr/>
        <p:txBody>
          <a:bodyPr>
            <a:normAutofit/>
          </a:bodyPr>
          <a:lstStyle/>
          <a:p>
            <a:r>
              <a:rPr lang="zh-TW" altLang="en-US" dirty="0"/>
              <a:t>蝦皮是全託管經營模式嗎</a:t>
            </a:r>
            <a:r>
              <a:rPr lang="zh-CN" altLang="en-US" dirty="0"/>
              <a:t>？</a:t>
            </a:r>
            <a:endParaRPr lang="zh-TW" altLang="en-US" dirty="0"/>
          </a:p>
        </p:txBody>
      </p:sp>
    </p:spTree>
    <p:extLst>
      <p:ext uri="{BB962C8B-B14F-4D97-AF65-F5344CB8AC3E}">
        <p14:creationId xmlns:p14="http://schemas.microsoft.com/office/powerpoint/2010/main" val="8730236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1BD88709-CCBC-4AAB-8676-7C1A9AD5D2E8}"/>
              </a:ext>
            </a:extLst>
          </p:cNvPr>
          <p:cNvSpPr>
            <a:spLocks noGrp="1"/>
          </p:cNvSpPr>
          <p:nvPr>
            <p:ph type="subTitle" idx="1"/>
          </p:nvPr>
        </p:nvSpPr>
        <p:spPr>
          <a:xfrm>
            <a:off x="337351" y="1460702"/>
            <a:ext cx="8495931" cy="3205566"/>
          </a:xfrm>
        </p:spPr>
        <p:txBody>
          <a:bodyPr>
            <a:normAutofit fontScale="85000" lnSpcReduction="10000"/>
          </a:bodyPr>
          <a:lstStyle/>
          <a:p>
            <a:pPr algn="l"/>
            <a:r>
              <a:rPr lang="zh-TW" altLang="en-US" u="sng" dirty="0"/>
              <a:t>請問</a:t>
            </a:r>
            <a:r>
              <a:rPr lang="zh-CN" altLang="en-US" dirty="0"/>
              <a:t>：</a:t>
            </a:r>
            <a:endParaRPr lang="en-US" altLang="zh-CN" dirty="0"/>
          </a:p>
          <a:p>
            <a:pPr algn="l"/>
            <a:endParaRPr lang="en-US" altLang="zh-TW" dirty="0"/>
          </a:p>
          <a:p>
            <a:r>
              <a:rPr lang="zh-CN" altLang="en-US" dirty="0"/>
              <a:t>淘寶</a:t>
            </a:r>
            <a:r>
              <a:rPr lang="zh-TW" altLang="en-US" dirty="0"/>
              <a:t>是全託管經營模式嗎</a:t>
            </a:r>
            <a:r>
              <a:rPr lang="zh-CN" altLang="en-US" dirty="0"/>
              <a:t>？</a:t>
            </a:r>
            <a:endParaRPr lang="zh-TW" altLang="en-US" dirty="0"/>
          </a:p>
        </p:txBody>
      </p:sp>
    </p:spTree>
    <p:extLst>
      <p:ext uri="{BB962C8B-B14F-4D97-AF65-F5344CB8AC3E}">
        <p14:creationId xmlns:p14="http://schemas.microsoft.com/office/powerpoint/2010/main" val="2456112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1BD88709-CCBC-4AAB-8676-7C1A9AD5D2E8}"/>
              </a:ext>
            </a:extLst>
          </p:cNvPr>
          <p:cNvSpPr>
            <a:spLocks noGrp="1"/>
          </p:cNvSpPr>
          <p:nvPr>
            <p:ph type="subTitle" idx="1"/>
          </p:nvPr>
        </p:nvSpPr>
        <p:spPr/>
        <p:txBody>
          <a:bodyPr>
            <a:normAutofit/>
          </a:bodyPr>
          <a:lstStyle/>
          <a:p>
            <a:r>
              <a:rPr lang="en-US" altLang="zh-CN" dirty="0"/>
              <a:t>2. </a:t>
            </a:r>
            <a:r>
              <a:rPr lang="zh-TW" altLang="en-US" dirty="0"/>
              <a:t>跨境電子商務的挑戰與機會</a:t>
            </a:r>
          </a:p>
        </p:txBody>
      </p:sp>
    </p:spTree>
    <p:extLst>
      <p:ext uri="{BB962C8B-B14F-4D97-AF65-F5344CB8AC3E}">
        <p14:creationId xmlns:p14="http://schemas.microsoft.com/office/powerpoint/2010/main" val="7572553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AC02C8DC-CE9B-413F-A933-14BA5E85E25A}"/>
              </a:ext>
            </a:extLst>
          </p:cNvPr>
          <p:cNvSpPr>
            <a:spLocks noGrp="1"/>
          </p:cNvSpPr>
          <p:nvPr>
            <p:ph idx="1"/>
          </p:nvPr>
        </p:nvSpPr>
        <p:spPr/>
        <p:txBody>
          <a:bodyPr/>
          <a:lstStyle/>
          <a:p>
            <a:r>
              <a:rPr lang="zh-CN" altLang="en-US" dirty="0"/>
              <a:t>只要是有店家在處理以下事，</a:t>
            </a:r>
            <a:endParaRPr lang="en-US" altLang="zh-CN" dirty="0"/>
          </a:p>
          <a:p>
            <a:r>
              <a:rPr lang="zh-CN" altLang="en-US" dirty="0">
                <a:solidFill>
                  <a:srgbClr val="7030A0"/>
                </a:solidFill>
                <a:highlight>
                  <a:srgbClr val="FFFF00"/>
                </a:highlight>
              </a:rPr>
              <a:t>就不是全託管</a:t>
            </a:r>
            <a:endParaRPr lang="en-US" altLang="zh-CN" dirty="0">
              <a:solidFill>
                <a:srgbClr val="7030A0"/>
              </a:solidFill>
              <a:highlight>
                <a:srgbClr val="FFFF00"/>
              </a:highlight>
            </a:endParaRPr>
          </a:p>
          <a:p>
            <a:pPr lvl="1"/>
            <a:r>
              <a:rPr lang="zh-CN" altLang="en-US" dirty="0"/>
              <a:t>商家</a:t>
            </a:r>
            <a:r>
              <a:rPr lang="en-US" altLang="zh-CN" dirty="0"/>
              <a:t>【</a:t>
            </a:r>
            <a:r>
              <a:rPr lang="zh-CN" altLang="en-US" dirty="0">
                <a:solidFill>
                  <a:srgbClr val="C00000"/>
                </a:solidFill>
              </a:rPr>
              <a:t>面對客戶詢問，處理訂單</a:t>
            </a:r>
            <a:r>
              <a:rPr lang="en-US" altLang="zh-CN" dirty="0"/>
              <a:t>】</a:t>
            </a:r>
          </a:p>
          <a:p>
            <a:pPr lvl="1"/>
            <a:r>
              <a:rPr lang="zh-CN" altLang="en-US" dirty="0"/>
              <a:t>商家處理</a:t>
            </a:r>
            <a:r>
              <a:rPr lang="en-US" altLang="zh-CN" dirty="0"/>
              <a:t>【</a:t>
            </a:r>
            <a:r>
              <a:rPr lang="zh-TW" altLang="en-US" dirty="0">
                <a:solidFill>
                  <a:srgbClr val="C00000"/>
                </a:solidFill>
              </a:rPr>
              <a:t>商品的存儲</a:t>
            </a:r>
            <a:r>
              <a:rPr lang="zh-CN" altLang="en-US" dirty="0">
                <a:solidFill>
                  <a:srgbClr val="C00000"/>
                </a:solidFill>
              </a:rPr>
              <a:t>，倉儲</a:t>
            </a:r>
            <a:r>
              <a:rPr lang="en-US" altLang="zh-CN" dirty="0"/>
              <a:t>】</a:t>
            </a:r>
          </a:p>
          <a:p>
            <a:pPr lvl="1"/>
            <a:r>
              <a:rPr lang="zh-CN" altLang="en-US" dirty="0"/>
              <a:t>商家</a:t>
            </a:r>
            <a:r>
              <a:rPr lang="en-US" altLang="zh-CN" dirty="0"/>
              <a:t>【</a:t>
            </a:r>
            <a:r>
              <a:rPr lang="zh-TW" altLang="en-US" dirty="0">
                <a:solidFill>
                  <a:srgbClr val="C00000"/>
                </a:solidFill>
              </a:rPr>
              <a:t>商品的</a:t>
            </a:r>
            <a:r>
              <a:rPr lang="zh-CN" altLang="en-US" dirty="0">
                <a:solidFill>
                  <a:srgbClr val="C00000"/>
                </a:solidFill>
              </a:rPr>
              <a:t>配送</a:t>
            </a:r>
            <a:r>
              <a:rPr lang="en-US" altLang="zh-CN" dirty="0"/>
              <a:t>】</a:t>
            </a:r>
          </a:p>
          <a:p>
            <a:pPr lvl="1"/>
            <a:endParaRPr lang="en-US" altLang="zh-TW" dirty="0"/>
          </a:p>
          <a:p>
            <a:r>
              <a:rPr lang="zh-CN" altLang="en-US" dirty="0"/>
              <a:t>不過，淘寶有部分是</a:t>
            </a:r>
            <a:r>
              <a:rPr lang="en-US" altLang="zh-CN" dirty="0"/>
              <a:t>【</a:t>
            </a:r>
            <a:r>
              <a:rPr lang="zh-CN" altLang="en-US" dirty="0"/>
              <a:t>全託管</a:t>
            </a:r>
            <a:r>
              <a:rPr lang="en-US" altLang="zh-CN" dirty="0"/>
              <a:t>】</a:t>
            </a:r>
          </a:p>
          <a:p>
            <a:r>
              <a:rPr lang="zh-CN" altLang="en-US" dirty="0"/>
              <a:t>後面會討論</a:t>
            </a:r>
            <a:endParaRPr lang="zh-TW" altLang="en-US" dirty="0"/>
          </a:p>
        </p:txBody>
      </p:sp>
      <p:sp>
        <p:nvSpPr>
          <p:cNvPr id="3" name="標題 2">
            <a:extLst>
              <a:ext uri="{FF2B5EF4-FFF2-40B4-BE49-F238E27FC236}">
                <a16:creationId xmlns:a16="http://schemas.microsoft.com/office/drawing/2014/main" id="{2B7C5CD4-3225-419F-8B9F-D75568321F50}"/>
              </a:ext>
            </a:extLst>
          </p:cNvPr>
          <p:cNvSpPr>
            <a:spLocks noGrp="1"/>
          </p:cNvSpPr>
          <p:nvPr>
            <p:ph type="title"/>
          </p:nvPr>
        </p:nvSpPr>
        <p:spPr/>
        <p:txBody>
          <a:bodyPr>
            <a:normAutofit/>
          </a:bodyPr>
          <a:lstStyle/>
          <a:p>
            <a:r>
              <a:rPr lang="zh-CN" altLang="en-US" dirty="0"/>
              <a:t>淘寶</a:t>
            </a:r>
            <a:r>
              <a:rPr lang="zh-TW" altLang="en-US" dirty="0"/>
              <a:t>是全託管經營模式嗎</a:t>
            </a:r>
            <a:r>
              <a:rPr lang="zh-CN" altLang="en-US" dirty="0"/>
              <a:t>？</a:t>
            </a:r>
            <a:endParaRPr lang="zh-TW" altLang="en-US" dirty="0"/>
          </a:p>
        </p:txBody>
      </p:sp>
    </p:spTree>
    <p:extLst>
      <p:ext uri="{BB962C8B-B14F-4D97-AF65-F5344CB8AC3E}">
        <p14:creationId xmlns:p14="http://schemas.microsoft.com/office/powerpoint/2010/main" val="36399850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1BD88709-CCBC-4AAB-8676-7C1A9AD5D2E8}"/>
              </a:ext>
            </a:extLst>
          </p:cNvPr>
          <p:cNvSpPr>
            <a:spLocks noGrp="1"/>
          </p:cNvSpPr>
          <p:nvPr>
            <p:ph type="subTitle" idx="1"/>
          </p:nvPr>
        </p:nvSpPr>
        <p:spPr>
          <a:xfrm>
            <a:off x="116643" y="1460702"/>
            <a:ext cx="8495931" cy="3205566"/>
          </a:xfrm>
        </p:spPr>
        <p:txBody>
          <a:bodyPr>
            <a:normAutofit fontScale="85000" lnSpcReduction="10000"/>
          </a:bodyPr>
          <a:lstStyle/>
          <a:p>
            <a:pPr algn="l"/>
            <a:r>
              <a:rPr lang="zh-TW" altLang="en-US" u="sng" dirty="0"/>
              <a:t>請問</a:t>
            </a:r>
            <a:r>
              <a:rPr lang="zh-CN" altLang="en-US" dirty="0"/>
              <a:t>：</a:t>
            </a:r>
            <a:endParaRPr lang="en-US" altLang="zh-CN" dirty="0"/>
          </a:p>
          <a:p>
            <a:pPr algn="l"/>
            <a:endParaRPr lang="en-US" altLang="zh-TW" dirty="0"/>
          </a:p>
          <a:p>
            <a:r>
              <a:rPr lang="en-US" altLang="zh-CN" dirty="0" err="1"/>
              <a:t>Shein</a:t>
            </a:r>
            <a:r>
              <a:rPr lang="zh-TW" altLang="en-US" dirty="0"/>
              <a:t>是全託管經營模式嗎</a:t>
            </a:r>
            <a:r>
              <a:rPr lang="zh-CN" altLang="en-US" dirty="0"/>
              <a:t>？</a:t>
            </a:r>
            <a:endParaRPr lang="zh-TW" altLang="en-US" dirty="0"/>
          </a:p>
        </p:txBody>
      </p:sp>
    </p:spTree>
    <p:extLst>
      <p:ext uri="{BB962C8B-B14F-4D97-AF65-F5344CB8AC3E}">
        <p14:creationId xmlns:p14="http://schemas.microsoft.com/office/powerpoint/2010/main" val="10212175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AC02C8DC-CE9B-413F-A933-14BA5E85E25A}"/>
              </a:ext>
            </a:extLst>
          </p:cNvPr>
          <p:cNvSpPr>
            <a:spLocks noGrp="1"/>
          </p:cNvSpPr>
          <p:nvPr>
            <p:ph idx="1"/>
          </p:nvPr>
        </p:nvSpPr>
        <p:spPr/>
        <p:txBody>
          <a:bodyPr>
            <a:normAutofit lnSpcReduction="10000"/>
          </a:bodyPr>
          <a:lstStyle/>
          <a:p>
            <a:r>
              <a:rPr lang="en-US" altLang="zh-TW" dirty="0" err="1"/>
              <a:t>Shein</a:t>
            </a:r>
            <a:r>
              <a:rPr lang="en-US" altLang="zh-TW" dirty="0"/>
              <a:t> </a:t>
            </a:r>
            <a:r>
              <a:rPr lang="zh-TW" altLang="en-US" dirty="0">
                <a:solidFill>
                  <a:srgbClr val="C00000"/>
                </a:solidFill>
                <a:highlight>
                  <a:srgbClr val="FFFF00"/>
                </a:highlight>
              </a:rPr>
              <a:t>不是典型的全託管模式</a:t>
            </a:r>
            <a:endParaRPr lang="en-US" altLang="zh-TW" dirty="0">
              <a:solidFill>
                <a:srgbClr val="C00000"/>
              </a:solidFill>
              <a:highlight>
                <a:srgbClr val="FFFF00"/>
              </a:highlight>
            </a:endParaRPr>
          </a:p>
          <a:p>
            <a:r>
              <a:rPr lang="zh-TW" altLang="en-US" dirty="0"/>
              <a:t>但它確實</a:t>
            </a:r>
            <a:r>
              <a:rPr lang="zh-TW" altLang="en-US" dirty="0">
                <a:solidFill>
                  <a:srgbClr val="C00000"/>
                </a:solidFill>
              </a:rPr>
              <a:t>在一定程度上整合了供應鏈、物流和營銷等方面</a:t>
            </a:r>
            <a:r>
              <a:rPr lang="zh-TW" altLang="en-US" dirty="0"/>
              <a:t>，</a:t>
            </a:r>
            <a:r>
              <a:rPr lang="zh-TW" altLang="en-US" dirty="0">
                <a:highlight>
                  <a:srgbClr val="FFFF00"/>
                </a:highlight>
              </a:rPr>
              <a:t>形成了接近全託管的運營模式</a:t>
            </a:r>
            <a:endParaRPr lang="en-US" altLang="zh-TW" dirty="0">
              <a:highlight>
                <a:srgbClr val="FFFF00"/>
              </a:highlight>
            </a:endParaRPr>
          </a:p>
          <a:p>
            <a:r>
              <a:rPr lang="en-US" altLang="zh-TW" dirty="0" err="1">
                <a:solidFill>
                  <a:srgbClr val="7030A0"/>
                </a:solidFill>
              </a:rPr>
              <a:t>Shein</a:t>
            </a:r>
            <a:r>
              <a:rPr lang="en-US" altLang="zh-TW" dirty="0">
                <a:solidFill>
                  <a:srgbClr val="7030A0"/>
                </a:solidFill>
              </a:rPr>
              <a:t> </a:t>
            </a:r>
            <a:r>
              <a:rPr lang="zh-CN" altLang="en-US" dirty="0">
                <a:solidFill>
                  <a:srgbClr val="7030A0"/>
                </a:solidFill>
              </a:rPr>
              <a:t>本身就是一個快時尚品牌</a:t>
            </a:r>
            <a:endParaRPr lang="en-US" altLang="zh-CN" dirty="0">
              <a:solidFill>
                <a:srgbClr val="7030A0"/>
              </a:solidFill>
            </a:endParaRPr>
          </a:p>
          <a:p>
            <a:pPr lvl="1"/>
            <a:r>
              <a:rPr lang="zh-CN" altLang="en-US" dirty="0"/>
              <a:t>自己設計，生產，銷售，配送</a:t>
            </a:r>
            <a:r>
              <a:rPr lang="zh-TW" altLang="en-US" dirty="0"/>
              <a:t>➜</a:t>
            </a:r>
            <a:r>
              <a:rPr lang="zh-CN" altLang="en-US" dirty="0">
                <a:solidFill>
                  <a:srgbClr val="7030A0"/>
                </a:solidFill>
                <a:highlight>
                  <a:srgbClr val="FFFF00"/>
                </a:highlight>
              </a:rPr>
              <a:t>自己品牌自己賣，不能稱為是</a:t>
            </a:r>
            <a:r>
              <a:rPr lang="en-US" altLang="zh-CN" dirty="0">
                <a:solidFill>
                  <a:srgbClr val="7030A0"/>
                </a:solidFill>
                <a:highlight>
                  <a:srgbClr val="FFFF00"/>
                </a:highlight>
              </a:rPr>
              <a:t>【</a:t>
            </a:r>
            <a:r>
              <a:rPr lang="zh-CN" altLang="en-US" dirty="0">
                <a:solidFill>
                  <a:srgbClr val="7030A0"/>
                </a:solidFill>
                <a:highlight>
                  <a:srgbClr val="FFFF00"/>
                </a:highlight>
              </a:rPr>
              <a:t>全託管</a:t>
            </a:r>
            <a:r>
              <a:rPr lang="en-US" altLang="zh-CN" dirty="0">
                <a:solidFill>
                  <a:srgbClr val="7030A0"/>
                </a:solidFill>
                <a:highlight>
                  <a:srgbClr val="FFFF00"/>
                </a:highlight>
              </a:rPr>
              <a:t>】</a:t>
            </a:r>
          </a:p>
          <a:p>
            <a:pPr lvl="1"/>
            <a:r>
              <a:rPr lang="zh-CN" altLang="en-US" dirty="0">
                <a:solidFill>
                  <a:srgbClr val="7030A0"/>
                </a:solidFill>
              </a:rPr>
              <a:t>不像</a:t>
            </a:r>
            <a:r>
              <a:rPr lang="en-US" altLang="zh-CN" dirty="0" err="1">
                <a:solidFill>
                  <a:srgbClr val="7030A0"/>
                </a:solidFill>
              </a:rPr>
              <a:t>Temu</a:t>
            </a:r>
            <a:r>
              <a:rPr lang="zh-CN" altLang="en-US" dirty="0">
                <a:solidFill>
                  <a:srgbClr val="7030A0"/>
                </a:solidFill>
              </a:rPr>
              <a:t>，是由很多小公司，委託平台處理業務的</a:t>
            </a:r>
            <a:r>
              <a:rPr lang="en-US" altLang="zh-CN" dirty="0">
                <a:solidFill>
                  <a:srgbClr val="7030A0"/>
                </a:solidFill>
              </a:rPr>
              <a:t>【</a:t>
            </a:r>
            <a:r>
              <a:rPr lang="zh-CN" altLang="en-US" dirty="0">
                <a:solidFill>
                  <a:srgbClr val="7030A0"/>
                </a:solidFill>
              </a:rPr>
              <a:t>全託管</a:t>
            </a:r>
            <a:r>
              <a:rPr lang="en-US" altLang="zh-CN" dirty="0">
                <a:solidFill>
                  <a:srgbClr val="7030A0"/>
                </a:solidFill>
              </a:rPr>
              <a:t>】</a:t>
            </a:r>
            <a:r>
              <a:rPr lang="zh-CN" altLang="en-US" dirty="0">
                <a:solidFill>
                  <a:srgbClr val="7030A0"/>
                </a:solidFill>
              </a:rPr>
              <a:t>經營</a:t>
            </a:r>
            <a:endParaRPr lang="en-US" altLang="zh-CN" dirty="0">
              <a:solidFill>
                <a:srgbClr val="7030A0"/>
              </a:solidFill>
            </a:endParaRPr>
          </a:p>
          <a:p>
            <a:pPr lvl="1"/>
            <a:endParaRPr lang="en-US" altLang="zh-CN" dirty="0"/>
          </a:p>
        </p:txBody>
      </p:sp>
      <p:sp>
        <p:nvSpPr>
          <p:cNvPr id="3" name="標題 2">
            <a:extLst>
              <a:ext uri="{FF2B5EF4-FFF2-40B4-BE49-F238E27FC236}">
                <a16:creationId xmlns:a16="http://schemas.microsoft.com/office/drawing/2014/main" id="{2B7C5CD4-3225-419F-8B9F-D75568321F50}"/>
              </a:ext>
            </a:extLst>
          </p:cNvPr>
          <p:cNvSpPr>
            <a:spLocks noGrp="1"/>
          </p:cNvSpPr>
          <p:nvPr>
            <p:ph type="title"/>
          </p:nvPr>
        </p:nvSpPr>
        <p:spPr/>
        <p:txBody>
          <a:bodyPr>
            <a:normAutofit/>
          </a:bodyPr>
          <a:lstStyle/>
          <a:p>
            <a:r>
              <a:rPr lang="en-US" altLang="zh-CN" dirty="0" err="1"/>
              <a:t>Shein</a:t>
            </a:r>
            <a:r>
              <a:rPr lang="zh-TW" altLang="en-US" dirty="0"/>
              <a:t>是全託管經營模式嗎</a:t>
            </a:r>
            <a:r>
              <a:rPr lang="zh-CN" altLang="en-US" dirty="0"/>
              <a:t>？</a:t>
            </a:r>
            <a:endParaRPr lang="zh-TW" altLang="en-US" dirty="0"/>
          </a:p>
        </p:txBody>
      </p:sp>
    </p:spTree>
    <p:extLst>
      <p:ext uri="{BB962C8B-B14F-4D97-AF65-F5344CB8AC3E}">
        <p14:creationId xmlns:p14="http://schemas.microsoft.com/office/powerpoint/2010/main" val="8499233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AC02C8DC-CE9B-413F-A933-14BA5E85E25A}"/>
              </a:ext>
            </a:extLst>
          </p:cNvPr>
          <p:cNvSpPr>
            <a:spLocks noGrp="1"/>
          </p:cNvSpPr>
          <p:nvPr>
            <p:ph idx="1"/>
          </p:nvPr>
        </p:nvSpPr>
        <p:spPr/>
        <p:txBody>
          <a:bodyPr>
            <a:normAutofit/>
          </a:bodyPr>
          <a:lstStyle/>
          <a:p>
            <a:r>
              <a:rPr lang="zh-CN" altLang="en-US" sz="5400" dirty="0"/>
              <a:t>所以，</a:t>
            </a:r>
            <a:endParaRPr lang="en-US" altLang="zh-CN" sz="5400" dirty="0"/>
          </a:p>
          <a:p>
            <a:r>
              <a:rPr lang="zh-CN" altLang="en-US" sz="5400" dirty="0"/>
              <a:t>不能稱</a:t>
            </a:r>
            <a:r>
              <a:rPr lang="en-US" altLang="zh-TW" sz="5400" dirty="0" err="1"/>
              <a:t>Shein</a:t>
            </a:r>
            <a:r>
              <a:rPr lang="zh-CN" altLang="en-US" sz="5400" dirty="0"/>
              <a:t>為全託管平台</a:t>
            </a:r>
            <a:endParaRPr lang="en-US" altLang="zh-CN" sz="5400" dirty="0"/>
          </a:p>
          <a:p>
            <a:pPr lvl="1"/>
            <a:r>
              <a:rPr lang="zh-CN" altLang="en-US" sz="4200" dirty="0"/>
              <a:t>自己商品，自己賣，不能稱為</a:t>
            </a:r>
            <a:r>
              <a:rPr lang="zh-CN" altLang="en-US" sz="4200" dirty="0">
                <a:solidFill>
                  <a:srgbClr val="7030A0"/>
                </a:solidFill>
              </a:rPr>
              <a:t>全託管</a:t>
            </a:r>
            <a:endParaRPr lang="en-US" altLang="zh-CN" sz="4200" dirty="0">
              <a:solidFill>
                <a:srgbClr val="7030A0"/>
              </a:solidFill>
            </a:endParaRPr>
          </a:p>
          <a:p>
            <a:pPr lvl="1"/>
            <a:r>
              <a:rPr lang="zh-CN" altLang="en-US" sz="4200" dirty="0"/>
              <a:t>幫別人處理販賣商品的全部業務，才是</a:t>
            </a:r>
            <a:r>
              <a:rPr lang="zh-CN" altLang="en-US" sz="4200" dirty="0">
                <a:solidFill>
                  <a:srgbClr val="7030A0"/>
                </a:solidFill>
              </a:rPr>
              <a:t>全託管</a:t>
            </a:r>
            <a:endParaRPr lang="en-US" altLang="zh-CN" sz="4200" dirty="0">
              <a:solidFill>
                <a:srgbClr val="7030A0"/>
              </a:solidFill>
            </a:endParaRPr>
          </a:p>
          <a:p>
            <a:pPr lvl="1"/>
            <a:endParaRPr lang="en-US" altLang="zh-CN" dirty="0"/>
          </a:p>
        </p:txBody>
      </p:sp>
      <p:sp>
        <p:nvSpPr>
          <p:cNvPr id="3" name="標題 2">
            <a:extLst>
              <a:ext uri="{FF2B5EF4-FFF2-40B4-BE49-F238E27FC236}">
                <a16:creationId xmlns:a16="http://schemas.microsoft.com/office/drawing/2014/main" id="{2B7C5CD4-3225-419F-8B9F-D75568321F50}"/>
              </a:ext>
            </a:extLst>
          </p:cNvPr>
          <p:cNvSpPr>
            <a:spLocks noGrp="1"/>
          </p:cNvSpPr>
          <p:nvPr>
            <p:ph type="title"/>
          </p:nvPr>
        </p:nvSpPr>
        <p:spPr/>
        <p:txBody>
          <a:bodyPr>
            <a:normAutofit/>
          </a:bodyPr>
          <a:lstStyle/>
          <a:p>
            <a:r>
              <a:rPr lang="en-US" altLang="zh-CN" dirty="0" err="1"/>
              <a:t>Shein</a:t>
            </a:r>
            <a:r>
              <a:rPr lang="zh-TW" altLang="en-US" dirty="0"/>
              <a:t>是全託管經營模式嗎</a:t>
            </a:r>
            <a:r>
              <a:rPr lang="zh-CN" altLang="en-US" dirty="0"/>
              <a:t>？</a:t>
            </a:r>
            <a:endParaRPr lang="zh-TW" altLang="en-US" dirty="0"/>
          </a:p>
        </p:txBody>
      </p:sp>
    </p:spTree>
    <p:extLst>
      <p:ext uri="{BB962C8B-B14F-4D97-AF65-F5344CB8AC3E}">
        <p14:creationId xmlns:p14="http://schemas.microsoft.com/office/powerpoint/2010/main" val="441275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1BD88709-CCBC-4AAB-8676-7C1A9AD5D2E8}"/>
              </a:ext>
            </a:extLst>
          </p:cNvPr>
          <p:cNvSpPr>
            <a:spLocks noGrp="1"/>
          </p:cNvSpPr>
          <p:nvPr>
            <p:ph type="subTitle" idx="1"/>
          </p:nvPr>
        </p:nvSpPr>
        <p:spPr>
          <a:xfrm>
            <a:off x="337351" y="1460702"/>
            <a:ext cx="8495931" cy="3205566"/>
          </a:xfrm>
        </p:spPr>
        <p:txBody>
          <a:bodyPr>
            <a:normAutofit fontScale="77500" lnSpcReduction="20000"/>
          </a:bodyPr>
          <a:lstStyle/>
          <a:p>
            <a:pPr algn="l"/>
            <a:r>
              <a:rPr lang="zh-TW" altLang="en-US" u="sng" dirty="0"/>
              <a:t>請問</a:t>
            </a:r>
            <a:r>
              <a:rPr lang="zh-CN" altLang="en-US" dirty="0"/>
              <a:t>：</a:t>
            </a:r>
            <a:endParaRPr lang="en-US" altLang="zh-CN" dirty="0"/>
          </a:p>
          <a:p>
            <a:pPr algn="l"/>
            <a:endParaRPr lang="en-US" altLang="zh-TW" dirty="0"/>
          </a:p>
          <a:p>
            <a:r>
              <a:rPr lang="zh-CN" altLang="en-US" dirty="0"/>
              <a:t>除了</a:t>
            </a:r>
            <a:r>
              <a:rPr lang="en-US" altLang="zh-CN" dirty="0" err="1"/>
              <a:t>Temu</a:t>
            </a:r>
            <a:r>
              <a:rPr lang="zh-CN" altLang="en-US" dirty="0"/>
              <a:t>，還有哪些電商</a:t>
            </a:r>
            <a:r>
              <a:rPr lang="zh-TW" altLang="en-US" dirty="0"/>
              <a:t>是</a:t>
            </a:r>
            <a:r>
              <a:rPr lang="zh-CN" altLang="en-US" dirty="0"/>
              <a:t>採用</a:t>
            </a:r>
            <a:r>
              <a:rPr lang="en-US" altLang="zh-CN" dirty="0"/>
              <a:t>【</a:t>
            </a:r>
            <a:r>
              <a:rPr lang="zh-CN" altLang="en-US" dirty="0"/>
              <a:t>全</a:t>
            </a:r>
            <a:r>
              <a:rPr lang="zh-TW" altLang="en-US" dirty="0"/>
              <a:t>託管</a:t>
            </a:r>
            <a:r>
              <a:rPr lang="en-US" altLang="zh-CN" dirty="0"/>
              <a:t>】</a:t>
            </a:r>
            <a:r>
              <a:rPr lang="zh-TW" altLang="en-US" dirty="0"/>
              <a:t>經營模式</a:t>
            </a:r>
            <a:r>
              <a:rPr lang="zh-CN" altLang="en-US" dirty="0"/>
              <a:t>？</a:t>
            </a:r>
            <a:endParaRPr lang="zh-TW" altLang="en-US" dirty="0"/>
          </a:p>
        </p:txBody>
      </p:sp>
    </p:spTree>
    <p:extLst>
      <p:ext uri="{BB962C8B-B14F-4D97-AF65-F5344CB8AC3E}">
        <p14:creationId xmlns:p14="http://schemas.microsoft.com/office/powerpoint/2010/main" val="22436228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FD28BAC3-F81E-4560-ABCA-4E89111C7100}"/>
              </a:ext>
            </a:extLst>
          </p:cNvPr>
          <p:cNvSpPr>
            <a:spLocks noGrp="1"/>
          </p:cNvSpPr>
          <p:nvPr>
            <p:ph idx="1"/>
          </p:nvPr>
        </p:nvSpPr>
        <p:spPr>
          <a:xfrm>
            <a:off x="146481" y="1600200"/>
            <a:ext cx="8851037" cy="5121275"/>
          </a:xfrm>
        </p:spPr>
        <p:txBody>
          <a:bodyPr>
            <a:normAutofit lnSpcReduction="10000"/>
          </a:bodyPr>
          <a:lstStyle/>
          <a:p>
            <a:r>
              <a:rPr lang="en-US" altLang="zh-CN" b="1" dirty="0">
                <a:solidFill>
                  <a:srgbClr val="7030A0"/>
                </a:solidFill>
              </a:rPr>
              <a:t>1. </a:t>
            </a:r>
            <a:r>
              <a:rPr lang="zh-TW" altLang="en-US" b="1" dirty="0">
                <a:solidFill>
                  <a:srgbClr val="7030A0"/>
                </a:solidFill>
              </a:rPr>
              <a:t>京東</a:t>
            </a:r>
            <a:r>
              <a:rPr lang="zh-CN" altLang="en-US" b="1" dirty="0">
                <a:solidFill>
                  <a:srgbClr val="7030A0"/>
                </a:solidFill>
              </a:rPr>
              <a:t>電商</a:t>
            </a:r>
            <a:r>
              <a:rPr lang="zh-TW" altLang="en-US" b="1" dirty="0"/>
              <a:t>的</a:t>
            </a:r>
            <a:r>
              <a:rPr lang="en-US" altLang="zh-CN" b="1" dirty="0"/>
              <a:t>【</a:t>
            </a:r>
            <a:r>
              <a:rPr lang="zh-TW" altLang="en-US" b="1" dirty="0">
                <a:solidFill>
                  <a:srgbClr val="7030A0"/>
                </a:solidFill>
              </a:rPr>
              <a:t>京東自營</a:t>
            </a:r>
            <a:r>
              <a:rPr lang="en-US" altLang="zh-CN" b="1" dirty="0"/>
              <a:t>】</a:t>
            </a:r>
            <a:endParaRPr lang="zh-TW" altLang="en-US" b="1" dirty="0"/>
          </a:p>
          <a:p>
            <a:pPr lvl="1">
              <a:buFont typeface="Arial" panose="020B0604020202020204" pitchFamily="34" charset="0"/>
              <a:buChar char="•"/>
            </a:pPr>
            <a:r>
              <a:rPr lang="zh-CN" altLang="en-US" dirty="0"/>
              <a:t>京東</a:t>
            </a:r>
            <a:r>
              <a:rPr lang="zh-TW" altLang="en-US" dirty="0"/>
              <a:t>其</a:t>
            </a:r>
            <a:r>
              <a:rPr lang="zh-TW" altLang="en-US" dirty="0">
                <a:solidFill>
                  <a:srgbClr val="C00000"/>
                </a:solidFill>
                <a:highlight>
                  <a:srgbClr val="FFFF00"/>
                </a:highlight>
              </a:rPr>
              <a:t>自營業務</a:t>
            </a:r>
            <a:r>
              <a:rPr lang="zh-TW" altLang="en-US" dirty="0">
                <a:solidFill>
                  <a:srgbClr val="C00000"/>
                </a:solidFill>
              </a:rPr>
              <a:t>也是一種全託管模式</a:t>
            </a:r>
            <a:r>
              <a:rPr lang="zh-TW" altLang="en-US" dirty="0"/>
              <a:t>。京東負責從供應鏈、倉儲、物流到售後服務的所有環節，</a:t>
            </a:r>
            <a:endParaRPr lang="en-US" altLang="zh-TW" dirty="0"/>
          </a:p>
          <a:p>
            <a:pPr lvl="1">
              <a:buFont typeface="Arial" panose="020B0604020202020204" pitchFamily="34" charset="0"/>
              <a:buChar char="•"/>
            </a:pPr>
            <a:r>
              <a:rPr lang="zh-TW" altLang="en-US" dirty="0"/>
              <a:t>，後續所有的運營和配送都由京東完成。</a:t>
            </a:r>
            <a:r>
              <a:rPr lang="zh-TW" altLang="en-US" dirty="0">
                <a:solidFill>
                  <a:srgbClr val="C00000"/>
                </a:solidFill>
              </a:rPr>
              <a:t>商家只需將產品提供給京東</a:t>
            </a:r>
            <a:endParaRPr lang="zh-TW" altLang="en-US" dirty="0"/>
          </a:p>
          <a:p>
            <a:r>
              <a:rPr lang="en-US" altLang="zh-CN" dirty="0">
                <a:solidFill>
                  <a:srgbClr val="7030A0"/>
                </a:solidFill>
              </a:rPr>
              <a:t>2. </a:t>
            </a:r>
            <a:r>
              <a:rPr lang="zh-TW" altLang="en-US" dirty="0">
                <a:solidFill>
                  <a:srgbClr val="7030A0"/>
                </a:solidFill>
              </a:rPr>
              <a:t>阿里巴巴</a:t>
            </a:r>
            <a:r>
              <a:rPr lang="zh-TW" altLang="en-US" b="1" dirty="0"/>
              <a:t>的「</a:t>
            </a:r>
            <a:r>
              <a:rPr lang="zh-TW" altLang="en-US" dirty="0">
                <a:solidFill>
                  <a:srgbClr val="7030A0"/>
                </a:solidFill>
              </a:rPr>
              <a:t>菜鳥網絡</a:t>
            </a:r>
            <a:r>
              <a:rPr lang="zh-TW" altLang="en-US" sz="2000" b="1" dirty="0"/>
              <a:t>」</a:t>
            </a:r>
            <a:r>
              <a:rPr lang="en-US" altLang="zh-TW" sz="2000" b="1" dirty="0"/>
              <a:t> </a:t>
            </a:r>
            <a:r>
              <a:rPr lang="en-US" altLang="zh-TW" sz="2000" b="1" dirty="0" err="1"/>
              <a:t>Cainiao</a:t>
            </a:r>
            <a:r>
              <a:rPr lang="en-US" altLang="zh-TW" sz="2000" b="1" dirty="0"/>
              <a:t> Network</a:t>
            </a:r>
            <a:endParaRPr lang="zh-TW" altLang="en-US" b="1" dirty="0"/>
          </a:p>
          <a:p>
            <a:pPr lvl="1">
              <a:buFont typeface="Arial" panose="020B0604020202020204" pitchFamily="34" charset="0"/>
              <a:buChar char="•"/>
            </a:pPr>
            <a:r>
              <a:rPr lang="zh-TW" altLang="en-US" b="1" dirty="0"/>
              <a:t>菜鳥網絡</a:t>
            </a:r>
            <a:r>
              <a:rPr lang="zh-TW" altLang="en-US" dirty="0"/>
              <a:t>：阿里巴巴旗下的菜鳥網絡為 </a:t>
            </a:r>
            <a:r>
              <a:rPr lang="en-US" altLang="zh-TW" dirty="0"/>
              <a:t>AliExpress </a:t>
            </a:r>
            <a:r>
              <a:rPr lang="zh-TW" altLang="en-US" dirty="0"/>
              <a:t>商家提供物流和倉儲服務，特別是在跨境電商中。商家可以選擇將產品託管給菜鳥，菜鳥負責國際配送和物流管理</a:t>
            </a:r>
          </a:p>
        </p:txBody>
      </p:sp>
      <p:sp>
        <p:nvSpPr>
          <p:cNvPr id="3" name="標題 2">
            <a:extLst>
              <a:ext uri="{FF2B5EF4-FFF2-40B4-BE49-F238E27FC236}">
                <a16:creationId xmlns:a16="http://schemas.microsoft.com/office/drawing/2014/main" id="{AD93C35F-8808-437D-A308-97E96D6672E9}"/>
              </a:ext>
            </a:extLst>
          </p:cNvPr>
          <p:cNvSpPr>
            <a:spLocks noGrp="1"/>
          </p:cNvSpPr>
          <p:nvPr>
            <p:ph type="title"/>
          </p:nvPr>
        </p:nvSpPr>
        <p:spPr/>
        <p:txBody>
          <a:bodyPr>
            <a:normAutofit fontScale="90000"/>
          </a:bodyPr>
          <a:lstStyle/>
          <a:p>
            <a:r>
              <a:rPr lang="zh-CN" altLang="en-US" dirty="0"/>
              <a:t>還有哪些電商</a:t>
            </a:r>
            <a:r>
              <a:rPr lang="zh-TW" altLang="en-US" dirty="0"/>
              <a:t>是</a:t>
            </a:r>
            <a:r>
              <a:rPr lang="zh-CN" altLang="en-US" dirty="0"/>
              <a:t>採用</a:t>
            </a:r>
            <a:r>
              <a:rPr lang="en-US" altLang="zh-CN" dirty="0"/>
              <a:t>【</a:t>
            </a:r>
            <a:r>
              <a:rPr lang="zh-CN" altLang="en-US" dirty="0"/>
              <a:t>全</a:t>
            </a:r>
            <a:r>
              <a:rPr lang="zh-TW" altLang="en-US" dirty="0"/>
              <a:t>託管</a:t>
            </a:r>
            <a:r>
              <a:rPr lang="en-US" altLang="zh-CN" dirty="0"/>
              <a:t>】</a:t>
            </a:r>
            <a:r>
              <a:rPr lang="zh-TW" altLang="en-US" dirty="0"/>
              <a:t>經營模式</a:t>
            </a:r>
            <a:r>
              <a:rPr lang="zh-CN" altLang="en-US" dirty="0"/>
              <a:t>？</a:t>
            </a:r>
            <a:endParaRPr lang="zh-TW" altLang="en-US" dirty="0"/>
          </a:p>
        </p:txBody>
      </p:sp>
    </p:spTree>
    <p:extLst>
      <p:ext uri="{BB962C8B-B14F-4D97-AF65-F5344CB8AC3E}">
        <p14:creationId xmlns:p14="http://schemas.microsoft.com/office/powerpoint/2010/main" val="28847440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FD28BAC3-F81E-4560-ABCA-4E89111C7100}"/>
              </a:ext>
            </a:extLst>
          </p:cNvPr>
          <p:cNvSpPr>
            <a:spLocks noGrp="1"/>
          </p:cNvSpPr>
          <p:nvPr>
            <p:ph idx="1"/>
          </p:nvPr>
        </p:nvSpPr>
        <p:spPr>
          <a:xfrm>
            <a:off x="146481" y="1600200"/>
            <a:ext cx="8851037" cy="5121275"/>
          </a:xfrm>
        </p:spPr>
        <p:txBody>
          <a:bodyPr>
            <a:normAutofit fontScale="92500" lnSpcReduction="10000"/>
          </a:bodyPr>
          <a:lstStyle/>
          <a:p>
            <a:r>
              <a:rPr lang="en-US" altLang="zh-CN" b="1" dirty="0">
                <a:solidFill>
                  <a:srgbClr val="7030A0"/>
                </a:solidFill>
              </a:rPr>
              <a:t>3. </a:t>
            </a:r>
            <a:r>
              <a:rPr lang="zh-CN" altLang="en-US" dirty="0">
                <a:solidFill>
                  <a:srgbClr val="7030A0"/>
                </a:solidFill>
              </a:rPr>
              <a:t>亞馬遜</a:t>
            </a:r>
            <a:r>
              <a:rPr lang="en-US" altLang="zh-TW" b="1" dirty="0">
                <a:solidFill>
                  <a:srgbClr val="7030A0"/>
                </a:solidFill>
              </a:rPr>
              <a:t>Amazon FBA</a:t>
            </a:r>
            <a:r>
              <a:rPr lang="zh-TW" altLang="en-US" b="1" dirty="0">
                <a:solidFill>
                  <a:srgbClr val="7030A0"/>
                </a:solidFill>
              </a:rPr>
              <a:t>（</a:t>
            </a:r>
            <a:r>
              <a:rPr lang="en-US" altLang="zh-TW" b="1" dirty="0">
                <a:solidFill>
                  <a:srgbClr val="7030A0"/>
                </a:solidFill>
              </a:rPr>
              <a:t>Fulfillment by Amazon</a:t>
            </a:r>
            <a:r>
              <a:rPr lang="zh-TW" altLang="en-US" b="1" dirty="0">
                <a:solidFill>
                  <a:srgbClr val="7030A0"/>
                </a:solidFill>
              </a:rPr>
              <a:t>）</a:t>
            </a:r>
          </a:p>
          <a:p>
            <a:pPr>
              <a:buFont typeface="Arial" panose="020B0604020202020204" pitchFamily="34" charset="0"/>
              <a:buChar char="•"/>
            </a:pPr>
            <a:r>
              <a:rPr lang="zh-TW" altLang="en-US" b="1" dirty="0">
                <a:solidFill>
                  <a:srgbClr val="7030A0"/>
                </a:solidFill>
              </a:rPr>
              <a:t>全託管特點</a:t>
            </a:r>
            <a:r>
              <a:rPr lang="zh-TW" altLang="en-US" dirty="0">
                <a:solidFill>
                  <a:srgbClr val="7030A0"/>
                </a:solidFill>
              </a:rPr>
              <a:t>：</a:t>
            </a:r>
            <a:endParaRPr lang="en-US" altLang="zh-TW" dirty="0">
              <a:solidFill>
                <a:srgbClr val="7030A0"/>
              </a:solidFill>
            </a:endParaRPr>
          </a:p>
          <a:p>
            <a:pPr lvl="1">
              <a:buFont typeface="Arial" panose="020B0604020202020204" pitchFamily="34" charset="0"/>
              <a:buChar char="•"/>
            </a:pPr>
            <a:r>
              <a:rPr lang="en-US" altLang="zh-TW" dirty="0"/>
              <a:t>Amazon FBA </a:t>
            </a:r>
            <a:r>
              <a:rPr lang="zh-TW" altLang="en-US" dirty="0"/>
              <a:t>允許賣家將產品</a:t>
            </a:r>
            <a:r>
              <a:rPr lang="zh-TW" altLang="en-US" dirty="0">
                <a:solidFill>
                  <a:srgbClr val="C00000"/>
                </a:solidFill>
              </a:rPr>
              <a:t>存放在 </a:t>
            </a:r>
            <a:r>
              <a:rPr lang="en-US" altLang="zh-TW" dirty="0">
                <a:solidFill>
                  <a:srgbClr val="C00000"/>
                </a:solidFill>
              </a:rPr>
              <a:t>Amazon </a:t>
            </a:r>
            <a:r>
              <a:rPr lang="zh-TW" altLang="en-US" dirty="0">
                <a:solidFill>
                  <a:srgbClr val="C00000"/>
                </a:solidFill>
              </a:rPr>
              <a:t>的倉庫</a:t>
            </a:r>
            <a:endParaRPr lang="en-US" altLang="zh-TW" dirty="0">
              <a:solidFill>
                <a:srgbClr val="C00000"/>
              </a:solidFill>
            </a:endParaRPr>
          </a:p>
          <a:p>
            <a:pPr lvl="1">
              <a:buFont typeface="Arial" panose="020B0604020202020204" pitchFamily="34" charset="0"/>
              <a:buChar char="•"/>
            </a:pPr>
            <a:r>
              <a:rPr lang="zh-TW" altLang="en-US" dirty="0"/>
              <a:t>由 </a:t>
            </a:r>
            <a:r>
              <a:rPr lang="en-US" altLang="zh-TW" dirty="0">
                <a:solidFill>
                  <a:srgbClr val="C00000"/>
                </a:solidFill>
              </a:rPr>
              <a:t>Amazon </a:t>
            </a:r>
            <a:r>
              <a:rPr lang="zh-TW" altLang="en-US" dirty="0">
                <a:solidFill>
                  <a:srgbClr val="C00000"/>
                </a:solidFill>
              </a:rPr>
              <a:t>負責整個訂單處理流程</a:t>
            </a:r>
            <a:r>
              <a:rPr lang="zh-TW" altLang="en-US" dirty="0"/>
              <a:t>，包括存儲、包裝、配送和售後服務。</a:t>
            </a:r>
          </a:p>
          <a:p>
            <a:pPr>
              <a:buFont typeface="Arial" panose="020B0604020202020204" pitchFamily="34" charset="0"/>
              <a:buChar char="•"/>
            </a:pPr>
            <a:r>
              <a:rPr lang="zh-CN" altLang="en-US" b="1" dirty="0">
                <a:solidFill>
                  <a:srgbClr val="7030A0"/>
                </a:solidFill>
              </a:rPr>
              <a:t>商家</a:t>
            </a:r>
            <a:r>
              <a:rPr lang="zh-TW" altLang="en-US" b="1" dirty="0">
                <a:solidFill>
                  <a:srgbClr val="7030A0"/>
                </a:solidFill>
              </a:rPr>
              <a:t>的角色</a:t>
            </a:r>
            <a:r>
              <a:rPr lang="zh-TW" altLang="en-US" dirty="0">
                <a:solidFill>
                  <a:srgbClr val="7030A0"/>
                </a:solidFill>
              </a:rPr>
              <a:t>：</a:t>
            </a:r>
            <a:endParaRPr lang="en-US" altLang="zh-TW" dirty="0">
              <a:solidFill>
                <a:srgbClr val="7030A0"/>
              </a:solidFill>
            </a:endParaRPr>
          </a:p>
          <a:p>
            <a:pPr lvl="1">
              <a:buFont typeface="Arial" panose="020B0604020202020204" pitchFamily="34" charset="0"/>
              <a:buChar char="•"/>
            </a:pPr>
            <a:r>
              <a:rPr lang="zh-CN" altLang="en-US" dirty="0"/>
              <a:t>商家</a:t>
            </a:r>
            <a:r>
              <a:rPr lang="zh-TW" altLang="en-US" dirty="0"/>
              <a:t>需要將商品</a:t>
            </a:r>
            <a:r>
              <a:rPr lang="zh-TW" altLang="en-US" dirty="0">
                <a:solidFill>
                  <a:srgbClr val="C00000"/>
                </a:solidFill>
              </a:rPr>
              <a:t>發送到 </a:t>
            </a:r>
            <a:r>
              <a:rPr lang="en-US" altLang="zh-TW" dirty="0">
                <a:solidFill>
                  <a:srgbClr val="C00000"/>
                </a:solidFill>
              </a:rPr>
              <a:t>Amazon </a:t>
            </a:r>
            <a:r>
              <a:rPr lang="zh-TW" altLang="en-US" dirty="0">
                <a:solidFill>
                  <a:srgbClr val="C00000"/>
                </a:solidFill>
              </a:rPr>
              <a:t>的倉庫</a:t>
            </a:r>
            <a:r>
              <a:rPr lang="zh-TW" altLang="en-US" dirty="0"/>
              <a:t>，</a:t>
            </a:r>
            <a:endParaRPr lang="en-US" altLang="zh-TW" dirty="0"/>
          </a:p>
          <a:p>
            <a:pPr lvl="1">
              <a:buFont typeface="Arial" panose="020B0604020202020204" pitchFamily="34" charset="0"/>
              <a:buChar char="•"/>
            </a:pPr>
            <a:r>
              <a:rPr lang="zh-TW" altLang="en-US" dirty="0"/>
              <a:t>之後的一切由 </a:t>
            </a:r>
            <a:r>
              <a:rPr lang="en-US" altLang="zh-TW" dirty="0"/>
              <a:t>Amazon </a:t>
            </a:r>
            <a:r>
              <a:rPr lang="zh-TW" altLang="en-US" dirty="0"/>
              <a:t>處理，包括客戶服務和退換貨等。</a:t>
            </a:r>
          </a:p>
          <a:p>
            <a:pPr>
              <a:buFont typeface="Arial" panose="020B0604020202020204" pitchFamily="34" charset="0"/>
              <a:buChar char="•"/>
            </a:pPr>
            <a:endParaRPr lang="zh-TW" altLang="en-US" dirty="0"/>
          </a:p>
        </p:txBody>
      </p:sp>
      <p:sp>
        <p:nvSpPr>
          <p:cNvPr id="3" name="標題 2">
            <a:extLst>
              <a:ext uri="{FF2B5EF4-FFF2-40B4-BE49-F238E27FC236}">
                <a16:creationId xmlns:a16="http://schemas.microsoft.com/office/drawing/2014/main" id="{AD93C35F-8808-437D-A308-97E96D6672E9}"/>
              </a:ext>
            </a:extLst>
          </p:cNvPr>
          <p:cNvSpPr>
            <a:spLocks noGrp="1"/>
          </p:cNvSpPr>
          <p:nvPr>
            <p:ph type="title"/>
          </p:nvPr>
        </p:nvSpPr>
        <p:spPr/>
        <p:txBody>
          <a:bodyPr>
            <a:normAutofit fontScale="90000"/>
          </a:bodyPr>
          <a:lstStyle/>
          <a:p>
            <a:r>
              <a:rPr lang="zh-CN" altLang="en-US" dirty="0"/>
              <a:t>還有哪些電商</a:t>
            </a:r>
            <a:r>
              <a:rPr lang="zh-TW" altLang="en-US" dirty="0"/>
              <a:t>是</a:t>
            </a:r>
            <a:r>
              <a:rPr lang="zh-CN" altLang="en-US" dirty="0"/>
              <a:t>採用</a:t>
            </a:r>
            <a:r>
              <a:rPr lang="en-US" altLang="zh-CN" dirty="0"/>
              <a:t>【</a:t>
            </a:r>
            <a:r>
              <a:rPr lang="zh-CN" altLang="en-US" dirty="0"/>
              <a:t>全</a:t>
            </a:r>
            <a:r>
              <a:rPr lang="zh-TW" altLang="en-US" dirty="0"/>
              <a:t>託管</a:t>
            </a:r>
            <a:r>
              <a:rPr lang="en-US" altLang="zh-CN" dirty="0"/>
              <a:t>】</a:t>
            </a:r>
            <a:r>
              <a:rPr lang="zh-TW" altLang="en-US" dirty="0"/>
              <a:t>經營模式</a:t>
            </a:r>
            <a:r>
              <a:rPr lang="zh-CN" altLang="en-US" dirty="0"/>
              <a:t>？</a:t>
            </a:r>
            <a:endParaRPr lang="zh-TW" altLang="en-US" dirty="0"/>
          </a:p>
        </p:txBody>
      </p:sp>
    </p:spTree>
    <p:extLst>
      <p:ext uri="{BB962C8B-B14F-4D97-AF65-F5344CB8AC3E}">
        <p14:creationId xmlns:p14="http://schemas.microsoft.com/office/powerpoint/2010/main" val="319946544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1BD88709-CCBC-4AAB-8676-7C1A9AD5D2E8}"/>
              </a:ext>
            </a:extLst>
          </p:cNvPr>
          <p:cNvSpPr>
            <a:spLocks noGrp="1"/>
          </p:cNvSpPr>
          <p:nvPr>
            <p:ph type="subTitle" idx="1"/>
          </p:nvPr>
        </p:nvSpPr>
        <p:spPr>
          <a:xfrm>
            <a:off x="337351" y="1460701"/>
            <a:ext cx="8495931" cy="4317929"/>
          </a:xfrm>
        </p:spPr>
        <p:txBody>
          <a:bodyPr>
            <a:normAutofit fontScale="85000" lnSpcReduction="20000"/>
          </a:bodyPr>
          <a:lstStyle/>
          <a:p>
            <a:pPr algn="l"/>
            <a:r>
              <a:rPr lang="zh-TW" altLang="en-US" u="sng" dirty="0"/>
              <a:t>請問</a:t>
            </a:r>
            <a:r>
              <a:rPr lang="zh-CN" altLang="en-US" dirty="0"/>
              <a:t>：</a:t>
            </a:r>
            <a:endParaRPr lang="en-US" altLang="zh-CN" dirty="0"/>
          </a:p>
          <a:p>
            <a:pPr algn="l"/>
            <a:endParaRPr lang="en-US" altLang="zh-TW" dirty="0"/>
          </a:p>
          <a:p>
            <a:r>
              <a:rPr lang="zh-TW" altLang="en-US" dirty="0"/>
              <a:t>我在京東電商網站購買的商品，都是全託管經營的嗎</a:t>
            </a:r>
            <a:r>
              <a:rPr lang="zh-CN" altLang="en-US" dirty="0"/>
              <a:t>？</a:t>
            </a:r>
            <a:endParaRPr lang="en-US" altLang="zh-TW" dirty="0"/>
          </a:p>
        </p:txBody>
      </p:sp>
    </p:spTree>
    <p:extLst>
      <p:ext uri="{BB962C8B-B14F-4D97-AF65-F5344CB8AC3E}">
        <p14:creationId xmlns:p14="http://schemas.microsoft.com/office/powerpoint/2010/main" val="30947358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DE26A478-8294-4878-9DF9-EBE66C33EF7C}"/>
              </a:ext>
            </a:extLst>
          </p:cNvPr>
          <p:cNvSpPr>
            <a:spLocks noGrp="1"/>
          </p:cNvSpPr>
          <p:nvPr>
            <p:ph idx="1"/>
          </p:nvPr>
        </p:nvSpPr>
        <p:spPr/>
        <p:txBody>
          <a:bodyPr/>
          <a:lstStyle/>
          <a:p>
            <a:r>
              <a:rPr lang="zh-TW" altLang="en-US" dirty="0">
                <a:solidFill>
                  <a:srgbClr val="C00000"/>
                </a:solidFill>
              </a:rPr>
              <a:t>不完全是。</a:t>
            </a:r>
            <a:endParaRPr lang="en-US" altLang="zh-TW" dirty="0">
              <a:solidFill>
                <a:srgbClr val="C00000"/>
              </a:solidFill>
            </a:endParaRPr>
          </a:p>
          <a:p>
            <a:r>
              <a:rPr lang="zh-TW" altLang="en-US" dirty="0"/>
              <a:t>京東電商網站上的商品並不全是京東公司的全託管經營模式。</a:t>
            </a:r>
            <a:endParaRPr lang="en-US" altLang="zh-TW" dirty="0"/>
          </a:p>
          <a:p>
            <a:r>
              <a:rPr lang="zh-TW" altLang="en-US" dirty="0"/>
              <a:t>京東平台上的商品銷售分為兩種主要模式：</a:t>
            </a:r>
            <a:endParaRPr lang="en-US" altLang="zh-TW" dirty="0"/>
          </a:p>
          <a:p>
            <a:pPr lvl="1"/>
            <a:r>
              <a:rPr lang="zh-CN" altLang="en-US" sz="3600" dirty="0">
                <a:solidFill>
                  <a:srgbClr val="C00000"/>
                </a:solidFill>
              </a:rPr>
              <a:t>全託管（自營）</a:t>
            </a:r>
            <a:endParaRPr lang="en-US" altLang="zh-CN" sz="3600" dirty="0">
              <a:solidFill>
                <a:srgbClr val="C00000"/>
              </a:solidFill>
            </a:endParaRPr>
          </a:p>
          <a:p>
            <a:pPr lvl="1"/>
            <a:r>
              <a:rPr lang="zh-CN" altLang="en-US" sz="3600" dirty="0">
                <a:solidFill>
                  <a:srgbClr val="C00000"/>
                </a:solidFill>
              </a:rPr>
              <a:t>非全託管（非託管）</a:t>
            </a:r>
            <a:endParaRPr lang="zh-TW" altLang="en-US" sz="3600" dirty="0">
              <a:solidFill>
                <a:srgbClr val="C00000"/>
              </a:solidFill>
            </a:endParaRPr>
          </a:p>
        </p:txBody>
      </p:sp>
      <p:sp>
        <p:nvSpPr>
          <p:cNvPr id="3" name="標題 2">
            <a:extLst>
              <a:ext uri="{FF2B5EF4-FFF2-40B4-BE49-F238E27FC236}">
                <a16:creationId xmlns:a16="http://schemas.microsoft.com/office/drawing/2014/main" id="{72755864-C6F9-486D-BBE4-5BE48F8A4B3D}"/>
              </a:ext>
            </a:extLst>
          </p:cNvPr>
          <p:cNvSpPr>
            <a:spLocks noGrp="1"/>
          </p:cNvSpPr>
          <p:nvPr>
            <p:ph type="title"/>
          </p:nvPr>
        </p:nvSpPr>
        <p:spPr/>
        <p:txBody>
          <a:bodyPr>
            <a:normAutofit fontScale="90000"/>
          </a:bodyPr>
          <a:lstStyle/>
          <a:p>
            <a:r>
              <a:rPr lang="zh-TW" altLang="en-US" dirty="0"/>
              <a:t>我在京東電商網站購買的商品，都是全託管經營的嗎</a:t>
            </a:r>
            <a:r>
              <a:rPr lang="zh-CN" altLang="en-US" dirty="0"/>
              <a:t>？</a:t>
            </a:r>
            <a:endParaRPr lang="zh-TW" altLang="en-US" dirty="0"/>
          </a:p>
        </p:txBody>
      </p:sp>
    </p:spTree>
    <p:extLst>
      <p:ext uri="{BB962C8B-B14F-4D97-AF65-F5344CB8AC3E}">
        <p14:creationId xmlns:p14="http://schemas.microsoft.com/office/powerpoint/2010/main" val="24804166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7218A9A2-C17C-4322-885C-CCC9FB67EA9C}"/>
              </a:ext>
            </a:extLst>
          </p:cNvPr>
          <p:cNvSpPr>
            <a:spLocks noGrp="1"/>
          </p:cNvSpPr>
          <p:nvPr>
            <p:ph idx="1"/>
          </p:nvPr>
        </p:nvSpPr>
        <p:spPr/>
        <p:txBody>
          <a:bodyPr>
            <a:normAutofit/>
          </a:bodyPr>
          <a:lstStyle/>
          <a:p>
            <a:r>
              <a:rPr lang="en-US" altLang="zh-TW" b="1" dirty="0">
                <a:solidFill>
                  <a:srgbClr val="7030A0"/>
                </a:solidFill>
              </a:rPr>
              <a:t>1. </a:t>
            </a:r>
            <a:r>
              <a:rPr lang="zh-TW" altLang="en-US" b="1" dirty="0">
                <a:solidFill>
                  <a:srgbClr val="7030A0"/>
                </a:solidFill>
              </a:rPr>
              <a:t>京東自營</a:t>
            </a:r>
            <a:r>
              <a:rPr lang="zh-TW" altLang="en-US" sz="3200" b="1" dirty="0">
                <a:solidFill>
                  <a:srgbClr val="7030A0"/>
                </a:solidFill>
              </a:rPr>
              <a:t>（</a:t>
            </a:r>
            <a:r>
              <a:rPr lang="en-US" altLang="zh-TW" sz="3200" b="1" dirty="0">
                <a:solidFill>
                  <a:srgbClr val="7030A0"/>
                </a:solidFill>
              </a:rPr>
              <a:t>JD.com Direct Sales</a:t>
            </a:r>
            <a:r>
              <a:rPr lang="zh-TW" altLang="en-US" sz="3200" b="1" dirty="0">
                <a:solidFill>
                  <a:srgbClr val="7030A0"/>
                </a:solidFill>
              </a:rPr>
              <a:t>）</a:t>
            </a:r>
            <a:endParaRPr lang="zh-TW" altLang="en-US" sz="4800" b="1" dirty="0">
              <a:solidFill>
                <a:srgbClr val="7030A0"/>
              </a:solidFill>
            </a:endParaRPr>
          </a:p>
          <a:p>
            <a:pPr lvl="1">
              <a:buFont typeface="Arial" panose="020B0604020202020204" pitchFamily="34" charset="0"/>
              <a:buChar char="•"/>
            </a:pPr>
            <a:r>
              <a:rPr lang="zh-TW" altLang="en-US" b="1" dirty="0"/>
              <a:t>全託管模式</a:t>
            </a:r>
            <a:endParaRPr lang="en-US" altLang="zh-TW" dirty="0"/>
          </a:p>
          <a:p>
            <a:pPr lvl="1">
              <a:buFont typeface="Arial" panose="020B0604020202020204" pitchFamily="34" charset="0"/>
              <a:buChar char="•"/>
            </a:pPr>
            <a:r>
              <a:rPr lang="zh-TW" altLang="en-US" b="1" dirty="0">
                <a:solidFill>
                  <a:srgbClr val="C00000"/>
                </a:solidFill>
              </a:rPr>
              <a:t>標識</a:t>
            </a:r>
            <a:r>
              <a:rPr lang="zh-TW" altLang="en-US" dirty="0"/>
              <a:t>：通常在商品頁面上會標示「</a:t>
            </a:r>
            <a:r>
              <a:rPr lang="zh-TW" altLang="en-US" dirty="0">
                <a:solidFill>
                  <a:srgbClr val="C00000"/>
                </a:solidFill>
                <a:highlight>
                  <a:srgbClr val="FFFF00"/>
                </a:highlight>
              </a:rPr>
              <a:t>京東自營</a:t>
            </a:r>
            <a:r>
              <a:rPr lang="zh-TW" altLang="en-US" dirty="0"/>
              <a:t>」或「</a:t>
            </a:r>
            <a:r>
              <a:rPr lang="zh-TW" altLang="en-US" dirty="0">
                <a:solidFill>
                  <a:srgbClr val="C00000"/>
                </a:solidFill>
                <a:highlight>
                  <a:srgbClr val="FFFF00"/>
                </a:highlight>
              </a:rPr>
              <a:t>自營</a:t>
            </a:r>
            <a:r>
              <a:rPr lang="zh-TW" altLang="en-US" dirty="0"/>
              <a:t>」</a:t>
            </a:r>
            <a:endParaRPr lang="en-US" altLang="zh-TW" dirty="0"/>
          </a:p>
          <a:p>
            <a:r>
              <a:rPr lang="en-US" altLang="zh-TW" b="1" dirty="0">
                <a:solidFill>
                  <a:srgbClr val="7030A0"/>
                </a:solidFill>
              </a:rPr>
              <a:t>2. </a:t>
            </a:r>
            <a:r>
              <a:rPr lang="zh-TW" altLang="en-US" b="1" dirty="0">
                <a:solidFill>
                  <a:srgbClr val="7030A0"/>
                </a:solidFill>
              </a:rPr>
              <a:t>京東第三方賣家</a:t>
            </a:r>
            <a:r>
              <a:rPr lang="zh-TW" altLang="en-US" sz="2800" b="1" dirty="0">
                <a:solidFill>
                  <a:srgbClr val="7030A0"/>
                </a:solidFill>
              </a:rPr>
              <a:t>（</a:t>
            </a:r>
            <a:r>
              <a:rPr lang="en-US" altLang="zh-TW" sz="2800" b="1" dirty="0">
                <a:solidFill>
                  <a:srgbClr val="7030A0"/>
                </a:solidFill>
              </a:rPr>
              <a:t>JD Marketplace Sellers</a:t>
            </a:r>
            <a:r>
              <a:rPr lang="zh-TW" altLang="en-US" sz="2800" b="1" dirty="0">
                <a:solidFill>
                  <a:srgbClr val="7030A0"/>
                </a:solidFill>
              </a:rPr>
              <a:t>）</a:t>
            </a:r>
          </a:p>
          <a:p>
            <a:pPr lvl="1">
              <a:buFont typeface="Arial" panose="020B0604020202020204" pitchFamily="34" charset="0"/>
              <a:buChar char="•"/>
            </a:pPr>
            <a:r>
              <a:rPr lang="zh-TW" altLang="en-US" b="1" dirty="0"/>
              <a:t>非全託管模式</a:t>
            </a:r>
            <a:r>
              <a:rPr lang="zh-TW" altLang="en-US" dirty="0"/>
              <a:t>：</a:t>
            </a:r>
            <a:endParaRPr lang="en-US" altLang="zh-TW" dirty="0"/>
          </a:p>
          <a:p>
            <a:pPr lvl="1">
              <a:buFont typeface="Arial" panose="020B0604020202020204" pitchFamily="34" charset="0"/>
              <a:buChar char="•"/>
            </a:pPr>
            <a:r>
              <a:rPr lang="zh-TW" altLang="en-US" b="1" dirty="0">
                <a:solidFill>
                  <a:srgbClr val="C00000"/>
                </a:solidFill>
              </a:rPr>
              <a:t>標識</a:t>
            </a:r>
            <a:r>
              <a:rPr lang="zh-TW" altLang="en-US" dirty="0"/>
              <a:t>：這類商品在頁面上通常會顯示「</a:t>
            </a:r>
            <a:r>
              <a:rPr lang="zh-TW" altLang="en-US" dirty="0">
                <a:solidFill>
                  <a:srgbClr val="C00000"/>
                </a:solidFill>
                <a:highlight>
                  <a:srgbClr val="FFFF00"/>
                </a:highlight>
              </a:rPr>
              <a:t>由</a:t>
            </a:r>
            <a:r>
              <a:rPr lang="en-US" altLang="zh-TW" dirty="0">
                <a:solidFill>
                  <a:srgbClr val="C00000"/>
                </a:solidFill>
                <a:highlight>
                  <a:srgbClr val="FFFF00"/>
                </a:highlight>
              </a:rPr>
              <a:t>XXX</a:t>
            </a:r>
            <a:r>
              <a:rPr lang="zh-TW" altLang="en-US" dirty="0">
                <a:solidFill>
                  <a:srgbClr val="C00000"/>
                </a:solidFill>
                <a:highlight>
                  <a:srgbClr val="FFFF00"/>
                </a:highlight>
              </a:rPr>
              <a:t>店鋪發貨並提供售後</a:t>
            </a:r>
            <a:r>
              <a:rPr lang="zh-TW" altLang="en-US" dirty="0"/>
              <a:t>」</a:t>
            </a:r>
          </a:p>
        </p:txBody>
      </p:sp>
      <p:sp>
        <p:nvSpPr>
          <p:cNvPr id="3" name="標題 2">
            <a:extLst>
              <a:ext uri="{FF2B5EF4-FFF2-40B4-BE49-F238E27FC236}">
                <a16:creationId xmlns:a16="http://schemas.microsoft.com/office/drawing/2014/main" id="{EE9C2C9C-DA75-4A76-ABBB-86C68B7E769A}"/>
              </a:ext>
            </a:extLst>
          </p:cNvPr>
          <p:cNvSpPr>
            <a:spLocks noGrp="1"/>
          </p:cNvSpPr>
          <p:nvPr>
            <p:ph type="title"/>
          </p:nvPr>
        </p:nvSpPr>
        <p:spPr/>
        <p:txBody>
          <a:bodyPr>
            <a:normAutofit fontScale="90000"/>
          </a:bodyPr>
          <a:lstStyle/>
          <a:p>
            <a:r>
              <a:rPr lang="zh-TW" altLang="en-US" dirty="0"/>
              <a:t>京東平台上的商品銷售分為兩種主要模式</a:t>
            </a:r>
          </a:p>
        </p:txBody>
      </p:sp>
    </p:spTree>
    <p:extLst>
      <p:ext uri="{BB962C8B-B14F-4D97-AF65-F5344CB8AC3E}">
        <p14:creationId xmlns:p14="http://schemas.microsoft.com/office/powerpoint/2010/main" val="2810918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dirty="0">
                <a:solidFill>
                  <a:srgbClr val="7030A0"/>
                </a:solidFill>
              </a:rPr>
              <a:t>跨境電子商務</a:t>
            </a:r>
            <a:r>
              <a:rPr dirty="0"/>
              <a:t>指的是</a:t>
            </a:r>
            <a:endParaRPr lang="en-US" dirty="0"/>
          </a:p>
          <a:p>
            <a:pPr lvl="1"/>
            <a:r>
              <a:rPr lang="en-US" altLang="zh-TW" b="1" dirty="0">
                <a:solidFill>
                  <a:srgbClr val="7030A0"/>
                </a:solidFill>
              </a:rPr>
              <a:t>Cross-Border E-Commerce</a:t>
            </a:r>
            <a:endParaRPr lang="en-US" dirty="0">
              <a:solidFill>
                <a:srgbClr val="7030A0"/>
              </a:solidFill>
            </a:endParaRPr>
          </a:p>
          <a:p>
            <a:pPr lvl="1"/>
            <a:r>
              <a:rPr sz="4000" dirty="0">
                <a:solidFill>
                  <a:srgbClr val="C00000"/>
                </a:solidFill>
              </a:rPr>
              <a:t>通過互聯網進行的</a:t>
            </a:r>
            <a:r>
              <a:rPr sz="4000" dirty="0">
                <a:solidFill>
                  <a:srgbClr val="C00000"/>
                </a:solidFill>
                <a:highlight>
                  <a:srgbClr val="FFFF00"/>
                </a:highlight>
              </a:rPr>
              <a:t>國際貿易</a:t>
            </a:r>
            <a:r>
              <a:rPr sz="4000" dirty="0">
                <a:solidFill>
                  <a:srgbClr val="C00000"/>
                </a:solidFill>
              </a:rPr>
              <a:t>，</a:t>
            </a:r>
            <a:endParaRPr lang="en-US" sz="4000" dirty="0">
              <a:solidFill>
                <a:srgbClr val="C00000"/>
              </a:solidFill>
            </a:endParaRPr>
          </a:p>
          <a:p>
            <a:pPr lvl="1"/>
            <a:r>
              <a:rPr sz="4000" dirty="0">
                <a:solidFill>
                  <a:srgbClr val="C00000"/>
                </a:solidFill>
                <a:highlight>
                  <a:srgbClr val="FFFF00"/>
                </a:highlight>
              </a:rPr>
              <a:t>買賣雙方</a:t>
            </a:r>
            <a:r>
              <a:rPr sz="4000" dirty="0">
                <a:solidFill>
                  <a:srgbClr val="C00000"/>
                </a:solidFill>
              </a:rPr>
              <a:t>分屬於</a:t>
            </a:r>
            <a:r>
              <a:rPr sz="4000" dirty="0">
                <a:solidFill>
                  <a:srgbClr val="C00000"/>
                </a:solidFill>
                <a:highlight>
                  <a:srgbClr val="FFFF00"/>
                </a:highlight>
              </a:rPr>
              <a:t>不同國家</a:t>
            </a:r>
            <a:r>
              <a:rPr sz="4000" dirty="0">
                <a:solidFill>
                  <a:srgbClr val="C00000"/>
                </a:solidFill>
              </a:rPr>
              <a:t>或地區</a:t>
            </a:r>
            <a:r>
              <a:rPr dirty="0"/>
              <a:t>。</a:t>
            </a:r>
            <a:endParaRPr lang="en-US" dirty="0"/>
          </a:p>
          <a:p>
            <a:r>
              <a:rPr dirty="0"/>
              <a:t>隨著全球化和互聯網的發展，越來越多的企業開始涉足跨境電商，將產品銷售到全球市場。</a:t>
            </a:r>
          </a:p>
        </p:txBody>
      </p:sp>
      <p:sp>
        <p:nvSpPr>
          <p:cNvPr id="2" name="Title 1"/>
          <p:cNvSpPr>
            <a:spLocks noGrp="1"/>
          </p:cNvSpPr>
          <p:nvPr>
            <p:ph type="title"/>
          </p:nvPr>
        </p:nvSpPr>
        <p:spPr/>
        <p:txBody>
          <a:bodyPr/>
          <a:lstStyle/>
          <a:p>
            <a:r>
              <a:t>跨境電子商務的定義</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29DFDE44-8FDF-46EE-A088-AEB3499295DD}"/>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E8D35EC9-5543-4D62-814D-5565C5C94A0B}"/>
              </a:ext>
            </a:extLst>
          </p:cNvPr>
          <p:cNvSpPr>
            <a:spLocks noGrp="1"/>
          </p:cNvSpPr>
          <p:nvPr>
            <p:ph type="title"/>
          </p:nvPr>
        </p:nvSpPr>
        <p:spPr/>
        <p:txBody>
          <a:bodyPr>
            <a:normAutofit fontScale="90000"/>
          </a:bodyPr>
          <a:lstStyle/>
          <a:p>
            <a:pPr lvl="1" algn="l"/>
            <a:r>
              <a:rPr lang="zh-TW" altLang="en-US" sz="4300" b="1" kern="1200" dirty="0">
                <a:solidFill>
                  <a:schemeClr val="tx1"/>
                </a:solidFill>
                <a:effectLst>
                  <a:outerShdw blurRad="50800" dist="50800" dir="2700000" algn="tl" rotWithShape="0">
                    <a:srgbClr val="000000">
                      <a:alpha val="43137"/>
                    </a:srgbClr>
                  </a:outerShdw>
                </a:effectLst>
                <a:latin typeface="微軟正黑體" panose="020B0604030504040204" pitchFamily="34" charset="-120"/>
                <a:ea typeface="微軟正黑體" panose="020B0604030504040204" pitchFamily="34" charset="-120"/>
                <a:cs typeface="+mj-cs"/>
              </a:rPr>
              <a:t>全託管模式</a:t>
            </a:r>
            <a:r>
              <a:rPr lang="zh-CN" altLang="en-US" sz="4300" b="1" kern="1200" dirty="0">
                <a:solidFill>
                  <a:schemeClr val="tx1"/>
                </a:solidFill>
                <a:effectLst>
                  <a:outerShdw blurRad="50800" dist="50800" dir="2700000" algn="tl" rotWithShape="0">
                    <a:srgbClr val="000000">
                      <a:alpha val="43137"/>
                    </a:srgbClr>
                  </a:outerShdw>
                </a:effectLst>
                <a:latin typeface="微軟正黑體" panose="020B0604030504040204" pitchFamily="34" charset="-120"/>
                <a:ea typeface="微軟正黑體" panose="020B0604030504040204" pitchFamily="34" charset="-120"/>
                <a:cs typeface="+mj-cs"/>
              </a:rPr>
              <a:t>：</a:t>
            </a:r>
            <a:r>
              <a:rPr lang="zh-TW" altLang="en-US" sz="4300" b="1" kern="1200" dirty="0">
                <a:solidFill>
                  <a:schemeClr val="tx1"/>
                </a:solidFill>
                <a:effectLst>
                  <a:outerShdw blurRad="50800" dist="50800" dir="2700000" algn="tl" rotWithShape="0">
                    <a:srgbClr val="000000">
                      <a:alpha val="43137"/>
                    </a:srgbClr>
                  </a:outerShdw>
                </a:effectLst>
                <a:latin typeface="微軟正黑體" panose="020B0604030504040204" pitchFamily="34" charset="-120"/>
                <a:ea typeface="微軟正黑體" panose="020B0604030504040204" pitchFamily="34" charset="-120"/>
                <a:cs typeface="+mj-cs"/>
              </a:rPr>
              <a:t>會標示</a:t>
            </a:r>
            <a:br>
              <a:rPr lang="en-US" altLang="zh-TW" sz="4300" b="1" kern="1200" dirty="0">
                <a:solidFill>
                  <a:schemeClr val="tx1"/>
                </a:solidFill>
                <a:effectLst>
                  <a:outerShdw blurRad="50800" dist="50800" dir="2700000" algn="tl" rotWithShape="0">
                    <a:srgbClr val="000000">
                      <a:alpha val="43137"/>
                    </a:srgbClr>
                  </a:outerShdw>
                </a:effectLst>
                <a:latin typeface="微軟正黑體" panose="020B0604030504040204" pitchFamily="34" charset="-120"/>
                <a:ea typeface="微軟正黑體" panose="020B0604030504040204" pitchFamily="34" charset="-120"/>
                <a:cs typeface="+mj-cs"/>
              </a:rPr>
            </a:br>
            <a:r>
              <a:rPr lang="zh-TW" altLang="en-US" sz="4300" b="1" kern="1200" dirty="0">
                <a:solidFill>
                  <a:schemeClr val="tx1"/>
                </a:solidFill>
                <a:effectLst>
                  <a:outerShdw blurRad="50800" dist="50800" dir="2700000" algn="tl" rotWithShape="0">
                    <a:srgbClr val="000000">
                      <a:alpha val="43137"/>
                    </a:srgbClr>
                  </a:outerShdw>
                </a:effectLst>
                <a:latin typeface="微軟正黑體" panose="020B0604030504040204" pitchFamily="34" charset="-120"/>
                <a:ea typeface="微軟正黑體" panose="020B0604030504040204" pitchFamily="34" charset="-120"/>
                <a:cs typeface="+mj-cs"/>
              </a:rPr>
              <a:t>「京東自營」或「自營」</a:t>
            </a:r>
          </a:p>
        </p:txBody>
      </p:sp>
      <p:pic>
        <p:nvPicPr>
          <p:cNvPr id="5" name="圖片 4">
            <a:extLst>
              <a:ext uri="{FF2B5EF4-FFF2-40B4-BE49-F238E27FC236}">
                <a16:creationId xmlns:a16="http://schemas.microsoft.com/office/drawing/2014/main" id="{3821A79F-AFE4-4A57-A027-4ACD4D2F9E39}"/>
              </a:ext>
            </a:extLst>
          </p:cNvPr>
          <p:cNvPicPr>
            <a:picLocks noChangeAspect="1"/>
          </p:cNvPicPr>
          <p:nvPr/>
        </p:nvPicPr>
        <p:blipFill>
          <a:blip r:embed="rId2"/>
          <a:stretch>
            <a:fillRect/>
          </a:stretch>
        </p:blipFill>
        <p:spPr>
          <a:xfrm>
            <a:off x="0" y="1600200"/>
            <a:ext cx="9144000" cy="4448569"/>
          </a:xfrm>
          <a:prstGeom prst="rect">
            <a:avLst/>
          </a:prstGeom>
        </p:spPr>
      </p:pic>
      <p:pic>
        <p:nvPicPr>
          <p:cNvPr id="7" name="圖片 6">
            <a:extLst>
              <a:ext uri="{FF2B5EF4-FFF2-40B4-BE49-F238E27FC236}">
                <a16:creationId xmlns:a16="http://schemas.microsoft.com/office/drawing/2014/main" id="{4B87C654-975B-4A9B-AD68-C4163D7E6A7C}"/>
              </a:ext>
            </a:extLst>
          </p:cNvPr>
          <p:cNvPicPr>
            <a:picLocks noChangeAspect="1"/>
          </p:cNvPicPr>
          <p:nvPr/>
        </p:nvPicPr>
        <p:blipFill>
          <a:blip r:embed="rId3"/>
          <a:stretch>
            <a:fillRect/>
          </a:stretch>
        </p:blipFill>
        <p:spPr>
          <a:xfrm>
            <a:off x="5622476" y="329938"/>
            <a:ext cx="3067460" cy="840886"/>
          </a:xfrm>
          <a:prstGeom prst="rect">
            <a:avLst/>
          </a:prstGeom>
        </p:spPr>
      </p:pic>
    </p:spTree>
    <p:extLst>
      <p:ext uri="{BB962C8B-B14F-4D97-AF65-F5344CB8AC3E}">
        <p14:creationId xmlns:p14="http://schemas.microsoft.com/office/powerpoint/2010/main" val="14526869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1BD88709-CCBC-4AAB-8676-7C1A9AD5D2E8}"/>
              </a:ext>
            </a:extLst>
          </p:cNvPr>
          <p:cNvSpPr>
            <a:spLocks noGrp="1"/>
          </p:cNvSpPr>
          <p:nvPr>
            <p:ph type="subTitle" idx="1"/>
          </p:nvPr>
        </p:nvSpPr>
        <p:spPr>
          <a:xfrm>
            <a:off x="337351" y="1460701"/>
            <a:ext cx="8495931" cy="4317929"/>
          </a:xfrm>
        </p:spPr>
        <p:txBody>
          <a:bodyPr>
            <a:normAutofit fontScale="92500" lnSpcReduction="20000"/>
          </a:bodyPr>
          <a:lstStyle/>
          <a:p>
            <a:pPr algn="l"/>
            <a:r>
              <a:rPr lang="zh-TW" altLang="en-US" u="sng" dirty="0"/>
              <a:t>請問</a:t>
            </a:r>
            <a:r>
              <a:rPr lang="zh-CN" altLang="en-US" dirty="0"/>
              <a:t>：</a:t>
            </a:r>
            <a:endParaRPr lang="en-US" altLang="zh-CN" dirty="0"/>
          </a:p>
          <a:p>
            <a:pPr algn="l"/>
            <a:endParaRPr lang="en-US" altLang="zh-TW" dirty="0"/>
          </a:p>
          <a:p>
            <a:r>
              <a:rPr lang="zh-TW" altLang="en-US" dirty="0"/>
              <a:t>我在</a:t>
            </a:r>
            <a:r>
              <a:rPr lang="en-US" altLang="zh-CN" dirty="0"/>
              <a:t>Amazon</a:t>
            </a:r>
            <a:r>
              <a:rPr lang="zh-TW" altLang="en-US" dirty="0"/>
              <a:t>電商網站購買的商品，都是全託管經營的嗎</a:t>
            </a:r>
            <a:r>
              <a:rPr lang="zh-CN" altLang="en-US" dirty="0"/>
              <a:t>？</a:t>
            </a:r>
            <a:endParaRPr lang="en-US" altLang="zh-TW" dirty="0"/>
          </a:p>
        </p:txBody>
      </p:sp>
    </p:spTree>
    <p:extLst>
      <p:ext uri="{BB962C8B-B14F-4D97-AF65-F5344CB8AC3E}">
        <p14:creationId xmlns:p14="http://schemas.microsoft.com/office/powerpoint/2010/main" val="151779603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DE26A478-8294-4878-9DF9-EBE66C33EF7C}"/>
              </a:ext>
            </a:extLst>
          </p:cNvPr>
          <p:cNvSpPr>
            <a:spLocks noGrp="1"/>
          </p:cNvSpPr>
          <p:nvPr>
            <p:ph idx="1"/>
          </p:nvPr>
        </p:nvSpPr>
        <p:spPr/>
        <p:txBody>
          <a:bodyPr>
            <a:normAutofit/>
          </a:bodyPr>
          <a:lstStyle/>
          <a:p>
            <a:r>
              <a:rPr lang="zh-TW" altLang="en-US" dirty="0">
                <a:solidFill>
                  <a:srgbClr val="C00000"/>
                </a:solidFill>
              </a:rPr>
              <a:t>不完全是。</a:t>
            </a:r>
            <a:endParaRPr lang="en-US" altLang="zh-TW" dirty="0">
              <a:solidFill>
                <a:srgbClr val="C00000"/>
              </a:solidFill>
            </a:endParaRPr>
          </a:p>
          <a:p>
            <a:r>
              <a:rPr lang="en-US" altLang="zh-CN" dirty="0"/>
              <a:t>Amazon</a:t>
            </a:r>
            <a:r>
              <a:rPr lang="zh-TW" altLang="en-US" dirty="0"/>
              <a:t>平台上的商品銷售分為</a:t>
            </a:r>
            <a:r>
              <a:rPr lang="en-US" altLang="zh-CN" dirty="0"/>
              <a:t>3</a:t>
            </a:r>
            <a:r>
              <a:rPr lang="zh-TW" altLang="en-US" dirty="0"/>
              <a:t>種主要模式：</a:t>
            </a:r>
            <a:endParaRPr lang="en-US" altLang="zh-TW" dirty="0"/>
          </a:p>
          <a:p>
            <a:pPr lvl="1"/>
            <a:r>
              <a:rPr lang="en-US" altLang="zh-CN" sz="3600" dirty="0">
                <a:solidFill>
                  <a:srgbClr val="7030A0"/>
                </a:solidFill>
              </a:rPr>
              <a:t>1. </a:t>
            </a:r>
            <a:r>
              <a:rPr lang="zh-CN" altLang="en-US" sz="3600" dirty="0">
                <a:solidFill>
                  <a:srgbClr val="7030A0"/>
                </a:solidFill>
              </a:rPr>
              <a:t>全託管（自營）</a:t>
            </a:r>
            <a:endParaRPr lang="en-US" altLang="zh-CN" sz="3600" dirty="0">
              <a:solidFill>
                <a:srgbClr val="7030A0"/>
              </a:solidFill>
            </a:endParaRPr>
          </a:p>
          <a:p>
            <a:pPr lvl="1"/>
            <a:r>
              <a:rPr lang="en-US" altLang="zh-CN" sz="3600" dirty="0">
                <a:solidFill>
                  <a:srgbClr val="7030A0"/>
                </a:solidFill>
              </a:rPr>
              <a:t>2.</a:t>
            </a:r>
            <a:r>
              <a:rPr lang="zh-TW" altLang="en-US" sz="3600" dirty="0">
                <a:solidFill>
                  <a:srgbClr val="7030A0"/>
                </a:solidFill>
              </a:rPr>
              <a:t>使用</a:t>
            </a:r>
            <a:r>
              <a:rPr lang="zh-CN" altLang="en-US" sz="3600" dirty="0">
                <a:solidFill>
                  <a:srgbClr val="7030A0"/>
                </a:solidFill>
              </a:rPr>
              <a:t>全託管</a:t>
            </a:r>
            <a:r>
              <a:rPr lang="en-US" altLang="zh-TW" sz="3600" dirty="0">
                <a:solidFill>
                  <a:srgbClr val="7030A0"/>
                </a:solidFill>
              </a:rPr>
              <a:t>FBA </a:t>
            </a:r>
            <a:r>
              <a:rPr lang="zh-TW" altLang="en-US" sz="3600" dirty="0">
                <a:solidFill>
                  <a:srgbClr val="7030A0"/>
                </a:solidFill>
              </a:rPr>
              <a:t>服務的第三方賣家</a:t>
            </a:r>
            <a:endParaRPr lang="en-US" altLang="zh-TW" sz="3600" dirty="0">
              <a:solidFill>
                <a:srgbClr val="7030A0"/>
              </a:solidFill>
            </a:endParaRPr>
          </a:p>
          <a:p>
            <a:pPr lvl="1"/>
            <a:r>
              <a:rPr lang="en-US" altLang="zh-CN" sz="3600" dirty="0">
                <a:solidFill>
                  <a:srgbClr val="7030A0"/>
                </a:solidFill>
              </a:rPr>
              <a:t>3.</a:t>
            </a:r>
            <a:r>
              <a:rPr lang="zh-TW" altLang="en-US" sz="3600" dirty="0">
                <a:solidFill>
                  <a:srgbClr val="7030A0"/>
                </a:solidFill>
              </a:rPr>
              <a:t>非</a:t>
            </a:r>
            <a:r>
              <a:rPr lang="zh-CN" altLang="en-US" sz="3600" dirty="0">
                <a:solidFill>
                  <a:srgbClr val="7030A0"/>
                </a:solidFill>
              </a:rPr>
              <a:t>全託管</a:t>
            </a:r>
            <a:r>
              <a:rPr lang="en-US" altLang="zh-TW" sz="3600" dirty="0">
                <a:solidFill>
                  <a:srgbClr val="7030A0"/>
                </a:solidFill>
              </a:rPr>
              <a:t>FBA </a:t>
            </a:r>
            <a:r>
              <a:rPr lang="zh-TW" altLang="en-US" sz="3600" dirty="0">
                <a:solidFill>
                  <a:srgbClr val="7030A0"/>
                </a:solidFill>
              </a:rPr>
              <a:t>的第三方賣家</a:t>
            </a:r>
          </a:p>
        </p:txBody>
      </p:sp>
      <p:sp>
        <p:nvSpPr>
          <p:cNvPr id="3" name="標題 2">
            <a:extLst>
              <a:ext uri="{FF2B5EF4-FFF2-40B4-BE49-F238E27FC236}">
                <a16:creationId xmlns:a16="http://schemas.microsoft.com/office/drawing/2014/main" id="{72755864-C6F9-486D-BBE4-5BE48F8A4B3D}"/>
              </a:ext>
            </a:extLst>
          </p:cNvPr>
          <p:cNvSpPr>
            <a:spLocks noGrp="1"/>
          </p:cNvSpPr>
          <p:nvPr>
            <p:ph type="title"/>
          </p:nvPr>
        </p:nvSpPr>
        <p:spPr/>
        <p:txBody>
          <a:bodyPr>
            <a:normAutofit fontScale="90000"/>
          </a:bodyPr>
          <a:lstStyle/>
          <a:p>
            <a:r>
              <a:rPr lang="zh-TW" altLang="en-US" dirty="0"/>
              <a:t>我在</a:t>
            </a:r>
            <a:r>
              <a:rPr lang="en-US" altLang="zh-CN" dirty="0"/>
              <a:t>Amazon</a:t>
            </a:r>
            <a:r>
              <a:rPr lang="zh-TW" altLang="en-US" dirty="0"/>
              <a:t>電商網站購買的商品，都是全託管經營的嗎</a:t>
            </a:r>
            <a:r>
              <a:rPr lang="zh-CN" altLang="en-US" dirty="0"/>
              <a:t>？</a:t>
            </a:r>
            <a:endParaRPr lang="zh-TW" altLang="en-US" dirty="0"/>
          </a:p>
        </p:txBody>
      </p:sp>
    </p:spTree>
    <p:extLst>
      <p:ext uri="{BB962C8B-B14F-4D97-AF65-F5344CB8AC3E}">
        <p14:creationId xmlns:p14="http://schemas.microsoft.com/office/powerpoint/2010/main" val="292515386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16268043-F193-4559-9532-4FB235E4CC2E}"/>
              </a:ext>
            </a:extLst>
          </p:cNvPr>
          <p:cNvSpPr>
            <a:spLocks noGrp="1"/>
          </p:cNvSpPr>
          <p:nvPr>
            <p:ph idx="1"/>
          </p:nvPr>
        </p:nvSpPr>
        <p:spPr/>
        <p:txBody>
          <a:bodyPr>
            <a:normAutofit fontScale="92500" lnSpcReduction="10000"/>
          </a:bodyPr>
          <a:lstStyle/>
          <a:p>
            <a:r>
              <a:rPr lang="en-US" altLang="zh-TW" b="1" dirty="0">
                <a:solidFill>
                  <a:srgbClr val="7030A0"/>
                </a:solidFill>
              </a:rPr>
              <a:t>1. Amazon </a:t>
            </a:r>
            <a:r>
              <a:rPr lang="zh-TW" altLang="en-US" b="1" dirty="0">
                <a:solidFill>
                  <a:srgbClr val="7030A0"/>
                </a:solidFill>
              </a:rPr>
              <a:t>自營（</a:t>
            </a:r>
            <a:r>
              <a:rPr lang="en-US" altLang="zh-TW" b="1" dirty="0">
                <a:solidFill>
                  <a:srgbClr val="7030A0"/>
                </a:solidFill>
              </a:rPr>
              <a:t>Amazon Direct Sales</a:t>
            </a:r>
            <a:r>
              <a:rPr lang="zh-TW" altLang="en-US" b="1" dirty="0">
                <a:solidFill>
                  <a:srgbClr val="7030A0"/>
                </a:solidFill>
              </a:rPr>
              <a:t>）</a:t>
            </a:r>
          </a:p>
          <a:p>
            <a:pPr lvl="1">
              <a:buFont typeface="Arial" panose="020B0604020202020204" pitchFamily="34" charset="0"/>
              <a:buChar char="•"/>
            </a:pPr>
            <a:r>
              <a:rPr lang="zh-TW" altLang="en-US" b="1" dirty="0"/>
              <a:t>全託管模式</a:t>
            </a:r>
            <a:r>
              <a:rPr lang="zh-TW" altLang="en-US" dirty="0"/>
              <a:t>：</a:t>
            </a:r>
          </a:p>
          <a:p>
            <a:pPr lvl="1">
              <a:buFont typeface="Arial" panose="020B0604020202020204" pitchFamily="34" charset="0"/>
              <a:buChar char="•"/>
            </a:pPr>
            <a:r>
              <a:rPr lang="zh-TW" altLang="en-US" b="1" dirty="0"/>
              <a:t>標識</a:t>
            </a:r>
            <a:r>
              <a:rPr lang="zh-TW" altLang="en-US" dirty="0"/>
              <a:t>：</a:t>
            </a:r>
            <a:r>
              <a:rPr lang="en-US" altLang="zh-TW" dirty="0">
                <a:solidFill>
                  <a:srgbClr val="C00000"/>
                </a:solidFill>
              </a:rPr>
              <a:t>Ships from and sold by Amazon.com</a:t>
            </a:r>
            <a:endParaRPr lang="zh-TW" altLang="en-US" dirty="0">
              <a:solidFill>
                <a:srgbClr val="C00000"/>
              </a:solidFill>
            </a:endParaRPr>
          </a:p>
          <a:p>
            <a:r>
              <a:rPr lang="en-US" altLang="zh-TW" b="1" dirty="0">
                <a:solidFill>
                  <a:srgbClr val="7030A0"/>
                </a:solidFill>
              </a:rPr>
              <a:t>2. </a:t>
            </a:r>
            <a:r>
              <a:rPr lang="zh-TW" altLang="en-US" b="1" dirty="0">
                <a:solidFill>
                  <a:srgbClr val="7030A0"/>
                </a:solidFill>
              </a:rPr>
              <a:t>使用 </a:t>
            </a:r>
            <a:r>
              <a:rPr lang="en-US" altLang="zh-TW" b="1" dirty="0">
                <a:solidFill>
                  <a:srgbClr val="7030A0"/>
                </a:solidFill>
              </a:rPr>
              <a:t>Amazon FBA </a:t>
            </a:r>
            <a:r>
              <a:rPr lang="zh-TW" altLang="en-US" b="1" dirty="0">
                <a:solidFill>
                  <a:srgbClr val="7030A0"/>
                </a:solidFill>
              </a:rPr>
              <a:t>服務的第三方賣家（</a:t>
            </a:r>
            <a:r>
              <a:rPr lang="en-US" altLang="zh-TW" b="1" dirty="0">
                <a:solidFill>
                  <a:srgbClr val="7030A0"/>
                </a:solidFill>
              </a:rPr>
              <a:t>Fulfillment by Amazon</a:t>
            </a:r>
            <a:r>
              <a:rPr lang="zh-TW" altLang="en-US" b="1" dirty="0">
                <a:solidFill>
                  <a:srgbClr val="7030A0"/>
                </a:solidFill>
              </a:rPr>
              <a:t>）</a:t>
            </a:r>
          </a:p>
          <a:p>
            <a:pPr lvl="1">
              <a:buFont typeface="Arial" panose="020B0604020202020204" pitchFamily="34" charset="0"/>
              <a:buChar char="•"/>
            </a:pPr>
            <a:r>
              <a:rPr lang="zh-TW" altLang="en-US" dirty="0"/>
              <a:t>使用了 </a:t>
            </a:r>
            <a:r>
              <a:rPr lang="en-US" altLang="zh-TW" dirty="0"/>
              <a:t>FBA</a:t>
            </a:r>
            <a:r>
              <a:rPr lang="zh-CN" altLang="en-US" dirty="0"/>
              <a:t>全託管</a:t>
            </a:r>
            <a:r>
              <a:rPr lang="zh-TW" altLang="en-US" dirty="0"/>
              <a:t>，亞馬遜對物流和售後進行全程管理，因此這部分商品也屬於全託管模式。</a:t>
            </a:r>
          </a:p>
          <a:p>
            <a:pPr lvl="1">
              <a:buFont typeface="Arial" panose="020B0604020202020204" pitchFamily="34" charset="0"/>
              <a:buChar char="•"/>
            </a:pPr>
            <a:r>
              <a:rPr lang="zh-TW" altLang="en-US" b="1" dirty="0"/>
              <a:t>標識</a:t>
            </a:r>
            <a:r>
              <a:rPr lang="zh-TW" altLang="en-US" dirty="0"/>
              <a:t>：</a:t>
            </a:r>
            <a:r>
              <a:rPr lang="en-US" altLang="zh-TW" dirty="0">
                <a:solidFill>
                  <a:srgbClr val="C00000"/>
                </a:solidFill>
              </a:rPr>
              <a:t>Fulfilled by Amazon</a:t>
            </a:r>
            <a:r>
              <a:rPr lang="zh-TW" altLang="en-US" dirty="0">
                <a:solidFill>
                  <a:srgbClr val="C00000"/>
                </a:solidFill>
              </a:rPr>
              <a:t>，表示商品由亞馬遜負責配送和售後</a:t>
            </a:r>
            <a:r>
              <a:rPr lang="zh-TW" altLang="en-US" dirty="0"/>
              <a:t>。</a:t>
            </a:r>
          </a:p>
          <a:p>
            <a:endParaRPr lang="zh-TW" altLang="en-US" dirty="0"/>
          </a:p>
        </p:txBody>
      </p:sp>
      <p:sp>
        <p:nvSpPr>
          <p:cNvPr id="3" name="標題 2">
            <a:extLst>
              <a:ext uri="{FF2B5EF4-FFF2-40B4-BE49-F238E27FC236}">
                <a16:creationId xmlns:a16="http://schemas.microsoft.com/office/drawing/2014/main" id="{5021B6C5-3A8E-48D5-B5F4-4FFAA0F89E7C}"/>
              </a:ext>
            </a:extLst>
          </p:cNvPr>
          <p:cNvSpPr>
            <a:spLocks noGrp="1"/>
          </p:cNvSpPr>
          <p:nvPr>
            <p:ph type="title"/>
          </p:nvPr>
        </p:nvSpPr>
        <p:spPr/>
        <p:txBody>
          <a:bodyPr>
            <a:normAutofit fontScale="90000"/>
          </a:bodyPr>
          <a:lstStyle/>
          <a:p>
            <a:r>
              <a:rPr lang="en-US" altLang="zh-CN" dirty="0"/>
              <a:t>Amazon</a:t>
            </a:r>
            <a:r>
              <a:rPr lang="zh-TW" altLang="en-US" dirty="0"/>
              <a:t>的商品銷售分為</a:t>
            </a:r>
            <a:r>
              <a:rPr lang="en-US" altLang="zh-CN" dirty="0"/>
              <a:t>3</a:t>
            </a:r>
            <a:r>
              <a:rPr lang="zh-TW" altLang="en-US" dirty="0"/>
              <a:t>種模式</a:t>
            </a:r>
          </a:p>
        </p:txBody>
      </p:sp>
    </p:spTree>
    <p:extLst>
      <p:ext uri="{BB962C8B-B14F-4D97-AF65-F5344CB8AC3E}">
        <p14:creationId xmlns:p14="http://schemas.microsoft.com/office/powerpoint/2010/main" val="33918610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16268043-F193-4559-9532-4FB235E4CC2E}"/>
              </a:ext>
            </a:extLst>
          </p:cNvPr>
          <p:cNvSpPr>
            <a:spLocks noGrp="1"/>
          </p:cNvSpPr>
          <p:nvPr>
            <p:ph idx="1"/>
          </p:nvPr>
        </p:nvSpPr>
        <p:spPr/>
        <p:txBody>
          <a:bodyPr>
            <a:normAutofit/>
          </a:bodyPr>
          <a:lstStyle/>
          <a:p>
            <a:r>
              <a:rPr lang="en-US" altLang="zh-TW" b="1" dirty="0">
                <a:solidFill>
                  <a:srgbClr val="7030A0"/>
                </a:solidFill>
              </a:rPr>
              <a:t>3. </a:t>
            </a:r>
            <a:r>
              <a:rPr lang="zh-TW" altLang="en-US" b="1" dirty="0">
                <a:solidFill>
                  <a:srgbClr val="7030A0"/>
                </a:solidFill>
              </a:rPr>
              <a:t>非 </a:t>
            </a:r>
            <a:r>
              <a:rPr lang="en-US" altLang="zh-TW" b="1" dirty="0">
                <a:solidFill>
                  <a:srgbClr val="7030A0"/>
                </a:solidFill>
              </a:rPr>
              <a:t>FBA </a:t>
            </a:r>
            <a:r>
              <a:rPr lang="zh-TW" altLang="en-US" b="1" dirty="0">
                <a:solidFill>
                  <a:srgbClr val="7030A0"/>
                </a:solidFill>
              </a:rPr>
              <a:t>的第三方賣家（</a:t>
            </a:r>
            <a:r>
              <a:rPr lang="en-US" altLang="zh-TW" b="1" dirty="0">
                <a:solidFill>
                  <a:srgbClr val="7030A0"/>
                </a:solidFill>
              </a:rPr>
              <a:t>Non-FBA Third-Party Sellers</a:t>
            </a:r>
            <a:r>
              <a:rPr lang="zh-TW" altLang="en-US" b="1" dirty="0">
                <a:solidFill>
                  <a:srgbClr val="7030A0"/>
                </a:solidFill>
              </a:rPr>
              <a:t>）</a:t>
            </a:r>
          </a:p>
          <a:p>
            <a:pPr lvl="1">
              <a:buFont typeface="Arial" panose="020B0604020202020204" pitchFamily="34" charset="0"/>
              <a:buChar char="•"/>
            </a:pPr>
            <a:r>
              <a:rPr lang="zh-TW" altLang="en-US" b="1" dirty="0"/>
              <a:t>非全託管模式</a:t>
            </a:r>
            <a:r>
              <a:rPr lang="zh-TW" altLang="en-US" dirty="0"/>
              <a:t>：亞馬遜僅提供平台和技術支持，並不負責這些商品的具體運營和售後服務。</a:t>
            </a:r>
          </a:p>
          <a:p>
            <a:pPr lvl="1">
              <a:buFont typeface="Arial" panose="020B0604020202020204" pitchFamily="34" charset="0"/>
              <a:buChar char="•"/>
            </a:pPr>
            <a:r>
              <a:rPr lang="zh-TW" altLang="en-US" b="1" dirty="0"/>
              <a:t>標識</a:t>
            </a:r>
            <a:r>
              <a:rPr lang="zh-TW" altLang="en-US" dirty="0"/>
              <a:t>：</a:t>
            </a:r>
            <a:r>
              <a:rPr lang="en-US" altLang="zh-TW" dirty="0">
                <a:solidFill>
                  <a:srgbClr val="C00000"/>
                </a:solidFill>
              </a:rPr>
              <a:t>Ships from and sold by [Seller's Name]</a:t>
            </a:r>
          </a:p>
          <a:p>
            <a:pPr lvl="1">
              <a:buFont typeface="Arial" panose="020B0604020202020204" pitchFamily="34" charset="0"/>
              <a:buChar char="•"/>
            </a:pPr>
            <a:r>
              <a:rPr lang="zh-TW" altLang="en-US" dirty="0"/>
              <a:t>表示商品由第三方賣家自行發貨和管理。</a:t>
            </a:r>
          </a:p>
          <a:p>
            <a:endParaRPr lang="zh-TW" altLang="en-US" dirty="0"/>
          </a:p>
        </p:txBody>
      </p:sp>
      <p:sp>
        <p:nvSpPr>
          <p:cNvPr id="3" name="標題 2">
            <a:extLst>
              <a:ext uri="{FF2B5EF4-FFF2-40B4-BE49-F238E27FC236}">
                <a16:creationId xmlns:a16="http://schemas.microsoft.com/office/drawing/2014/main" id="{5021B6C5-3A8E-48D5-B5F4-4FFAA0F89E7C}"/>
              </a:ext>
            </a:extLst>
          </p:cNvPr>
          <p:cNvSpPr>
            <a:spLocks noGrp="1"/>
          </p:cNvSpPr>
          <p:nvPr>
            <p:ph type="title"/>
          </p:nvPr>
        </p:nvSpPr>
        <p:spPr/>
        <p:txBody>
          <a:bodyPr>
            <a:normAutofit fontScale="90000"/>
          </a:bodyPr>
          <a:lstStyle/>
          <a:p>
            <a:r>
              <a:rPr lang="en-US" altLang="zh-CN" dirty="0"/>
              <a:t>Amazon</a:t>
            </a:r>
            <a:r>
              <a:rPr lang="zh-TW" altLang="en-US" dirty="0"/>
              <a:t>的商品銷售分為</a:t>
            </a:r>
            <a:r>
              <a:rPr lang="en-US" altLang="zh-CN" dirty="0"/>
              <a:t>3</a:t>
            </a:r>
            <a:r>
              <a:rPr lang="zh-TW" altLang="en-US" dirty="0"/>
              <a:t>種模式</a:t>
            </a:r>
          </a:p>
        </p:txBody>
      </p:sp>
    </p:spTree>
    <p:extLst>
      <p:ext uri="{BB962C8B-B14F-4D97-AF65-F5344CB8AC3E}">
        <p14:creationId xmlns:p14="http://schemas.microsoft.com/office/powerpoint/2010/main" val="35411554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6A62B550-8AC2-4191-B58A-07E95773795D}"/>
              </a:ext>
            </a:extLst>
          </p:cNvPr>
          <p:cNvSpPr>
            <a:spLocks noGrp="1"/>
          </p:cNvSpPr>
          <p:nvPr>
            <p:ph idx="1"/>
          </p:nvPr>
        </p:nvSpPr>
        <p:spPr/>
        <p:txBody>
          <a:bodyPr/>
          <a:lstStyle/>
          <a:p>
            <a:endParaRPr lang="zh-TW" altLang="en-US"/>
          </a:p>
        </p:txBody>
      </p:sp>
      <p:sp>
        <p:nvSpPr>
          <p:cNvPr id="3" name="標題 2">
            <a:extLst>
              <a:ext uri="{FF2B5EF4-FFF2-40B4-BE49-F238E27FC236}">
                <a16:creationId xmlns:a16="http://schemas.microsoft.com/office/drawing/2014/main" id="{91DF6A64-A9E0-46F8-B34D-3FA5D54AA393}"/>
              </a:ext>
            </a:extLst>
          </p:cNvPr>
          <p:cNvSpPr>
            <a:spLocks noGrp="1"/>
          </p:cNvSpPr>
          <p:nvPr>
            <p:ph type="title"/>
          </p:nvPr>
        </p:nvSpPr>
        <p:spPr/>
        <p:txBody>
          <a:bodyPr/>
          <a:lstStyle/>
          <a:p>
            <a:pPr algn="l"/>
            <a:r>
              <a:rPr lang="en-US" altLang="zh-CN" dirty="0"/>
              <a:t>Amazon</a:t>
            </a:r>
            <a:r>
              <a:rPr lang="zh-CN" altLang="en-US" dirty="0"/>
              <a:t>全託管</a:t>
            </a:r>
            <a:r>
              <a:rPr lang="en-US" altLang="zh-CN" dirty="0"/>
              <a:t>(</a:t>
            </a:r>
            <a:r>
              <a:rPr lang="zh-CN" altLang="en-US" dirty="0"/>
              <a:t>自營</a:t>
            </a:r>
            <a:r>
              <a:rPr lang="en-US" altLang="zh-CN" dirty="0"/>
              <a:t>)</a:t>
            </a:r>
            <a:endParaRPr lang="zh-TW" altLang="en-US" dirty="0"/>
          </a:p>
        </p:txBody>
      </p:sp>
      <p:pic>
        <p:nvPicPr>
          <p:cNvPr id="5" name="圖片 4">
            <a:extLst>
              <a:ext uri="{FF2B5EF4-FFF2-40B4-BE49-F238E27FC236}">
                <a16:creationId xmlns:a16="http://schemas.microsoft.com/office/drawing/2014/main" id="{2EC7A0A1-911E-48BD-BC53-80CDB1880D21}"/>
              </a:ext>
            </a:extLst>
          </p:cNvPr>
          <p:cNvPicPr>
            <a:picLocks noChangeAspect="1"/>
          </p:cNvPicPr>
          <p:nvPr/>
        </p:nvPicPr>
        <p:blipFill>
          <a:blip r:embed="rId2"/>
          <a:stretch>
            <a:fillRect/>
          </a:stretch>
        </p:blipFill>
        <p:spPr>
          <a:xfrm>
            <a:off x="0" y="1600200"/>
            <a:ext cx="9144000" cy="4923295"/>
          </a:xfrm>
          <a:prstGeom prst="rect">
            <a:avLst/>
          </a:prstGeom>
        </p:spPr>
      </p:pic>
      <p:pic>
        <p:nvPicPr>
          <p:cNvPr id="7" name="圖片 6">
            <a:extLst>
              <a:ext uri="{FF2B5EF4-FFF2-40B4-BE49-F238E27FC236}">
                <a16:creationId xmlns:a16="http://schemas.microsoft.com/office/drawing/2014/main" id="{A6ADFF4F-C65D-4DBB-B5EE-FF35E4839FC5}"/>
              </a:ext>
            </a:extLst>
          </p:cNvPr>
          <p:cNvPicPr>
            <a:picLocks noChangeAspect="1"/>
          </p:cNvPicPr>
          <p:nvPr/>
        </p:nvPicPr>
        <p:blipFill>
          <a:blip r:embed="rId3"/>
          <a:stretch>
            <a:fillRect/>
          </a:stretch>
        </p:blipFill>
        <p:spPr>
          <a:xfrm>
            <a:off x="6371447" y="152400"/>
            <a:ext cx="2657143" cy="1066667"/>
          </a:xfrm>
          <a:prstGeom prst="rect">
            <a:avLst/>
          </a:prstGeom>
        </p:spPr>
      </p:pic>
    </p:spTree>
    <p:extLst>
      <p:ext uri="{BB962C8B-B14F-4D97-AF65-F5344CB8AC3E}">
        <p14:creationId xmlns:p14="http://schemas.microsoft.com/office/powerpoint/2010/main" val="25564676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1BD88709-CCBC-4AAB-8676-7C1A9AD5D2E8}"/>
              </a:ext>
            </a:extLst>
          </p:cNvPr>
          <p:cNvSpPr>
            <a:spLocks noGrp="1"/>
          </p:cNvSpPr>
          <p:nvPr>
            <p:ph type="subTitle" idx="1"/>
          </p:nvPr>
        </p:nvSpPr>
        <p:spPr/>
        <p:txBody>
          <a:bodyPr>
            <a:normAutofit/>
          </a:bodyPr>
          <a:lstStyle/>
          <a:p>
            <a:r>
              <a:rPr lang="en-US" altLang="zh-CN" dirty="0"/>
              <a:t>5.</a:t>
            </a:r>
            <a:r>
              <a:rPr lang="zh-TW" altLang="en-US" dirty="0"/>
              <a:t>多語言與多貨幣支持</a:t>
            </a:r>
          </a:p>
        </p:txBody>
      </p:sp>
    </p:spTree>
    <p:extLst>
      <p:ext uri="{BB962C8B-B14F-4D97-AF65-F5344CB8AC3E}">
        <p14:creationId xmlns:p14="http://schemas.microsoft.com/office/powerpoint/2010/main" val="33114026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sz="4800" dirty="0"/>
              <a:t>在跨境電子商務中，</a:t>
            </a:r>
            <a:endParaRPr lang="en-US" sz="4800" dirty="0"/>
          </a:p>
          <a:p>
            <a:pPr lvl="1"/>
            <a:r>
              <a:rPr sz="4400" dirty="0">
                <a:solidFill>
                  <a:srgbClr val="C00000"/>
                </a:solidFill>
              </a:rPr>
              <a:t>多語言支持</a:t>
            </a:r>
            <a:r>
              <a:rPr sz="4400" dirty="0"/>
              <a:t>是吸引和留住不同國家消費者的關鍵。</a:t>
            </a:r>
            <a:endParaRPr lang="en-US" sz="4400" dirty="0"/>
          </a:p>
          <a:p>
            <a:pPr lvl="1"/>
            <a:r>
              <a:rPr sz="4400" dirty="0"/>
              <a:t>通過提供本地化的語言選項，企業可以提高用戶體驗，增加購買意願。</a:t>
            </a:r>
          </a:p>
        </p:txBody>
      </p:sp>
      <p:sp>
        <p:nvSpPr>
          <p:cNvPr id="2" name="Title 1"/>
          <p:cNvSpPr>
            <a:spLocks noGrp="1"/>
          </p:cNvSpPr>
          <p:nvPr>
            <p:ph type="title"/>
          </p:nvPr>
        </p:nvSpPr>
        <p:spPr/>
        <p:txBody>
          <a:bodyPr/>
          <a:lstStyle/>
          <a:p>
            <a:r>
              <a:t>多語言支持</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dirty="0">
                <a:solidFill>
                  <a:srgbClr val="7030A0"/>
                </a:solidFill>
              </a:rPr>
              <a:t>網站本地化：</a:t>
            </a:r>
            <a:endParaRPr lang="en-US" dirty="0">
              <a:solidFill>
                <a:srgbClr val="7030A0"/>
              </a:solidFill>
            </a:endParaRPr>
          </a:p>
          <a:p>
            <a:pPr lvl="1"/>
            <a:r>
              <a:rPr dirty="0"/>
              <a:t>根據目標市場的語言和文化，</a:t>
            </a:r>
            <a:r>
              <a:rPr dirty="0">
                <a:solidFill>
                  <a:srgbClr val="C00000"/>
                </a:solidFill>
                <a:highlight>
                  <a:srgbClr val="FFFF00"/>
                </a:highlight>
              </a:rPr>
              <a:t>翻譯網站內容</a:t>
            </a:r>
            <a:r>
              <a:rPr dirty="0"/>
              <a:t>，確保信息的準確性和親和力。</a:t>
            </a:r>
          </a:p>
          <a:p>
            <a:r>
              <a:rPr dirty="0">
                <a:solidFill>
                  <a:srgbClr val="7030A0"/>
                </a:solidFill>
              </a:rPr>
              <a:t>客服支持：</a:t>
            </a:r>
            <a:endParaRPr lang="en-US" dirty="0">
              <a:solidFill>
                <a:srgbClr val="7030A0"/>
              </a:solidFill>
            </a:endParaRPr>
          </a:p>
          <a:p>
            <a:pPr lvl="1"/>
            <a:r>
              <a:rPr dirty="0"/>
              <a:t>提供</a:t>
            </a:r>
            <a:r>
              <a:rPr dirty="0">
                <a:solidFill>
                  <a:srgbClr val="C00000"/>
                </a:solidFill>
                <a:highlight>
                  <a:srgbClr val="FFFF00"/>
                </a:highlight>
              </a:rPr>
              <a:t>多語言的客戶服務</a:t>
            </a:r>
            <a:r>
              <a:rPr dirty="0"/>
              <a:t>，解答消費者的疑問，增強信任度。</a:t>
            </a:r>
          </a:p>
          <a:p>
            <a:r>
              <a:rPr dirty="0">
                <a:solidFill>
                  <a:srgbClr val="7030A0"/>
                </a:solidFill>
              </a:rPr>
              <a:t>多語言SEO：</a:t>
            </a:r>
            <a:endParaRPr lang="en-US" dirty="0">
              <a:solidFill>
                <a:srgbClr val="7030A0"/>
              </a:solidFill>
            </a:endParaRPr>
          </a:p>
          <a:p>
            <a:pPr lvl="1"/>
            <a:r>
              <a:rPr dirty="0"/>
              <a:t>針對不同語言進行SEO優化，</a:t>
            </a:r>
            <a:r>
              <a:rPr dirty="0">
                <a:solidFill>
                  <a:srgbClr val="C00000"/>
                </a:solidFill>
              </a:rPr>
              <a:t>提升在各個國家搜尋引擎的可見性</a:t>
            </a:r>
            <a:r>
              <a:rPr dirty="0"/>
              <a:t>。</a:t>
            </a:r>
          </a:p>
        </p:txBody>
      </p:sp>
      <p:sp>
        <p:nvSpPr>
          <p:cNvPr id="2" name="Title 1"/>
          <p:cNvSpPr>
            <a:spLocks noGrp="1"/>
          </p:cNvSpPr>
          <p:nvPr>
            <p:ph type="title"/>
          </p:nvPr>
        </p:nvSpPr>
        <p:spPr/>
        <p:txBody>
          <a:bodyPr/>
          <a:lstStyle/>
          <a:p>
            <a:r>
              <a:t>多語言支持的實施</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1BD88709-CCBC-4AAB-8676-7C1A9AD5D2E8}"/>
              </a:ext>
            </a:extLst>
          </p:cNvPr>
          <p:cNvSpPr>
            <a:spLocks noGrp="1"/>
          </p:cNvSpPr>
          <p:nvPr>
            <p:ph type="subTitle" idx="1"/>
          </p:nvPr>
        </p:nvSpPr>
        <p:spPr/>
        <p:txBody>
          <a:bodyPr>
            <a:normAutofit/>
          </a:bodyPr>
          <a:lstStyle/>
          <a:p>
            <a:r>
              <a:rPr lang="en-US" altLang="zh-CN" dirty="0"/>
              <a:t>6.</a:t>
            </a:r>
            <a:r>
              <a:rPr lang="zh-TW" altLang="en-US" dirty="0"/>
              <a:t> 多貨幣支持</a:t>
            </a:r>
          </a:p>
        </p:txBody>
      </p:sp>
    </p:spTree>
    <p:extLst>
      <p:ext uri="{BB962C8B-B14F-4D97-AF65-F5344CB8AC3E}">
        <p14:creationId xmlns:p14="http://schemas.microsoft.com/office/powerpoint/2010/main" val="1749282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b="1" dirty="0"/>
              <a:t>跨境電子商務的</a:t>
            </a:r>
            <a:r>
              <a:rPr b="1" dirty="0">
                <a:highlight>
                  <a:srgbClr val="FFFF00"/>
                </a:highlight>
              </a:rPr>
              <a:t>特點</a:t>
            </a:r>
            <a:endParaRPr lang="en-US" b="1" dirty="0">
              <a:highlight>
                <a:srgbClr val="FFFF00"/>
              </a:highlight>
            </a:endParaRPr>
          </a:p>
          <a:p>
            <a:pPr lvl="1"/>
            <a:r>
              <a:rPr sz="3200" b="1" dirty="0">
                <a:solidFill>
                  <a:srgbClr val="7030A0"/>
                </a:solidFill>
              </a:rPr>
              <a:t>全球市場</a:t>
            </a:r>
            <a:r>
              <a:rPr sz="3200" dirty="0"/>
              <a:t>：企業可以通過網絡將產品銷售到世界各地，突破了地理限制。
</a:t>
            </a:r>
            <a:r>
              <a:rPr sz="3200" b="1" dirty="0">
                <a:solidFill>
                  <a:srgbClr val="7030A0"/>
                </a:solidFill>
              </a:rPr>
              <a:t>多語言和多貨幣支持</a:t>
            </a:r>
            <a:r>
              <a:rPr sz="3200" dirty="0"/>
              <a:t>：需要提供多語言的網站和多種貨幣的支付選項，以滿足不同國家消費者的需求。
</a:t>
            </a:r>
            <a:r>
              <a:rPr sz="3200" b="1" dirty="0">
                <a:solidFill>
                  <a:srgbClr val="7030A0"/>
                </a:solidFill>
              </a:rPr>
              <a:t>複雜的法律和稅務環境</a:t>
            </a:r>
            <a:r>
              <a:rPr sz="3200" dirty="0"/>
              <a:t>：跨境交易涉及不同國家的法律、稅務和海關要求，需要企業具備專業知識。</a:t>
            </a:r>
          </a:p>
        </p:txBody>
      </p:sp>
      <p:sp>
        <p:nvSpPr>
          <p:cNvPr id="2" name="Title 1"/>
          <p:cNvSpPr>
            <a:spLocks noGrp="1"/>
          </p:cNvSpPr>
          <p:nvPr>
            <p:ph type="title"/>
          </p:nvPr>
        </p:nvSpPr>
        <p:spPr/>
        <p:txBody>
          <a:bodyPr/>
          <a:lstStyle/>
          <a:p>
            <a:r>
              <a:t>1.跨境電子商務概述</a:t>
            </a:r>
          </a:p>
        </p:txBody>
      </p:sp>
    </p:spTree>
    <p:extLst>
      <p:ext uri="{BB962C8B-B14F-4D97-AF65-F5344CB8AC3E}">
        <p14:creationId xmlns:p14="http://schemas.microsoft.com/office/powerpoint/2010/main" val="114718179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sz="5400" dirty="0"/>
              <a:t>多貨幣支持</a:t>
            </a:r>
            <a:endParaRPr lang="en-US" sz="5400" dirty="0"/>
          </a:p>
          <a:p>
            <a:pPr lvl="1"/>
            <a:r>
              <a:rPr sz="4000" dirty="0"/>
              <a:t>使消費者能夠使用其熟悉的貨幣進行支付，</a:t>
            </a:r>
            <a:endParaRPr lang="en-US" sz="4000" dirty="0"/>
          </a:p>
          <a:p>
            <a:pPr lvl="1"/>
            <a:r>
              <a:rPr sz="4000" dirty="0"/>
              <a:t>減少購買障礙，</a:t>
            </a:r>
            <a:endParaRPr lang="en-US" sz="4000" dirty="0"/>
          </a:p>
          <a:p>
            <a:pPr lvl="1"/>
            <a:r>
              <a:rPr sz="4000" dirty="0"/>
              <a:t>提升購物體驗。</a:t>
            </a:r>
          </a:p>
        </p:txBody>
      </p:sp>
      <p:sp>
        <p:nvSpPr>
          <p:cNvPr id="2" name="Title 1"/>
          <p:cNvSpPr>
            <a:spLocks noGrp="1"/>
          </p:cNvSpPr>
          <p:nvPr>
            <p:ph type="title"/>
          </p:nvPr>
        </p:nvSpPr>
        <p:spPr/>
        <p:txBody>
          <a:bodyPr/>
          <a:lstStyle/>
          <a:p>
            <a:r>
              <a:t>多貨幣支持</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dirty="0"/>
              <a:t>動態貨幣轉換：</a:t>
            </a:r>
            <a:endParaRPr lang="en-US" dirty="0"/>
          </a:p>
          <a:p>
            <a:pPr lvl="1"/>
            <a:r>
              <a:rPr dirty="0"/>
              <a:t>根據消費者所在國家，</a:t>
            </a:r>
            <a:r>
              <a:rPr sz="3200" dirty="0">
                <a:solidFill>
                  <a:srgbClr val="C00000"/>
                </a:solidFill>
              </a:rPr>
              <a:t>自動顯示本地貨幣價格</a:t>
            </a:r>
            <a:r>
              <a:rPr dirty="0"/>
              <a:t>，並提供匯率轉換功能。</a:t>
            </a:r>
          </a:p>
          <a:p>
            <a:r>
              <a:rPr dirty="0"/>
              <a:t>多貨幣結算：</a:t>
            </a:r>
            <a:endParaRPr lang="en-US" dirty="0"/>
          </a:p>
          <a:p>
            <a:pPr lvl="1"/>
            <a:r>
              <a:rPr dirty="0"/>
              <a:t>企業可以</a:t>
            </a:r>
            <a:r>
              <a:rPr dirty="0">
                <a:solidFill>
                  <a:srgbClr val="C00000"/>
                </a:solidFill>
              </a:rPr>
              <a:t>選擇接收多種貨幣</a:t>
            </a:r>
            <a:r>
              <a:rPr dirty="0"/>
              <a:t>，</a:t>
            </a:r>
            <a:endParaRPr lang="en-US" dirty="0"/>
          </a:p>
          <a:p>
            <a:pPr lvl="1"/>
            <a:r>
              <a:rPr dirty="0"/>
              <a:t>或</a:t>
            </a:r>
            <a:r>
              <a:rPr dirty="0">
                <a:solidFill>
                  <a:srgbClr val="C00000"/>
                </a:solidFill>
              </a:rPr>
              <a:t>通過支付服務商自動兌換為首選貨幣</a:t>
            </a:r>
            <a:r>
              <a:rPr dirty="0"/>
              <a:t>，降低匯率風險。</a:t>
            </a:r>
          </a:p>
          <a:p>
            <a:r>
              <a:rPr dirty="0"/>
              <a:t>透明定價：</a:t>
            </a:r>
            <a:endParaRPr lang="en-US" dirty="0"/>
          </a:p>
          <a:p>
            <a:pPr lvl="1"/>
            <a:r>
              <a:rPr dirty="0"/>
              <a:t>清楚展示商品的價格和可能的轉換費用，避免消費者對最終支付金額感到困惑。</a:t>
            </a:r>
          </a:p>
        </p:txBody>
      </p:sp>
      <p:sp>
        <p:nvSpPr>
          <p:cNvPr id="2" name="Title 1"/>
          <p:cNvSpPr>
            <a:spLocks noGrp="1"/>
          </p:cNvSpPr>
          <p:nvPr>
            <p:ph type="title"/>
          </p:nvPr>
        </p:nvSpPr>
        <p:spPr/>
        <p:txBody>
          <a:bodyPr/>
          <a:lstStyle/>
          <a:p>
            <a:r>
              <a:t>多貨幣支持的實施</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1BD88709-CCBC-4AAB-8676-7C1A9AD5D2E8}"/>
              </a:ext>
            </a:extLst>
          </p:cNvPr>
          <p:cNvSpPr>
            <a:spLocks noGrp="1"/>
          </p:cNvSpPr>
          <p:nvPr>
            <p:ph type="subTitle" idx="1"/>
          </p:nvPr>
        </p:nvSpPr>
        <p:spPr/>
        <p:txBody>
          <a:bodyPr>
            <a:normAutofit/>
          </a:bodyPr>
          <a:lstStyle/>
          <a:p>
            <a:r>
              <a:rPr lang="en-US" altLang="zh-CN" dirty="0"/>
              <a:t>7 </a:t>
            </a:r>
            <a:r>
              <a:rPr lang="zh-CN" altLang="en-US" dirty="0"/>
              <a:t>結論</a:t>
            </a:r>
            <a:endParaRPr lang="zh-TW" altLang="en-US" dirty="0"/>
          </a:p>
        </p:txBody>
      </p:sp>
    </p:spTree>
    <p:extLst>
      <p:ext uri="{BB962C8B-B14F-4D97-AF65-F5344CB8AC3E}">
        <p14:creationId xmlns:p14="http://schemas.microsoft.com/office/powerpoint/2010/main" val="152677567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altLang="zh-CN" dirty="0">
                <a:solidFill>
                  <a:srgbClr val="7030A0"/>
                </a:solidFill>
              </a:rPr>
              <a:t>【</a:t>
            </a:r>
            <a:r>
              <a:rPr dirty="0">
                <a:solidFill>
                  <a:srgbClr val="7030A0"/>
                </a:solidFill>
                <a:highlight>
                  <a:srgbClr val="FFFF00"/>
                </a:highlight>
              </a:rPr>
              <a:t>移動商務</a:t>
            </a:r>
            <a:r>
              <a:rPr lang="zh-CN" altLang="en-US" dirty="0">
                <a:solidFill>
                  <a:srgbClr val="7030A0"/>
                </a:solidFill>
                <a:highlight>
                  <a:srgbClr val="FFFF00"/>
                </a:highlight>
              </a:rPr>
              <a:t>，和</a:t>
            </a:r>
            <a:r>
              <a:rPr dirty="0">
                <a:solidFill>
                  <a:srgbClr val="7030A0"/>
                </a:solidFill>
                <a:highlight>
                  <a:srgbClr val="FFFF00"/>
                </a:highlight>
              </a:rPr>
              <a:t>跨境電商</a:t>
            </a:r>
            <a:r>
              <a:rPr lang="en-US" altLang="zh-CN" dirty="0">
                <a:solidFill>
                  <a:srgbClr val="7030A0"/>
                </a:solidFill>
              </a:rPr>
              <a:t>】</a:t>
            </a:r>
            <a:r>
              <a:rPr lang="zh-CN" altLang="en-US" dirty="0">
                <a:solidFill>
                  <a:srgbClr val="7030A0"/>
                </a:solidFill>
              </a:rPr>
              <a:t>，是</a:t>
            </a:r>
            <a:r>
              <a:rPr dirty="0">
                <a:solidFill>
                  <a:srgbClr val="7030A0"/>
                </a:solidFill>
              </a:rPr>
              <a:t>當前電子商務的兩大趨勢</a:t>
            </a:r>
            <a:r>
              <a:rPr dirty="0"/>
              <a:t>。</a:t>
            </a:r>
            <a:endParaRPr lang="en-US" dirty="0"/>
          </a:p>
          <a:p>
            <a:pPr lvl="1"/>
            <a:r>
              <a:rPr dirty="0">
                <a:solidFill>
                  <a:srgbClr val="C00000"/>
                </a:solidFill>
              </a:rPr>
              <a:t>移動商務的快速增長</a:t>
            </a:r>
            <a:r>
              <a:rPr lang="zh-CN" altLang="en-US" dirty="0"/>
              <a:t>：</a:t>
            </a:r>
            <a:r>
              <a:rPr dirty="0"/>
              <a:t>使得企業必須適應消費者隨時隨地購物的需求，</a:t>
            </a:r>
            <a:endParaRPr lang="en-US" dirty="0"/>
          </a:p>
          <a:p>
            <a:pPr lvl="1"/>
            <a:r>
              <a:rPr dirty="0"/>
              <a:t>而跨境電商</a:t>
            </a:r>
            <a:r>
              <a:rPr lang="zh-CN" altLang="en-US" dirty="0"/>
              <a:t>：</a:t>
            </a:r>
            <a:r>
              <a:rPr dirty="0"/>
              <a:t>則為企業提供了前所未有的市場擴展機會。</a:t>
            </a:r>
            <a:endParaRPr lang="en-US" dirty="0"/>
          </a:p>
          <a:p>
            <a:pPr lvl="1"/>
            <a:r>
              <a:rPr dirty="0"/>
              <a:t>儘管跨境交易面臨物流、支付和文化等多方面的挑戰，</a:t>
            </a:r>
            <a:endParaRPr lang="en-US" dirty="0"/>
          </a:p>
          <a:p>
            <a:pPr lvl="1"/>
            <a:r>
              <a:rPr dirty="0"/>
              <a:t>但通過</a:t>
            </a:r>
            <a:r>
              <a:rPr dirty="0">
                <a:solidFill>
                  <a:srgbClr val="C00000"/>
                </a:solidFill>
              </a:rPr>
              <a:t>合理的策略和技術支持</a:t>
            </a:r>
            <a:r>
              <a:rPr lang="zh-CN" altLang="en-US" dirty="0"/>
              <a:t>：</a:t>
            </a:r>
            <a:r>
              <a:rPr dirty="0"/>
              <a:t>企業可以有效應對這些挑戰，並在全球市場中脫穎而出。</a:t>
            </a:r>
            <a:endParaRPr lang="en-US" dirty="0"/>
          </a:p>
          <a:p>
            <a:pPr lvl="1"/>
            <a:r>
              <a:rPr dirty="0">
                <a:solidFill>
                  <a:srgbClr val="C00000"/>
                </a:solidFill>
              </a:rPr>
              <a:t>多語言和多貨幣支持</a:t>
            </a:r>
            <a:r>
              <a:rPr lang="zh-CN" altLang="en-US" dirty="0"/>
              <a:t>：</a:t>
            </a:r>
            <a:r>
              <a:rPr dirty="0"/>
              <a:t>則是跨境電商成功的重要保障，幫助企業提供本地化的購物體驗，贏得更多國際消費者的青睞。</a:t>
            </a:r>
          </a:p>
        </p:txBody>
      </p:sp>
      <p:sp>
        <p:nvSpPr>
          <p:cNvPr id="2" name="Title 1"/>
          <p:cNvSpPr>
            <a:spLocks noGrp="1"/>
          </p:cNvSpPr>
          <p:nvPr>
            <p:ph type="title"/>
          </p:nvPr>
        </p:nvSpPr>
        <p:spPr/>
        <p:txBody>
          <a:bodyPr/>
          <a:lstStyle/>
          <a:p>
            <a:r>
              <a:t>結語</a:t>
            </a:r>
          </a:p>
        </p:txBody>
      </p:sp>
    </p:spTree>
  </p:cSld>
  <p:clrMapOvr>
    <a:masterClrMapping/>
  </p:clrMapOvr>
</p:sld>
</file>

<file path=ppt/theme/theme1.xml><?xml version="1.0" encoding="utf-8"?>
<a:theme xmlns:a="http://schemas.openxmlformats.org/drawingml/2006/main" name="佈景主題4-粗體大字">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21873A"/>
      </a:hlink>
      <a:folHlink>
        <a:srgbClr val="717E00"/>
      </a:folHlink>
    </a:clrScheme>
    <a:fontScheme name="School Presentation">
      <a:majorFont>
        <a:latin typeface="Bookman Old Style"/>
        <a:ea typeface=""/>
        <a:cs typeface=""/>
      </a:majorFont>
      <a:minorFont>
        <a:latin typeface="Segoe Condens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佈景主題4-粗體大字" id="{FAB37755-8BFD-40C9-964E-A3E00EB2AC0B}" vid="{1590615A-8909-46AD-9BAB-84E7CBD626D0}"/>
    </a:ext>
  </a:extLst>
</a:theme>
</file>

<file path=docProps/app.xml><?xml version="1.0" encoding="utf-8"?>
<Properties xmlns="http://schemas.openxmlformats.org/officeDocument/2006/extended-properties" xmlns:vt="http://schemas.openxmlformats.org/officeDocument/2006/docPropsVTypes">
  <Template>佈景主題4-粗體大字</Template>
  <TotalTime>843</TotalTime>
  <Words>4767</Words>
  <Application>Microsoft Office PowerPoint</Application>
  <PresentationFormat>如螢幕大小 (4:3)</PresentationFormat>
  <Paragraphs>522</Paragraphs>
  <Slides>93</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93</vt:i4>
      </vt:variant>
    </vt:vector>
  </HeadingPairs>
  <TitlesOfParts>
    <vt:vector size="99" baseType="lpstr">
      <vt:lpstr>Segoe Condensed</vt:lpstr>
      <vt:lpstr>system-ui</vt:lpstr>
      <vt:lpstr>微軟正黑體</vt:lpstr>
      <vt:lpstr>Arial</vt:lpstr>
      <vt:lpstr>Bookman Old Style</vt:lpstr>
      <vt:lpstr>佈景主題4-粗體大字</vt:lpstr>
      <vt:lpstr>陳擎文</vt:lpstr>
      <vt:lpstr>單元綱要</vt:lpstr>
      <vt:lpstr>PowerPoint 簡報</vt:lpstr>
      <vt:lpstr>移動商務的定義與背景</vt:lpstr>
      <vt:lpstr>移動商務的興起</vt:lpstr>
      <vt:lpstr>移動商務的應用場景</vt:lpstr>
      <vt:lpstr>PowerPoint 簡報</vt:lpstr>
      <vt:lpstr>跨境電子商務的定義</vt:lpstr>
      <vt:lpstr>1.跨境電子商務概述</vt:lpstr>
      <vt:lpstr>2.跨境電子商務的市場機遇</vt:lpstr>
      <vt:lpstr>跨境電子商務的機會</vt:lpstr>
      <vt:lpstr>跨境電子商務的挑戰</vt:lpstr>
      <vt:lpstr>PowerPoint 簡報</vt:lpstr>
      <vt:lpstr>國際支付系統</vt:lpstr>
      <vt:lpstr>國際支付方式</vt:lpstr>
      <vt:lpstr>支付安全</vt:lpstr>
      <vt:lpstr>PowerPoint 簡報</vt:lpstr>
      <vt:lpstr>物流管理</vt:lpstr>
      <vt:lpstr>跨境物流模式</vt:lpstr>
      <vt:lpstr>物流優化策略</vt:lpstr>
      <vt:lpstr>PowerPoint 簡報</vt:lpstr>
      <vt:lpstr>PowerPoint 簡報</vt:lpstr>
      <vt:lpstr>案例分析：成功的跨境電商企業</vt:lpstr>
      <vt:lpstr>案例分析： Shein</vt:lpstr>
      <vt:lpstr>案例分析： Shein</vt:lpstr>
      <vt:lpstr>什麼是投資報酬率ROI= 1：3</vt:lpstr>
      <vt:lpstr>案例分析： Shein</vt:lpstr>
      <vt:lpstr>什麼是【聯盟計劃，分銷】</vt:lpstr>
      <vt:lpstr>什麼是【聯盟計劃，分銷】</vt:lpstr>
      <vt:lpstr>案例分析： Shein</vt:lpstr>
      <vt:lpstr>案例分析： Shein</vt:lpstr>
      <vt:lpstr>案例分析： Shein</vt:lpstr>
      <vt:lpstr>案例分析： Shein</vt:lpstr>
      <vt:lpstr>案例分析： Shein</vt:lpstr>
      <vt:lpstr>案例分析： Shein</vt:lpstr>
      <vt:lpstr>案例分析： Shein</vt:lpstr>
      <vt:lpstr>案例分析： Shein</vt:lpstr>
      <vt:lpstr>TikTok，Shein，小紅書 能夠紅到全世界的共同特點</vt:lpstr>
      <vt:lpstr>案例分析： Shein 分析Shein的相關影片</vt:lpstr>
      <vt:lpstr>案例分析： Shein 分析Shein的相關影片</vt:lpstr>
      <vt:lpstr>PowerPoint 簡報</vt:lpstr>
      <vt:lpstr>PowerPoint 簡報</vt:lpstr>
      <vt:lpstr>案例分析： Temu</vt:lpstr>
      <vt:lpstr>案例分析： Temu</vt:lpstr>
      <vt:lpstr>淘寶股價圖</vt:lpstr>
      <vt:lpstr>拼多多股價圖</vt:lpstr>
      <vt:lpstr>台灣的PChome，股價圖</vt:lpstr>
      <vt:lpstr>蝦皮，股價圖 蝦皮母公司是Sea公司，電玩公司</vt:lpstr>
      <vt:lpstr>蝦皮大幅度虧損</vt:lpstr>
      <vt:lpstr>案例分析： Temu</vt:lpstr>
      <vt:lpstr>比較Temu，Shein</vt:lpstr>
      <vt:lpstr>為什麼Temu的價格可以比Shein低？</vt:lpstr>
      <vt:lpstr>比較Temu，Shein</vt:lpstr>
      <vt:lpstr>比較Temu，Shein</vt:lpstr>
      <vt:lpstr>比較Temu，Shein</vt:lpstr>
      <vt:lpstr>2024年中國大陸的首富</vt:lpstr>
      <vt:lpstr>Temu，Shein比較影片</vt:lpstr>
      <vt:lpstr>PowerPoint 簡報</vt:lpstr>
      <vt:lpstr>Temu在台灣可以使用嗎？</vt:lpstr>
      <vt:lpstr>PowerPoint 簡報</vt:lpstr>
      <vt:lpstr>Temu的經營模式分析</vt:lpstr>
      <vt:lpstr>Temu的經營模式分析</vt:lpstr>
      <vt:lpstr>Temu的經營模式分析</vt:lpstr>
      <vt:lpstr>Temu的經營模式分析</vt:lpstr>
      <vt:lpstr>Temu的經營模式分析</vt:lpstr>
      <vt:lpstr>7.案例分析：成功的跨境電商企業</vt:lpstr>
      <vt:lpstr>PowerPoint 簡報</vt:lpstr>
      <vt:lpstr>蝦皮是全託管經營模式嗎？</vt:lpstr>
      <vt:lpstr>PowerPoint 簡報</vt:lpstr>
      <vt:lpstr>淘寶是全託管經營模式嗎？</vt:lpstr>
      <vt:lpstr>PowerPoint 簡報</vt:lpstr>
      <vt:lpstr>Shein是全託管經營模式嗎？</vt:lpstr>
      <vt:lpstr>Shein是全託管經營模式嗎？</vt:lpstr>
      <vt:lpstr>PowerPoint 簡報</vt:lpstr>
      <vt:lpstr>還有哪些電商是採用【全託管】經營模式？</vt:lpstr>
      <vt:lpstr>還有哪些電商是採用【全託管】經營模式？</vt:lpstr>
      <vt:lpstr>PowerPoint 簡報</vt:lpstr>
      <vt:lpstr>我在京東電商網站購買的商品，都是全託管經營的嗎？</vt:lpstr>
      <vt:lpstr>京東平台上的商品銷售分為兩種主要模式</vt:lpstr>
      <vt:lpstr>全託管模式：會標示 「京東自營」或「自營」</vt:lpstr>
      <vt:lpstr>PowerPoint 簡報</vt:lpstr>
      <vt:lpstr>我在Amazon電商網站購買的商品，都是全託管經營的嗎？</vt:lpstr>
      <vt:lpstr>Amazon的商品銷售分為3種模式</vt:lpstr>
      <vt:lpstr>Amazon的商品銷售分為3種模式</vt:lpstr>
      <vt:lpstr>Amazon全託管(自營)</vt:lpstr>
      <vt:lpstr>PowerPoint 簡報</vt:lpstr>
      <vt:lpstr>多語言支持</vt:lpstr>
      <vt:lpstr>多語言支持的實施</vt:lpstr>
      <vt:lpstr>PowerPoint 簡報</vt:lpstr>
      <vt:lpstr>多貨幣支持</vt:lpstr>
      <vt:lpstr>多貨幣支持的實施</vt:lpstr>
      <vt:lpstr>PowerPoint 簡報</vt:lpstr>
      <vt:lpstr>結語</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陳擎文</dc:title>
  <dc:subject/>
  <dc:creator/>
  <cp:keywords/>
  <dc:description>generated using python-pptx</dc:description>
  <cp:lastModifiedBy>tsu ccw</cp:lastModifiedBy>
  <cp:revision>78</cp:revision>
  <dcterms:created xsi:type="dcterms:W3CDTF">2013-01-27T09:14:16Z</dcterms:created>
  <dcterms:modified xsi:type="dcterms:W3CDTF">2024-08-24T16:32:05Z</dcterms:modified>
  <cp:category/>
</cp:coreProperties>
</file>