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78" r:id="rId8"/>
    <p:sldId id="262" r:id="rId9"/>
    <p:sldId id="263" r:id="rId10"/>
    <p:sldId id="264" r:id="rId11"/>
    <p:sldId id="265" r:id="rId12"/>
    <p:sldId id="279" r:id="rId13"/>
    <p:sldId id="267" r:id="rId14"/>
    <p:sldId id="268" r:id="rId15"/>
    <p:sldId id="269" r:id="rId16"/>
    <p:sldId id="270" r:id="rId17"/>
    <p:sldId id="280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705165"/>
            <a:ext cx="7772400" cy="1447060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67227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177553" y="1600200"/>
            <a:ext cx="8851037" cy="5121275"/>
          </a:xfrm>
        </p:spPr>
        <p:txBody>
          <a:bodyPr/>
          <a:lstStyle>
            <a:lvl1pPr marL="342900" indent="-342900">
              <a:defRPr lang="zh-TW" altLang="en-US" sz="4000" b="1" kern="1200" dirty="0" smtClean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marL="342900" lvl="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按一下以編輯母片文字樣式</a:t>
            </a:r>
          </a:p>
          <a:p>
            <a:pPr marL="342900" lvl="1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第二層</a:t>
            </a:r>
          </a:p>
          <a:p>
            <a:pPr marL="342900" lvl="2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第三層</a:t>
            </a:r>
          </a:p>
          <a:p>
            <a:pPr marL="342900" lvl="3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第四層</a:t>
            </a:r>
          </a:p>
          <a:p>
            <a:pPr marL="342900" lvl="4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275208" y="152400"/>
            <a:ext cx="8753382" cy="1265238"/>
          </a:xfrm>
        </p:spPr>
        <p:txBody>
          <a:bodyPr>
            <a:normAutofit/>
          </a:bodyPr>
          <a:lstStyle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147432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96425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6798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3148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4723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3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912592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陳擎文</a:t>
            </a:r>
            <a:endParaRPr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55D54486-515A-4F53-ADDE-E05CF6E06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電子商務法律與倫理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b="1" dirty="0">
                <a:solidFill>
                  <a:srgbClr val="7030A0"/>
                </a:solidFill>
              </a:rPr>
              <a:t>GDPR</a:t>
            </a:r>
            <a:r>
              <a:rPr dirty="0">
                <a:solidFill>
                  <a:srgbClr val="7030A0"/>
                </a:solidFill>
              </a:rPr>
              <a:t>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歐盟的《一般數據保護條例》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/>
              <a:t>對企業如何收集、處理和存儲個人數據做出了詳細規定，</a:t>
            </a:r>
            <a:endParaRPr lang="en-US" dirty="0"/>
          </a:p>
          <a:p>
            <a:pPr lvl="1"/>
            <a:r>
              <a:rPr dirty="0"/>
              <a:t>違反該法規將面臨嚴重罰款。</a:t>
            </a:r>
            <a:endParaRPr lang="en-US" dirty="0"/>
          </a:p>
          <a:p>
            <a:r>
              <a:rPr b="1" dirty="0">
                <a:solidFill>
                  <a:srgbClr val="7030A0"/>
                </a:solidFill>
              </a:rPr>
              <a:t>CCPA</a:t>
            </a:r>
            <a:r>
              <a:rPr dirty="0">
                <a:solidFill>
                  <a:srgbClr val="7030A0"/>
                </a:solidFill>
              </a:rPr>
              <a:t>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lang="zh-TW" altLang="en-US" dirty="0">
                <a:solidFill>
                  <a:srgbClr val="C00000"/>
                </a:solidFill>
              </a:rPr>
              <a:t>加利福尼亞州的</a:t>
            </a:r>
            <a:r>
              <a:rPr lang="en-US" altLang="zh-TW" dirty="0">
                <a:solidFill>
                  <a:srgbClr val="C00000"/>
                </a:solidFill>
              </a:rPr>
              <a:t>《</a:t>
            </a:r>
            <a:r>
              <a:rPr lang="zh-TW" altLang="en-US" dirty="0">
                <a:solidFill>
                  <a:srgbClr val="C00000"/>
                </a:solidFill>
              </a:rPr>
              <a:t>消費者隱私法案</a:t>
            </a:r>
            <a:r>
              <a:rPr lang="en-US" altLang="zh-TW" dirty="0">
                <a:solidFill>
                  <a:srgbClr val="C00000"/>
                </a:solidFill>
              </a:rPr>
              <a:t>》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/>
              <a:t>要求企業在收集和處理消費者數據時</a:t>
            </a:r>
            <a:endParaRPr lang="en-US" dirty="0"/>
          </a:p>
          <a:p>
            <a:pPr lvl="1"/>
            <a:r>
              <a:rPr dirty="0"/>
              <a:t>遵循透明性和同意原則。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隱私保護法規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>
                <a:solidFill>
                  <a:srgbClr val="7030A0"/>
                </a:solidFill>
              </a:rPr>
              <a:t>加密技術：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對存儲和</a:t>
            </a:r>
            <a:r>
              <a:rPr dirty="0">
                <a:solidFill>
                  <a:srgbClr val="C00000"/>
                </a:solidFill>
              </a:rPr>
              <a:t>傳輸中的敏感數據進行加密</a:t>
            </a:r>
            <a:r>
              <a:rPr dirty="0"/>
              <a:t>，確保數據的機密性和完整性。</a:t>
            </a:r>
          </a:p>
          <a:p>
            <a:r>
              <a:rPr dirty="0">
                <a:solidFill>
                  <a:srgbClr val="7030A0"/>
                </a:solidFill>
              </a:rPr>
              <a:t>訪問控制：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限制對敏感數據的訪問權限</a:t>
            </a:r>
            <a:r>
              <a:rPr dirty="0"/>
              <a:t>，確保只有經授權的員工才能訪問和處理這些數據。</a:t>
            </a:r>
          </a:p>
          <a:p>
            <a:r>
              <a:rPr dirty="0">
                <a:solidFill>
                  <a:srgbClr val="7030A0"/>
                </a:solidFill>
              </a:rPr>
              <a:t>定期審計與監控：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企業應定期進行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安全審計和監控</a:t>
            </a:r>
            <a:r>
              <a:rPr dirty="0"/>
              <a:t>，</a:t>
            </a:r>
            <a:r>
              <a:rPr dirty="0">
                <a:solidFill>
                  <a:srgbClr val="C00000"/>
                </a:solidFill>
              </a:rPr>
              <a:t>以檢測並修補潛在的安全漏洞。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企業的數據保護措施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E1EEAFC9-E5C7-47BB-A595-238D22D338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TW" altLang="en-US" dirty="0"/>
              <a:t>知識產權與版權問題</a:t>
            </a:r>
          </a:p>
        </p:txBody>
      </p:sp>
    </p:spTree>
    <p:extLst>
      <p:ext uri="{BB962C8B-B14F-4D97-AF65-F5344CB8AC3E}">
        <p14:creationId xmlns:p14="http://schemas.microsoft.com/office/powerpoint/2010/main" val="2060567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在電子商務中，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知識產權（IP）</a:t>
            </a:r>
            <a:r>
              <a:rPr dirty="0"/>
              <a:t>保護</a:t>
            </a:r>
            <a:endParaRPr lang="en-US" dirty="0"/>
          </a:p>
          <a:p>
            <a:r>
              <a:rPr lang="en-US" altLang="zh-TW" dirty="0">
                <a:solidFill>
                  <a:srgbClr val="7030A0"/>
                </a:solidFill>
              </a:rPr>
              <a:t>IP </a:t>
            </a:r>
            <a:r>
              <a:rPr lang="zh-CN" altLang="en-US" dirty="0">
                <a:solidFill>
                  <a:srgbClr val="7030A0"/>
                </a:solidFill>
              </a:rPr>
              <a:t>：</a:t>
            </a:r>
            <a:r>
              <a:rPr lang="en-US" dirty="0">
                <a:solidFill>
                  <a:srgbClr val="7030A0"/>
                </a:solidFill>
              </a:rPr>
              <a:t>Intellectual Property</a:t>
            </a:r>
          </a:p>
          <a:p>
            <a:r>
              <a:rPr dirty="0"/>
              <a:t>包括</a:t>
            </a:r>
            <a:endParaRPr lang="en-US" dirty="0"/>
          </a:p>
          <a:p>
            <a:pPr lvl="1"/>
            <a:r>
              <a:rPr sz="4000" dirty="0">
                <a:solidFill>
                  <a:srgbClr val="C00000"/>
                </a:solidFill>
              </a:rPr>
              <a:t>商標、</a:t>
            </a:r>
            <a:endParaRPr lang="en-US" sz="4000" dirty="0">
              <a:solidFill>
                <a:srgbClr val="C00000"/>
              </a:solidFill>
            </a:endParaRPr>
          </a:p>
          <a:p>
            <a:pPr lvl="1"/>
            <a:r>
              <a:rPr sz="4000" dirty="0">
                <a:solidFill>
                  <a:srgbClr val="C00000"/>
                </a:solidFill>
              </a:rPr>
              <a:t>專利、</a:t>
            </a:r>
            <a:endParaRPr lang="en-US" sz="4000" dirty="0">
              <a:solidFill>
                <a:srgbClr val="C00000"/>
              </a:solidFill>
            </a:endParaRPr>
          </a:p>
          <a:p>
            <a:pPr lvl="1"/>
            <a:r>
              <a:rPr sz="4000" dirty="0">
                <a:solidFill>
                  <a:srgbClr val="C00000"/>
                </a:solidFill>
              </a:rPr>
              <a:t>著作權。</a:t>
            </a:r>
            <a:endParaRPr lang="en-US" sz="4000" dirty="0">
              <a:solidFill>
                <a:srgbClr val="C00000"/>
              </a:solidFill>
            </a:endParaRPr>
          </a:p>
          <a:p>
            <a:r>
              <a:rPr dirty="0"/>
              <a:t>這些權利保護了創新和品牌價值，防止他人未經授權使用企業的創意和技術。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知識產權</a:t>
            </a:r>
            <a:r>
              <a:rPr lang="en-US" dirty="0"/>
              <a:t>IP</a:t>
            </a:r>
            <a:r>
              <a:rPr dirty="0"/>
              <a:t>的重要性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>
                <a:solidFill>
                  <a:srgbClr val="7030A0"/>
                </a:solidFill>
              </a:rPr>
              <a:t>文字和圖片：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網站內容、產品描述、圖片和視頻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/>
              <a:t>均受到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版權法保護</a:t>
            </a:r>
            <a:r>
              <a:rPr dirty="0"/>
              <a:t>。未經授權的使用可能構成侵權。</a:t>
            </a:r>
          </a:p>
          <a:p>
            <a:r>
              <a:rPr dirty="0">
                <a:solidFill>
                  <a:srgbClr val="7030A0"/>
                </a:solidFill>
              </a:rPr>
              <a:t>軟件和代碼：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電子商務網站所使用的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軟件和代碼</a:t>
            </a:r>
            <a:r>
              <a:rPr dirty="0"/>
              <a:t>也</a:t>
            </a:r>
            <a:r>
              <a:rPr dirty="0">
                <a:solidFill>
                  <a:srgbClr val="C00000"/>
                </a:solidFill>
              </a:rPr>
              <a:t>屬於版權保護的範疇</a:t>
            </a:r>
            <a:r>
              <a:rPr dirty="0"/>
              <a:t>。抄襲或未經許可的使用可能導致法律糾紛。</a:t>
            </a:r>
          </a:p>
          <a:p>
            <a:r>
              <a:rPr dirty="0">
                <a:solidFill>
                  <a:srgbClr val="7030A0"/>
                </a:solidFill>
              </a:rPr>
              <a:t>商標和專利：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企業的</a:t>
            </a:r>
            <a:r>
              <a:rPr dirty="0">
                <a:solidFill>
                  <a:srgbClr val="C00000"/>
                </a:solidFill>
              </a:rPr>
              <a:t>商標和專利</a:t>
            </a:r>
            <a:r>
              <a:rPr dirty="0"/>
              <a:t>在電子商務中具有重要作用，保護品牌形象和技術創新免受侵害。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版權保護的範疇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b="1" dirty="0">
                <a:solidFill>
                  <a:srgbClr val="7030A0"/>
                </a:solidFill>
              </a:rPr>
              <a:t>法律訴訟</a:t>
            </a:r>
            <a:r>
              <a:rPr dirty="0">
                <a:solidFill>
                  <a:srgbClr val="7030A0"/>
                </a:solidFill>
              </a:rPr>
              <a:t>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版權或知識產權侵權行為可能導致企業被起訴，</a:t>
            </a:r>
            <a:r>
              <a:rPr dirty="0">
                <a:solidFill>
                  <a:srgbClr val="7030A0"/>
                </a:solidFill>
              </a:rPr>
              <a:t>面臨高額賠償。</a:t>
            </a:r>
            <a:endParaRPr lang="en-US" dirty="0">
              <a:solidFill>
                <a:srgbClr val="7030A0"/>
              </a:solidFill>
            </a:endParaRPr>
          </a:p>
          <a:p>
            <a:r>
              <a:rPr b="1" dirty="0">
                <a:solidFill>
                  <a:srgbClr val="7030A0"/>
                </a:solidFill>
              </a:rPr>
              <a:t>品牌損害</a:t>
            </a:r>
            <a:r>
              <a:rPr dirty="0">
                <a:solidFill>
                  <a:srgbClr val="7030A0"/>
                </a:solidFill>
              </a:rPr>
              <a:t>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侵權行為可能損害企業的聲譽，降低消費者對品牌的信任。</a:t>
            </a:r>
            <a:endParaRPr lang="en-US" dirty="0"/>
          </a:p>
          <a:p>
            <a:r>
              <a:rPr b="1" dirty="0">
                <a:solidFill>
                  <a:srgbClr val="7030A0"/>
                </a:solidFill>
              </a:rPr>
              <a:t>經濟損失</a:t>
            </a:r>
            <a:r>
              <a:rPr dirty="0">
                <a:solidFill>
                  <a:srgbClr val="7030A0"/>
                </a:solidFill>
              </a:rPr>
              <a:t>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侵權行為可能導致銷售損失，甚至迫使企業撤回相關產品。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侵權行為的後果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>
                <a:solidFill>
                  <a:srgbClr val="7030A0"/>
                </a:solidFill>
              </a:rPr>
              <a:t>註冊商標和專利：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企業應</a:t>
            </a:r>
            <a:r>
              <a:rPr dirty="0">
                <a:solidFill>
                  <a:srgbClr val="C00000"/>
                </a:solidFill>
              </a:rPr>
              <a:t>及時註冊商標和申請專利</a:t>
            </a:r>
            <a:r>
              <a:rPr dirty="0"/>
              <a:t>，以確保法律上的保護。</a:t>
            </a:r>
          </a:p>
          <a:p>
            <a:r>
              <a:rPr dirty="0">
                <a:solidFill>
                  <a:srgbClr val="7030A0"/>
                </a:solidFill>
              </a:rPr>
              <a:t>監控和執法：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企業應積極</a:t>
            </a:r>
            <a:r>
              <a:rPr dirty="0">
                <a:solidFill>
                  <a:srgbClr val="C00000"/>
                </a:solidFill>
              </a:rPr>
              <a:t>監控市場</a:t>
            </a:r>
            <a:r>
              <a:rPr dirty="0"/>
              <a:t>，發現侵權行為時及時採取法律行動。</a:t>
            </a:r>
          </a:p>
          <a:p>
            <a:r>
              <a:rPr dirty="0">
                <a:solidFill>
                  <a:srgbClr val="7030A0"/>
                </a:solidFill>
              </a:rPr>
              <a:t>版權標示：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在網站和產品上清楚標示版權信息</a:t>
            </a:r>
            <a:r>
              <a:rPr dirty="0"/>
              <a:t>，提醒他人不得未經授權使用。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版權保護措施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E1EEAFC9-E5C7-47BB-A595-238D22D338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TW" altLang="en-US" dirty="0"/>
              <a:t>電子商務中的道德問題</a:t>
            </a:r>
          </a:p>
        </p:txBody>
      </p:sp>
    </p:spTree>
    <p:extLst>
      <p:ext uri="{BB962C8B-B14F-4D97-AF65-F5344CB8AC3E}">
        <p14:creationId xmlns:p14="http://schemas.microsoft.com/office/powerpoint/2010/main" val="2538374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在電子商務的迅速發展中，商業道德問題也變得越來越重要。</a:t>
            </a:r>
            <a:endParaRPr lang="en-US" dirty="0"/>
          </a:p>
          <a:p>
            <a:r>
              <a:rPr dirty="0"/>
              <a:t>企業不僅應遵守法律，還應在其運營中體現道德責任，以維護社會信任和可持續發展。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商業道德的重要性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>
                <a:solidFill>
                  <a:srgbClr val="7030A0"/>
                </a:solidFill>
              </a:rPr>
              <a:t>虛假宣傳：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使用誇張或虛假的信息吸引消費者，如虛報價格或誤導性廣告，這不僅是不道德的，也可能違反法律。</a:t>
            </a:r>
          </a:p>
          <a:p>
            <a:r>
              <a:rPr dirty="0">
                <a:solidFill>
                  <a:srgbClr val="7030A0"/>
                </a:solidFill>
              </a:rPr>
              <a:t>隱私侵害：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過</a:t>
            </a:r>
            <a:r>
              <a:rPr dirty="0">
                <a:solidFill>
                  <a:srgbClr val="C00000"/>
                </a:solidFill>
              </a:rPr>
              <a:t>度收集或未經同意使用消費者個人數據</a:t>
            </a:r>
            <a:r>
              <a:rPr dirty="0"/>
              <a:t>，違反消費者的隱私權利。</a:t>
            </a:r>
          </a:p>
          <a:p>
            <a:r>
              <a:rPr dirty="0">
                <a:solidFill>
                  <a:srgbClr val="7030A0"/>
                </a:solidFill>
              </a:rPr>
              <a:t>環境影響：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電子商務活動產生的</a:t>
            </a:r>
            <a:r>
              <a:rPr dirty="0">
                <a:solidFill>
                  <a:srgbClr val="C00000"/>
                </a:solidFill>
              </a:rPr>
              <a:t>包裝廢棄物和碳排</a:t>
            </a:r>
            <a:r>
              <a:rPr dirty="0"/>
              <a:t>放對環境造成壓力，企業應考慮其環境責任。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常見的道德問題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F23DADB-EBD7-49C7-8FBD-2C6C2340B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TW" altLang="en-US" dirty="0"/>
              <a:t>電子商務相關法律與規範</a:t>
            </a:r>
            <a:endParaRPr lang="en-US" altLang="zh-TW" dirty="0"/>
          </a:p>
          <a:p>
            <a:r>
              <a:rPr lang="en-US" altLang="zh-CN" dirty="0"/>
              <a:t>2.</a:t>
            </a:r>
            <a:r>
              <a:rPr lang="zh-TW" altLang="en-US" dirty="0"/>
              <a:t>隱私保護與數據安全</a:t>
            </a:r>
            <a:endParaRPr lang="en-US" altLang="zh-TW" dirty="0"/>
          </a:p>
          <a:p>
            <a:r>
              <a:rPr lang="en-US" altLang="zh-CN" dirty="0"/>
              <a:t>3.</a:t>
            </a:r>
            <a:r>
              <a:rPr lang="zh-TW" altLang="en-US" dirty="0"/>
              <a:t>知識產權與版權問題</a:t>
            </a:r>
            <a:endParaRPr lang="en-US" altLang="zh-TW" dirty="0"/>
          </a:p>
          <a:p>
            <a:r>
              <a:rPr lang="en-US" altLang="zh-CN" dirty="0"/>
              <a:t>4.</a:t>
            </a:r>
            <a:r>
              <a:rPr lang="zh-TW" altLang="en-US" dirty="0"/>
              <a:t>電子商務中的道德問題</a:t>
            </a:r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37B1BBB-FD8E-4A28-B141-FB53D90B7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單元綱要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5707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>
                <a:solidFill>
                  <a:srgbClr val="7030A0"/>
                </a:solidFill>
              </a:rPr>
              <a:t>誠信經營：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企業應提供真實準確的產品和服務信息，避免誤導消費者。</a:t>
            </a:r>
          </a:p>
          <a:p>
            <a:r>
              <a:rPr dirty="0">
                <a:solidFill>
                  <a:srgbClr val="7030A0"/>
                </a:solidFill>
              </a:rPr>
              <a:t>透明數據處理：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尊重消費者的隱私權，明確告知數據收集的目的並獲得明確同意。</a:t>
            </a:r>
          </a:p>
          <a:p>
            <a:r>
              <a:rPr dirty="0">
                <a:solidFill>
                  <a:srgbClr val="7030A0"/>
                </a:solidFill>
              </a:rPr>
              <a:t>可持續發展：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在運營中採取可持續的做法，</a:t>
            </a:r>
            <a:r>
              <a:rPr dirty="0">
                <a:solidFill>
                  <a:srgbClr val="C00000"/>
                </a:solidFill>
              </a:rPr>
              <a:t>如使用環保材料、減少碳足跡</a:t>
            </a:r>
            <a:r>
              <a:rPr dirty="0"/>
              <a:t>，並鼓勵消費者參與環保活動。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道德責任的實踐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電子商務平台的某些不道德行為可能導致嚴重後果。</a:t>
            </a:r>
            <a:endParaRPr lang="en-US" dirty="0"/>
          </a:p>
          <a:p>
            <a:r>
              <a:rPr dirty="0"/>
              <a:t>例如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dirty="0"/>
              <a:t>某些平台因銷售假冒偽劣產品而遭受法律制裁，並失去大量消費者的信任，最終導致業務下滑。</a:t>
            </a:r>
            <a:endParaRPr lang="en-US" dirty="0"/>
          </a:p>
          <a:p>
            <a:pPr lvl="1"/>
            <a:r>
              <a:rPr dirty="0"/>
              <a:t>這些案例強調了道德責任在商業成功中的重要性。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案例分析：不道德行為的影響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電子商務法律與倫理問題是企業在運營過程中不可忽視的重要方面。</a:t>
            </a:r>
            <a:endParaRPr lang="en-US" dirty="0"/>
          </a:p>
          <a:p>
            <a:r>
              <a:rPr dirty="0"/>
              <a:t>遵守相關法律和規範不僅能夠避免法律風險，還能夠增強消費者的信任，提升品牌形象。</a:t>
            </a:r>
            <a:endParaRPr lang="en-US" dirty="0"/>
          </a:p>
          <a:p>
            <a:r>
              <a:rPr dirty="0"/>
              <a:t>同時，企業應積極承擔社會責任，踐行商業道德，推動電子商務的可持續發展</a:t>
            </a:r>
            <a:endParaRPr lang="en-US" dirty="0"/>
          </a:p>
          <a:p>
            <a:r>
              <a:rPr dirty="0"/>
              <a:t>。隨著全球化和技術進步，企業面臨的法律和道德挑戰也將日益複雜，</a:t>
            </a:r>
            <a:endParaRPr lang="en-US"/>
          </a:p>
          <a:p>
            <a:r>
              <a:t>只有不斷學習和適應</a:t>
            </a:r>
            <a:r>
              <a:rPr dirty="0"/>
              <a:t>，才能在競爭激烈的市場中立於不敗之地。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結語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E1EEAFC9-E5C7-47BB-A595-238D22D338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TW" altLang="en-US" dirty="0"/>
              <a:t>電子商務相關法律與規範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隨著電子商務的快速發展，各國紛紛制定了相應的法律和規範，</a:t>
            </a:r>
            <a:endParaRPr lang="en-US" dirty="0"/>
          </a:p>
          <a:p>
            <a:r>
              <a:rPr lang="zh-CN" altLang="en-US" dirty="0"/>
              <a:t>目的：</a:t>
            </a:r>
            <a:endParaRPr lang="en-US" altLang="zh-CN" dirty="0"/>
          </a:p>
          <a:p>
            <a:pPr lvl="1"/>
            <a:r>
              <a:rPr dirty="0">
                <a:solidFill>
                  <a:srgbClr val="C00000"/>
                </a:solidFill>
              </a:rPr>
              <a:t>規範電子商務活動，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保護消費者權益，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維護市場秩序。</a:t>
            </a:r>
            <a:endParaRPr lang="en-US" dirty="0">
              <a:solidFill>
                <a:srgbClr val="C00000"/>
              </a:solidFill>
            </a:endParaRPr>
          </a:p>
          <a:p>
            <a:r>
              <a:rPr dirty="0"/>
              <a:t>這些法律涉及</a:t>
            </a:r>
            <a:endParaRPr lang="en-US" dirty="0"/>
          </a:p>
          <a:p>
            <a:pPr lvl="1"/>
            <a:r>
              <a:rPr dirty="0">
                <a:solidFill>
                  <a:srgbClr val="7030A0"/>
                </a:solidFill>
              </a:rPr>
              <a:t>合同法、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>
                <a:solidFill>
                  <a:srgbClr val="7030A0"/>
                </a:solidFill>
              </a:rPr>
              <a:t>消費者保護法、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>
                <a:solidFill>
                  <a:srgbClr val="7030A0"/>
                </a:solidFill>
              </a:rPr>
              <a:t>數據保護法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>
                <a:solidFill>
                  <a:srgbClr val="7030A0"/>
                </a:solidFill>
              </a:rPr>
              <a:t>電子簽名法。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7030A0"/>
                </a:solidFill>
              </a:rPr>
              <a:t>電子商務法</a:t>
            </a:r>
            <a:r>
              <a:rPr dirty="0"/>
              <a:t>的概述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>
                <a:solidFill>
                  <a:srgbClr val="7030A0"/>
                </a:solidFill>
              </a:rPr>
              <a:t>合同法律效力：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在電子商務中，</a:t>
            </a:r>
            <a:r>
              <a:rPr dirty="0">
                <a:solidFill>
                  <a:srgbClr val="C00000"/>
                </a:solidFill>
              </a:rPr>
              <a:t>通過互聯網簽訂的合同具有與傳統紙質合同相同的法律效力</a:t>
            </a:r>
            <a:r>
              <a:rPr dirty="0"/>
              <a:t>。電子合同通常通過電子簽名來確認。</a:t>
            </a:r>
          </a:p>
          <a:p>
            <a:r>
              <a:rPr dirty="0">
                <a:solidFill>
                  <a:srgbClr val="7030A0"/>
                </a:solidFill>
              </a:rPr>
              <a:t>消費者保護：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法律規定了電子商務平台和賣家的責任，如商品信息真實性、售後服務保障和退換貨政策等，以</a:t>
            </a:r>
            <a:r>
              <a:rPr dirty="0">
                <a:solidFill>
                  <a:srgbClr val="C00000"/>
                </a:solidFill>
              </a:rPr>
              <a:t>保護消費者的合法權益</a:t>
            </a:r>
            <a:r>
              <a:rPr dirty="0"/>
              <a:t>。</a:t>
            </a:r>
          </a:p>
          <a:p>
            <a:r>
              <a:rPr dirty="0">
                <a:solidFill>
                  <a:srgbClr val="7030A0"/>
                </a:solidFill>
              </a:rPr>
              <a:t>電子支付規範</a:t>
            </a:r>
            <a:r>
              <a:rPr dirty="0"/>
              <a:t>：</a:t>
            </a:r>
            <a:endParaRPr lang="en-US" dirty="0"/>
          </a:p>
          <a:p>
            <a:pPr lvl="1"/>
            <a:r>
              <a:rPr dirty="0"/>
              <a:t>電子商務中的支付行為需要遵守相關的金融法律和規範，包括</a:t>
            </a:r>
            <a:r>
              <a:rPr dirty="0">
                <a:solidFill>
                  <a:srgbClr val="C00000"/>
                </a:solidFill>
              </a:rPr>
              <a:t>支付安全和資金清算</a:t>
            </a:r>
            <a:r>
              <a:rPr dirty="0"/>
              <a:t>等方面的要求。</a:t>
            </a:r>
          </a:p>
          <a:p>
            <a:r>
              <a:rPr dirty="0">
                <a:solidFill>
                  <a:srgbClr val="7030A0"/>
                </a:solidFill>
              </a:rPr>
              <a:t>數據保護：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企業在進行電子商務活動時，必須遵守數據保護法律，</a:t>
            </a:r>
            <a:r>
              <a:rPr dirty="0">
                <a:solidFill>
                  <a:srgbClr val="C00000"/>
                </a:solidFill>
              </a:rPr>
              <a:t>確保用戶的個人數據安全，防止數據洩露和濫用</a:t>
            </a:r>
            <a:r>
              <a:rPr dirty="0"/>
              <a:t>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電子商務法的主要內容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不同國家在電子商務法律方面存在差異。例如，</a:t>
            </a:r>
            <a:endParaRPr lang="en-US" dirty="0"/>
          </a:p>
          <a:p>
            <a:r>
              <a:rPr lang="en-US" dirty="0"/>
              <a:t>(1). </a:t>
            </a:r>
            <a:r>
              <a:rPr dirty="0"/>
              <a:t>歐盟</a:t>
            </a:r>
            <a:endParaRPr lang="en-US" dirty="0"/>
          </a:p>
          <a:p>
            <a:pPr lvl="1"/>
            <a:r>
              <a:rPr dirty="0">
                <a:solidFill>
                  <a:srgbClr val="C00000"/>
                </a:solidFill>
              </a:rPr>
              <a:t>《一般數據保護條例》（GDPR）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對數據保護有著嚴格的要求</a:t>
            </a:r>
            <a:r>
              <a:rPr dirty="0"/>
              <a:t>，</a:t>
            </a:r>
            <a:endParaRPr lang="en-US" dirty="0"/>
          </a:p>
          <a:p>
            <a:r>
              <a:rPr lang="en-US" dirty="0"/>
              <a:t>(2). </a:t>
            </a:r>
            <a:r>
              <a:rPr dirty="0"/>
              <a:t>美國</a:t>
            </a:r>
            <a:endParaRPr lang="en-US" dirty="0"/>
          </a:p>
          <a:p>
            <a:pPr lvl="1"/>
            <a:r>
              <a:rPr dirty="0">
                <a:solidFill>
                  <a:srgbClr val="C00000"/>
                </a:solidFill>
              </a:rPr>
              <a:t>更多依賴於行業自律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聯邦各州的法律。</a:t>
            </a:r>
            <a:endParaRPr lang="en-US" dirty="0">
              <a:solidFill>
                <a:srgbClr val="C00000"/>
              </a:solidFill>
            </a:endParaRPr>
          </a:p>
          <a:p>
            <a:r>
              <a:rPr dirty="0"/>
              <a:t>企業在進行跨境電商時，需要了解並遵守目標市場的法律規定。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各國電子商務法律的比較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E1EEAFC9-E5C7-47BB-A595-238D22D338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TW" altLang="en-US" dirty="0"/>
              <a:t>隱私保護與數據安全</a:t>
            </a:r>
          </a:p>
        </p:txBody>
      </p:sp>
    </p:spTree>
    <p:extLst>
      <p:ext uri="{BB962C8B-B14F-4D97-AF65-F5344CB8AC3E}">
        <p14:creationId xmlns:p14="http://schemas.microsoft.com/office/powerpoint/2010/main" val="410954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在電子商務中，</a:t>
            </a:r>
            <a:endParaRPr lang="en-US" dirty="0"/>
          </a:p>
          <a:p>
            <a:pPr lvl="1"/>
            <a:r>
              <a:rPr dirty="0">
                <a:solidFill>
                  <a:srgbClr val="C00000"/>
                </a:solidFill>
              </a:rPr>
              <a:t>消費者的個人信息</a:t>
            </a:r>
            <a:r>
              <a:rPr dirty="0"/>
              <a:t>，包括</a:t>
            </a:r>
            <a:endParaRPr lang="en-US" dirty="0"/>
          </a:p>
          <a:p>
            <a:pPr lvl="1"/>
            <a:r>
              <a:rPr dirty="0">
                <a:solidFill>
                  <a:srgbClr val="C00000"/>
                </a:solidFill>
              </a:rPr>
              <a:t>姓名、地址、支付信息，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/>
              <a:t>都被收集並存儲。</a:t>
            </a:r>
            <a:endParaRPr lang="en-US" dirty="0"/>
          </a:p>
          <a:p>
            <a:r>
              <a:rPr dirty="0"/>
              <a:t>隱私保護</a:t>
            </a:r>
            <a:endParaRPr lang="en-US" dirty="0"/>
          </a:p>
          <a:p>
            <a:pPr lvl="1"/>
            <a:r>
              <a:rPr dirty="0"/>
              <a:t>不僅關乎消費者的基本權益，</a:t>
            </a:r>
            <a:endParaRPr lang="en-US" dirty="0"/>
          </a:p>
          <a:p>
            <a:pPr lvl="1"/>
            <a:r>
              <a:rPr dirty="0"/>
              <a:t>也是建立消費者信任的基礎。</a:t>
            </a:r>
            <a:endParaRPr lang="en-US" dirty="0"/>
          </a:p>
          <a:p>
            <a:r>
              <a:rPr dirty="0"/>
              <a:t>隱私數據的洩露或濫用可能導致嚴重的法律後果和商業損失。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隱私保護的重要性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>
                <a:solidFill>
                  <a:srgbClr val="7030A0"/>
                </a:solidFill>
              </a:rPr>
              <a:t>數據洩露：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黑客攻擊、內部人員濫用</a:t>
            </a:r>
            <a:r>
              <a:rPr lang="zh-TW" altLang="en-US" dirty="0">
                <a:solidFill>
                  <a:srgbClr val="C00000"/>
                </a:solidFill>
              </a:rPr>
              <a:t>、</a:t>
            </a:r>
            <a:r>
              <a:rPr dirty="0">
                <a:solidFill>
                  <a:srgbClr val="C00000"/>
                </a:solidFill>
              </a:rPr>
              <a:t>技術漏洞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/>
              <a:t>都可能導致數據洩露，給消費者和企業帶來風險。</a:t>
            </a:r>
          </a:p>
          <a:p>
            <a:r>
              <a:rPr dirty="0">
                <a:solidFill>
                  <a:srgbClr val="7030A0"/>
                </a:solidFill>
              </a:rPr>
              <a:t>數據存儲與傳輸：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企業需要確保在數據存儲和傳輸過程中</a:t>
            </a:r>
            <a:r>
              <a:rPr sz="3200" dirty="0">
                <a:solidFill>
                  <a:srgbClr val="C00000"/>
                </a:solidFill>
                <a:highlight>
                  <a:srgbClr val="FFFF00"/>
                </a:highlight>
              </a:rPr>
              <a:t>採取加密措施</a:t>
            </a:r>
            <a:r>
              <a:rPr dirty="0"/>
              <a:t>，以防止未經授權的訪問。</a:t>
            </a:r>
          </a:p>
          <a:p>
            <a:r>
              <a:rPr dirty="0">
                <a:solidFill>
                  <a:srgbClr val="7030A0"/>
                </a:solidFill>
              </a:rPr>
              <a:t>數據最小化原則：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企業應僅收集和處理為實現商業目的所必需的最少數據，</a:t>
            </a:r>
            <a:r>
              <a:rPr dirty="0">
                <a:solidFill>
                  <a:srgbClr val="C00000"/>
                </a:solidFill>
              </a:rPr>
              <a:t>避免過度收集消費者信息</a:t>
            </a:r>
            <a:r>
              <a:rPr dirty="0"/>
              <a:t>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數據安全的挑戰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-粗體大字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4-粗體大字" id="{FAB37755-8BFD-40C9-964E-A3E00EB2AC0B}" vid="{1590615A-8909-46AD-9BAB-84E7CBD626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佈景主題4-粗體大字</Template>
  <TotalTime>19</TotalTime>
  <Words>419</Words>
  <Application>Microsoft Office PowerPoint</Application>
  <PresentationFormat>如螢幕大小 (4:3)</PresentationFormat>
  <Paragraphs>133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Segoe Condensed</vt:lpstr>
      <vt:lpstr>微軟正黑體</vt:lpstr>
      <vt:lpstr>Arial</vt:lpstr>
      <vt:lpstr>Bookman Old Style</vt:lpstr>
      <vt:lpstr>佈景主題4-粗體大字</vt:lpstr>
      <vt:lpstr>陳擎文</vt:lpstr>
      <vt:lpstr>單元綱要</vt:lpstr>
      <vt:lpstr>PowerPoint 簡報</vt:lpstr>
      <vt:lpstr>電子商務法的概述</vt:lpstr>
      <vt:lpstr>電子商務法的主要內容</vt:lpstr>
      <vt:lpstr>各國電子商務法律的比較</vt:lpstr>
      <vt:lpstr>PowerPoint 簡報</vt:lpstr>
      <vt:lpstr>隱私保護的重要性</vt:lpstr>
      <vt:lpstr>數據安全的挑戰</vt:lpstr>
      <vt:lpstr>隱私保護法規</vt:lpstr>
      <vt:lpstr>企業的數據保護措施</vt:lpstr>
      <vt:lpstr>PowerPoint 簡報</vt:lpstr>
      <vt:lpstr>知識產權IP的重要性</vt:lpstr>
      <vt:lpstr>版權保護的範疇</vt:lpstr>
      <vt:lpstr>侵權行為的後果</vt:lpstr>
      <vt:lpstr>版權保護措施</vt:lpstr>
      <vt:lpstr>PowerPoint 簡報</vt:lpstr>
      <vt:lpstr>商業道德的重要性</vt:lpstr>
      <vt:lpstr>常見的道德問題</vt:lpstr>
      <vt:lpstr>道德責任的實踐</vt:lpstr>
      <vt:lpstr>案例分析：不道德行為的影響</vt:lpstr>
      <vt:lpstr>結語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陳擎文</dc:title>
  <dc:subject/>
  <dc:creator/>
  <cp:keywords/>
  <dc:description>generated using python-pptx</dc:description>
  <cp:lastModifiedBy>tsu ccw</cp:lastModifiedBy>
  <cp:revision>4</cp:revision>
  <dcterms:created xsi:type="dcterms:W3CDTF">2013-01-27T09:14:16Z</dcterms:created>
  <dcterms:modified xsi:type="dcterms:W3CDTF">2024-08-20T09:14:23Z</dcterms:modified>
  <cp:category/>
</cp:coreProperties>
</file>