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80" r:id="rId4"/>
    <p:sldId id="273" r:id="rId5"/>
    <p:sldId id="292" r:id="rId6"/>
    <p:sldId id="300" r:id="rId7"/>
    <p:sldId id="281" r:id="rId8"/>
    <p:sldId id="257" r:id="rId9"/>
    <p:sldId id="258" r:id="rId10"/>
    <p:sldId id="259" r:id="rId11"/>
    <p:sldId id="260" r:id="rId12"/>
    <p:sldId id="276" r:id="rId13"/>
    <p:sldId id="262" r:id="rId14"/>
    <p:sldId id="263" r:id="rId15"/>
    <p:sldId id="279" r:id="rId16"/>
    <p:sldId id="264" r:id="rId17"/>
    <p:sldId id="277" r:id="rId18"/>
    <p:sldId id="266" r:id="rId19"/>
    <p:sldId id="267" r:id="rId20"/>
    <p:sldId id="268" r:id="rId21"/>
    <p:sldId id="269" r:id="rId22"/>
    <p:sldId id="278" r:id="rId23"/>
    <p:sldId id="271" r:id="rId24"/>
    <p:sldId id="272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0051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363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51790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944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52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4340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7F7E36F-9AF9-4A6D-9196-AC8DD51C9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4841" y="1460701"/>
            <a:ext cx="9087439" cy="3244463"/>
          </a:xfrm>
        </p:spPr>
        <p:txBody>
          <a:bodyPr>
            <a:normAutofit fontScale="92500"/>
          </a:bodyPr>
          <a:lstStyle/>
          <a:p>
            <a:r>
              <a:rPr lang="en-US" altLang="zh-CN" sz="5600" dirty="0"/>
              <a:t>【</a:t>
            </a:r>
            <a:r>
              <a:rPr lang="zh-TW" altLang="en-US" sz="5600" dirty="0"/>
              <a:t>供應鏈管理</a:t>
            </a:r>
            <a:r>
              <a:rPr lang="en-US" altLang="zh-CN" sz="5600" dirty="0"/>
              <a:t>】</a:t>
            </a:r>
            <a:r>
              <a:rPr lang="zh-CN" altLang="en-US" sz="5600" dirty="0"/>
              <a:t>是</a:t>
            </a:r>
            <a:endParaRPr lang="en-US" altLang="zh-CN" sz="5600" dirty="0"/>
          </a:p>
          <a:p>
            <a:r>
              <a:rPr lang="en-US" altLang="zh-CN" sz="5600" dirty="0"/>
              <a:t>【</a:t>
            </a:r>
            <a:r>
              <a:rPr lang="zh-CN" altLang="en-US" sz="5600" dirty="0"/>
              <a:t>快時尚電商</a:t>
            </a:r>
            <a:r>
              <a:rPr lang="en-US" altLang="zh-CN" sz="5600" dirty="0"/>
              <a:t>】</a:t>
            </a:r>
            <a:r>
              <a:rPr lang="zh-TW" altLang="en-US" sz="5600" dirty="0"/>
              <a:t>競爭力的關鍵</a:t>
            </a:r>
            <a:endParaRPr lang="en-US" altLang="zh-TW" sz="5600" dirty="0"/>
          </a:p>
          <a:p>
            <a:r>
              <a:rPr lang="zh-TW" altLang="en-US" sz="5700" dirty="0"/>
              <a:t>➜</a:t>
            </a:r>
            <a:r>
              <a:rPr lang="zh-CN" altLang="en-US" sz="5700" dirty="0"/>
              <a:t>以</a:t>
            </a:r>
            <a:r>
              <a:rPr lang="en-US" altLang="zh-CN" sz="5700" dirty="0"/>
              <a:t>Zara</a:t>
            </a:r>
            <a:r>
              <a:rPr lang="zh-CN" altLang="en-US" sz="5700" dirty="0"/>
              <a:t>，</a:t>
            </a:r>
            <a:r>
              <a:rPr lang="en-US" altLang="zh-CN" sz="5700" dirty="0"/>
              <a:t>SHEIN</a:t>
            </a:r>
            <a:r>
              <a:rPr lang="zh-CN" altLang="en-US" sz="5700" dirty="0"/>
              <a:t>為例</a:t>
            </a:r>
            <a:endParaRPr lang="zh-TW" altLang="en-US" sz="5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在電子商務中，</a:t>
            </a:r>
            <a:r>
              <a:rPr dirty="0">
                <a:highlight>
                  <a:srgbClr val="FFFF00"/>
                </a:highlight>
              </a:rPr>
              <a:t>供應鏈管理</a:t>
            </a:r>
            <a:r>
              <a:rPr dirty="0">
                <a:solidFill>
                  <a:srgbClr val="7030A0"/>
                </a:solidFill>
              </a:rPr>
              <a:t>至關重要</a:t>
            </a:r>
            <a:r>
              <a:rPr dirty="0"/>
              <a:t>，</a:t>
            </a:r>
            <a:endParaRPr lang="en-US" dirty="0"/>
          </a:p>
          <a:p>
            <a:r>
              <a:rPr dirty="0"/>
              <a:t>因為它直接影響到企業的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交付速度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成本控制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客戶滿意度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dirty="0"/>
              <a:t>有效的供應鏈管理可以幫助企業</a:t>
            </a:r>
            <a:endParaRPr lang="en-US" dirty="0"/>
          </a:p>
          <a:p>
            <a:pPr lvl="1"/>
            <a:r>
              <a:rPr dirty="0"/>
              <a:t>在競爭中獲得優勢，</a:t>
            </a:r>
            <a:endParaRPr lang="en-US" dirty="0"/>
          </a:p>
          <a:p>
            <a:pPr lvl="1"/>
            <a:r>
              <a:rPr dirty="0"/>
              <a:t>通過更快的交付</a:t>
            </a:r>
            <a:endParaRPr lang="en-US" dirty="0"/>
          </a:p>
          <a:p>
            <a:pPr lvl="1"/>
            <a:r>
              <a:rPr dirty="0"/>
              <a:t>更低的成本來提升市場佔有率。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供應鏈管理的重要性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速度：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電子商務要求</a:t>
            </a:r>
            <a:r>
              <a:rPr dirty="0">
                <a:solidFill>
                  <a:srgbClr val="C00000"/>
                </a:solidFill>
              </a:rPr>
              <a:t>快速反應市場需求</a:t>
            </a:r>
            <a:r>
              <a:rPr dirty="0"/>
              <a:t>，因此</a:t>
            </a:r>
            <a:r>
              <a:rPr dirty="0">
                <a:solidFill>
                  <a:srgbClr val="C00000"/>
                </a:solidFill>
              </a:rPr>
              <a:t>供應鏈必須具備高效率</a:t>
            </a:r>
            <a:r>
              <a:rPr dirty="0"/>
              <a:t>和靈活性。</a:t>
            </a:r>
          </a:p>
          <a:p>
            <a:r>
              <a:rPr dirty="0">
                <a:solidFill>
                  <a:srgbClr val="7030A0"/>
                </a:solidFill>
              </a:rPr>
              <a:t>複雜性：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電子商務涉及多渠道銷售，包括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線上和線下的協同</a:t>
            </a:r>
            <a:r>
              <a:rPr dirty="0"/>
              <a:t>，這使得供應鏈管理變得更加複雜。</a:t>
            </a:r>
          </a:p>
          <a:p>
            <a:r>
              <a:rPr dirty="0">
                <a:solidFill>
                  <a:srgbClr val="7030A0"/>
                </a:solidFill>
              </a:rPr>
              <a:t>全球性：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隨著跨境電商的發展，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供應鏈管理需要考慮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全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球物流、海關清關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、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國際支付</a:t>
            </a:r>
            <a:r>
              <a:rPr lang="en-US" altLang="zh-CN" dirty="0"/>
              <a:t>】</a:t>
            </a:r>
            <a:r>
              <a:rPr dirty="0"/>
              <a:t>等多方面的挑戰。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電子商務供應鏈的特點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電子商務中的物流</a:t>
            </a:r>
          </a:p>
        </p:txBody>
      </p:sp>
    </p:spTree>
    <p:extLst>
      <p:ext uri="{BB962C8B-B14F-4D97-AF65-F5344CB8AC3E}">
        <p14:creationId xmlns:p14="http://schemas.microsoft.com/office/powerpoint/2010/main" val="239294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物流管理是供應鏈管理的重要組成部分，</a:t>
            </a:r>
            <a:endParaRPr lang="en-US" dirty="0"/>
          </a:p>
          <a:p>
            <a:r>
              <a:rPr dirty="0"/>
              <a:t>它涵蓋</a:t>
            </a:r>
            <a:endParaRPr lang="en-US" dirty="0"/>
          </a:p>
          <a:p>
            <a:pPr lvl="1"/>
            <a:r>
              <a:rPr sz="3800" dirty="0">
                <a:solidFill>
                  <a:srgbClr val="7030A0"/>
                </a:solidFill>
              </a:rPr>
              <a:t>從</a:t>
            </a:r>
            <a:r>
              <a:rPr lang="en-US" altLang="zh-CN" sz="3800" dirty="0">
                <a:solidFill>
                  <a:srgbClr val="7030A0"/>
                </a:solidFill>
              </a:rPr>
              <a:t>【</a:t>
            </a:r>
            <a:r>
              <a:rPr sz="3800" dirty="0">
                <a:solidFill>
                  <a:srgbClr val="7030A0"/>
                </a:solidFill>
              </a:rPr>
              <a:t>供應商</a:t>
            </a:r>
            <a:r>
              <a:rPr lang="en-US" altLang="zh-CN" sz="3800" dirty="0">
                <a:solidFill>
                  <a:srgbClr val="7030A0"/>
                </a:solidFill>
              </a:rPr>
              <a:t>】</a:t>
            </a:r>
            <a:r>
              <a:rPr sz="3800" dirty="0">
                <a:solidFill>
                  <a:srgbClr val="7030A0"/>
                </a:solidFill>
              </a:rPr>
              <a:t>到</a:t>
            </a:r>
            <a:r>
              <a:rPr lang="en-US" altLang="zh-CN" sz="3800" dirty="0">
                <a:solidFill>
                  <a:srgbClr val="7030A0"/>
                </a:solidFill>
              </a:rPr>
              <a:t>【</a:t>
            </a:r>
            <a:r>
              <a:rPr sz="3800" dirty="0">
                <a:solidFill>
                  <a:srgbClr val="7030A0"/>
                </a:solidFill>
              </a:rPr>
              <a:t>消費者</a:t>
            </a:r>
            <a:r>
              <a:rPr lang="en-US" altLang="zh-CN" sz="3800" dirty="0">
                <a:solidFill>
                  <a:srgbClr val="7030A0"/>
                </a:solidFill>
              </a:rPr>
              <a:t>】</a:t>
            </a:r>
            <a:r>
              <a:rPr sz="3800" dirty="0">
                <a:solidFill>
                  <a:srgbClr val="7030A0"/>
                </a:solidFill>
              </a:rPr>
              <a:t>的整個商品流通過程。</a:t>
            </a:r>
            <a:endParaRPr lang="en-US" sz="3800" dirty="0">
              <a:solidFill>
                <a:srgbClr val="7030A0"/>
              </a:solidFill>
            </a:endParaRPr>
          </a:p>
          <a:p>
            <a:r>
              <a:rPr dirty="0"/>
              <a:t>電子商務中的物流主要包括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sz="3900" dirty="0">
                <a:solidFill>
                  <a:srgbClr val="7030A0"/>
                </a:solidFill>
              </a:rPr>
              <a:t>倉儲管理、</a:t>
            </a:r>
            <a:endParaRPr lang="en-US" sz="3900" dirty="0">
              <a:solidFill>
                <a:srgbClr val="7030A0"/>
              </a:solidFill>
            </a:endParaRPr>
          </a:p>
          <a:p>
            <a:pPr lvl="1"/>
            <a:r>
              <a:rPr sz="3900" dirty="0">
                <a:solidFill>
                  <a:srgbClr val="7030A0"/>
                </a:solidFill>
              </a:rPr>
              <a:t>運輸管理</a:t>
            </a:r>
            <a:endParaRPr lang="en-US" sz="3900" dirty="0">
              <a:solidFill>
                <a:srgbClr val="7030A0"/>
              </a:solidFill>
            </a:endParaRPr>
          </a:p>
          <a:p>
            <a:pPr lvl="1"/>
            <a:r>
              <a:rPr sz="3900" dirty="0">
                <a:solidFill>
                  <a:srgbClr val="7030A0"/>
                </a:solidFill>
              </a:rPr>
              <a:t>配送服務。</a:t>
            </a:r>
            <a:endParaRPr lang="en-US" sz="3900" dirty="0">
              <a:solidFill>
                <a:srgbClr val="7030A0"/>
              </a:solidFill>
            </a:endParaRPr>
          </a:p>
          <a:p>
            <a:r>
              <a:rPr dirty="0"/>
              <a:t>物流效率的高低直接影響到消費者的購物體驗和企業的運營成本。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物流管理的角色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快速交付需求：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隨著消費者對</a:t>
            </a:r>
            <a:r>
              <a:rPr dirty="0">
                <a:solidFill>
                  <a:srgbClr val="C00000"/>
                </a:solidFill>
              </a:rPr>
              <a:t>交付速度的要求越來越高</a:t>
            </a:r>
            <a:r>
              <a:rPr dirty="0"/>
              <a:t>，如何在短時間內完成訂單處理和配送成為一大挑戰。</a:t>
            </a:r>
          </a:p>
          <a:p>
            <a:r>
              <a:rPr dirty="0">
                <a:solidFill>
                  <a:srgbClr val="7030A0"/>
                </a:solidFill>
              </a:rPr>
              <a:t>逆向物流：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退貨和換貨</a:t>
            </a:r>
            <a:r>
              <a:rPr dirty="0"/>
              <a:t>在電子商務中非常常見，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企業需要有完善的逆向物流系統</a:t>
            </a:r>
            <a:r>
              <a:rPr dirty="0"/>
              <a:t>來處理這些需求。</a:t>
            </a:r>
          </a:p>
          <a:p>
            <a:r>
              <a:rPr dirty="0">
                <a:solidFill>
                  <a:srgbClr val="7030A0"/>
                </a:solidFill>
              </a:rPr>
              <a:t>多渠道物流：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在電子商務中，企業需要管理來自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不同銷售渠道的訂單</a:t>
            </a:r>
            <a:r>
              <a:rPr dirty="0"/>
              <a:t>，這要求物流系統具有高度的整合性和協同能力。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電子商務物流的挑戰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電子商務中的配送</a:t>
            </a:r>
          </a:p>
        </p:txBody>
      </p:sp>
    </p:spTree>
    <p:extLst>
      <p:ext uri="{BB962C8B-B14F-4D97-AF65-F5344CB8AC3E}">
        <p14:creationId xmlns:p14="http://schemas.microsoft.com/office/powerpoint/2010/main" val="113591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rgbClr val="7030A0"/>
                </a:solidFill>
              </a:rPr>
              <a:t>最後一公里配送：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最後一公里配送是物流中最具挑戰性的一環</a:t>
            </a:r>
            <a:r>
              <a:rPr dirty="0"/>
              <a:t>，企業可以通過與當地配送服務商合作</a:t>
            </a:r>
            <a:r>
              <a:rPr lang="zh-CN" altLang="en-US" dirty="0"/>
              <a:t>，</a:t>
            </a:r>
            <a:r>
              <a:rPr dirty="0"/>
              <a:t>或建立自有配送團隊來提高配送效率。</a:t>
            </a:r>
            <a:endParaRPr lang="en-US" dirty="0"/>
          </a:p>
          <a:p>
            <a:r>
              <a:rPr dirty="0">
                <a:solidFill>
                  <a:srgbClr val="7030A0"/>
                </a:solidFill>
              </a:rPr>
              <a:t>倉儲位置優化：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通過在</a:t>
            </a:r>
            <a:r>
              <a:rPr dirty="0">
                <a:solidFill>
                  <a:srgbClr val="C00000"/>
                </a:solidFill>
              </a:rPr>
              <a:t>靠近主要市場的地區設立倉庫</a:t>
            </a:r>
            <a:r>
              <a:rPr dirty="0"/>
              <a:t>，企業可以</a:t>
            </a:r>
            <a:r>
              <a:rPr dirty="0">
                <a:highlight>
                  <a:srgbClr val="FFFF00"/>
                </a:highlight>
              </a:rPr>
              <a:t>縮短配送時間</a:t>
            </a:r>
            <a:r>
              <a:rPr dirty="0"/>
              <a:t>，降低物流成本。</a:t>
            </a:r>
          </a:p>
          <a:p>
            <a:r>
              <a:rPr dirty="0">
                <a:solidFill>
                  <a:srgbClr val="7030A0"/>
                </a:solidFill>
              </a:rPr>
              <a:t>自動化技術應用：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使用自動化技術如</a:t>
            </a:r>
            <a:endParaRPr lang="en-US" dirty="0"/>
          </a:p>
          <a:p>
            <a:pPr lvl="2"/>
            <a:r>
              <a:rPr dirty="0">
                <a:solidFill>
                  <a:srgbClr val="C00000"/>
                </a:solidFill>
              </a:rPr>
              <a:t>無人機配送、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dirty="0">
                <a:solidFill>
                  <a:srgbClr val="C00000"/>
                </a:solidFill>
              </a:rPr>
              <a:t>自動倉儲系統等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可以提高物流效率，降低人力成本。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配送策略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zh-TW" altLang="en-US" dirty="0"/>
              <a:t>庫存管理系統</a:t>
            </a:r>
          </a:p>
        </p:txBody>
      </p:sp>
    </p:spTree>
    <p:extLst>
      <p:ext uri="{BB962C8B-B14F-4D97-AF65-F5344CB8AC3E}">
        <p14:creationId xmlns:p14="http://schemas.microsoft.com/office/powerpoint/2010/main" val="142191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庫存管理是供應鏈管理的核心環節之一，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</a:rPr>
              <a:t>如何有效地控制和調整庫存水平，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以滿足市場需求，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避免缺貨或過量庫存的情況。</a:t>
            </a:r>
            <a:endParaRPr lang="en-US" dirty="0">
              <a:solidFill>
                <a:srgbClr val="7030A0"/>
              </a:solidFill>
            </a:endParaRPr>
          </a:p>
          <a:p>
            <a:r>
              <a:rPr dirty="0"/>
              <a:t>良好的庫存管理可以幫助企業降低成本，</a:t>
            </a:r>
            <a:r>
              <a:rPr dirty="0">
                <a:highlight>
                  <a:srgbClr val="FFFF00"/>
                </a:highlight>
              </a:rPr>
              <a:t>提高資金周轉率</a:t>
            </a:r>
            <a:r>
              <a:rPr dirty="0"/>
              <a:t>，並提升客戶滿意度。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庫存管理的重要性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需求預測不準確：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市場需求的波動性使得庫存管理充滿挑戰，</a:t>
            </a:r>
            <a:r>
              <a:rPr dirty="0">
                <a:solidFill>
                  <a:srgbClr val="C00000"/>
                </a:solidFill>
              </a:rPr>
              <a:t>過高或過低的庫存都可能帶來損失</a:t>
            </a:r>
            <a:r>
              <a:rPr dirty="0"/>
              <a:t>。</a:t>
            </a:r>
          </a:p>
          <a:p>
            <a:r>
              <a:rPr dirty="0">
                <a:solidFill>
                  <a:srgbClr val="7030A0"/>
                </a:solidFill>
              </a:rPr>
              <a:t>產品多樣化：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電子商務中的</a:t>
            </a:r>
            <a:r>
              <a:rPr dirty="0">
                <a:solidFill>
                  <a:srgbClr val="C00000"/>
                </a:solidFill>
              </a:rPr>
              <a:t>產品種類繁多</a:t>
            </a:r>
            <a:r>
              <a:rPr dirty="0"/>
              <a:t>，如何有效管理</a:t>
            </a:r>
            <a:r>
              <a:rPr dirty="0">
                <a:solidFill>
                  <a:srgbClr val="C00000"/>
                </a:solidFill>
              </a:rPr>
              <a:t>多樣化的庫存成為一大難題</a:t>
            </a:r>
            <a:r>
              <a:rPr dirty="0"/>
              <a:t>。</a:t>
            </a:r>
          </a:p>
          <a:p>
            <a:r>
              <a:rPr dirty="0">
                <a:solidFill>
                  <a:srgbClr val="7030A0"/>
                </a:solidFill>
              </a:rPr>
              <a:t>庫存更新速度：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特別是在</a:t>
            </a:r>
            <a:r>
              <a:rPr dirty="0">
                <a:solidFill>
                  <a:srgbClr val="C00000"/>
                </a:solidFill>
              </a:rPr>
              <a:t>時尚、電子產品等快速更新</a:t>
            </a:r>
            <a:r>
              <a:rPr dirty="0"/>
              <a:t>的行業中，企業需要快速反應市場變化，調整庫存策略。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庫存管理的</a:t>
            </a:r>
            <a:r>
              <a:rPr sz="6600" dirty="0">
                <a:solidFill>
                  <a:srgbClr val="C00000"/>
                </a:solidFill>
              </a:rPr>
              <a:t>挑戰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CB5BC5-D40F-4DDC-ADC9-1387C9B8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案例分析：供應鏈優化的成功經驗</a:t>
            </a:r>
            <a:r>
              <a:rPr lang="zh-CN" altLang="en-US" dirty="0"/>
              <a:t>（快時尚品牌</a:t>
            </a:r>
            <a:r>
              <a:rPr lang="en-US" altLang="zh-CN" dirty="0"/>
              <a:t>Zara</a:t>
            </a:r>
            <a:r>
              <a:rPr lang="zh-CN" altLang="en-US" dirty="0"/>
              <a:t>，</a:t>
            </a:r>
            <a:r>
              <a:rPr lang="en-US" altLang="zh-CN" dirty="0"/>
              <a:t>SHEIN</a:t>
            </a:r>
            <a:r>
              <a:rPr lang="zh-CN" altLang="en-US" dirty="0"/>
              <a:t>）</a:t>
            </a:r>
            <a:endParaRPr lang="zh-TW" altLang="en-US" dirty="0"/>
          </a:p>
          <a:p>
            <a:r>
              <a:rPr lang="en-US" altLang="zh-CN" dirty="0"/>
              <a:t>2. </a:t>
            </a:r>
            <a:r>
              <a:rPr lang="zh-TW" altLang="en-US" dirty="0"/>
              <a:t>供應鏈管理概述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電子商務中的物流與配送</a:t>
            </a:r>
            <a:endParaRPr lang="en-US" altLang="zh-TW" dirty="0"/>
          </a:p>
          <a:p>
            <a:r>
              <a:rPr lang="en-US" altLang="zh-TW" dirty="0"/>
              <a:t>4. </a:t>
            </a:r>
            <a:r>
              <a:rPr lang="zh-TW" altLang="en-US" dirty="0"/>
              <a:t>庫存管理系統</a:t>
            </a:r>
            <a:endParaRPr lang="en-US" altLang="zh-TW" dirty="0"/>
          </a:p>
          <a:p>
            <a:r>
              <a:rPr lang="en-US" altLang="zh-TW" dirty="0"/>
              <a:t>5. </a:t>
            </a:r>
            <a:r>
              <a:rPr lang="zh-TW" altLang="en-US" dirty="0"/>
              <a:t>供應鏈優化策略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958073-9F2F-40E7-93D7-88752FA2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562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>
                <a:solidFill>
                  <a:srgbClr val="7030A0"/>
                </a:solidFill>
              </a:rPr>
              <a:t>IMS</a:t>
            </a:r>
            <a:r>
              <a:rPr lang="zh-CN" altLang="en-US" sz="3800" dirty="0">
                <a:solidFill>
                  <a:srgbClr val="7030A0"/>
                </a:solidFill>
              </a:rPr>
              <a:t>，</a:t>
            </a:r>
            <a:r>
              <a:rPr lang="en-US" altLang="zh-TW" sz="3800" dirty="0">
                <a:solidFill>
                  <a:srgbClr val="7030A0"/>
                </a:solidFill>
              </a:rPr>
              <a:t> Inventory Management System</a:t>
            </a:r>
          </a:p>
          <a:p>
            <a:r>
              <a:rPr dirty="0">
                <a:solidFill>
                  <a:srgbClr val="7030A0"/>
                </a:solidFill>
              </a:rPr>
              <a:t>實時庫存監控：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IMS</a:t>
            </a:r>
            <a:r>
              <a:rPr dirty="0"/>
              <a:t>可以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實時跟蹤庫存水平</a:t>
            </a:r>
            <a:r>
              <a:rPr dirty="0"/>
              <a:t>，提供準確的庫存數據，幫助企業做出及時的決策。</a:t>
            </a:r>
          </a:p>
          <a:p>
            <a:r>
              <a:rPr dirty="0">
                <a:solidFill>
                  <a:srgbClr val="7030A0"/>
                </a:solidFill>
              </a:rPr>
              <a:t>自動補貨系統：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根據庫存水平和預測需求，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自動生成補貨訂單</a:t>
            </a:r>
            <a:r>
              <a:rPr dirty="0"/>
              <a:t>，確保庫存充足。</a:t>
            </a:r>
          </a:p>
          <a:p>
            <a:r>
              <a:rPr dirty="0">
                <a:solidFill>
                  <a:srgbClr val="7030A0"/>
                </a:solidFill>
              </a:rPr>
              <a:t>多倉庫管理：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對於具有多個倉庫的企業，IMS可以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協調各倉庫之間的庫存調配</a:t>
            </a:r>
            <a:r>
              <a:rPr dirty="0"/>
              <a:t>，優化資源利用。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庫存管理系統（IMS）的功能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需求預測技術：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使用</a:t>
            </a:r>
            <a:r>
              <a:rPr dirty="0">
                <a:solidFill>
                  <a:srgbClr val="C00000"/>
                </a:solidFill>
              </a:rPr>
              <a:t>大數據和人工智慧技術</a:t>
            </a:r>
            <a:r>
              <a:rPr dirty="0"/>
              <a:t>進行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需求預測</a:t>
            </a:r>
            <a:r>
              <a:rPr dirty="0"/>
              <a:t>，減少預測誤差，提高庫存管理的準確性。</a:t>
            </a:r>
          </a:p>
          <a:p>
            <a:r>
              <a:rPr dirty="0">
                <a:solidFill>
                  <a:srgbClr val="7030A0"/>
                </a:solidFill>
              </a:rPr>
              <a:t>庫存分級管理：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根據產品的銷售頻率和利潤貢獻，</a:t>
            </a:r>
            <a:r>
              <a:rPr dirty="0">
                <a:solidFill>
                  <a:srgbClr val="C00000"/>
                </a:solidFill>
              </a:rPr>
              <a:t>將庫存分為不同等級，採取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差異化的管理策略</a:t>
            </a:r>
            <a:r>
              <a:rPr dirty="0"/>
              <a:t>。</a:t>
            </a:r>
          </a:p>
          <a:p>
            <a:r>
              <a:rPr dirty="0">
                <a:solidFill>
                  <a:srgbClr val="7030A0"/>
                </a:solidFill>
              </a:rPr>
              <a:t>靈活的供應鏈策略：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建立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靈活的供應鏈</a:t>
            </a:r>
            <a:r>
              <a:rPr dirty="0"/>
              <a:t>，根據市場變化快速調整庫存策略，減少庫存風險。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庫存優化策略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en-US" dirty="0"/>
              <a:t>供應鏈優化策略</a:t>
            </a:r>
          </a:p>
        </p:txBody>
      </p:sp>
    </p:spTree>
    <p:extLst>
      <p:ext uri="{BB962C8B-B14F-4D97-AF65-F5344CB8AC3E}">
        <p14:creationId xmlns:p14="http://schemas.microsoft.com/office/powerpoint/2010/main" val="784729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在電子商務中，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供應鏈優化</a:t>
            </a:r>
            <a:r>
              <a:rPr dirty="0"/>
              <a:t>是保持競爭力的關鍵。</a:t>
            </a:r>
            <a:endParaRPr lang="en-US" dirty="0"/>
          </a:p>
          <a:p>
            <a:r>
              <a:rPr dirty="0"/>
              <a:t>通過供應鏈優化，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</a:rPr>
              <a:t>企業可以提高整體運營效率，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降低成本，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並縮短交付時間，</a:t>
            </a:r>
            <a:endParaRPr lang="en-US" dirty="0">
              <a:solidFill>
                <a:srgbClr val="7030A0"/>
              </a:solidFill>
            </a:endParaRPr>
          </a:p>
          <a:p>
            <a:r>
              <a:rPr dirty="0"/>
              <a:t>從而提升客戶滿意度。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供應鏈優化的重要性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>
                <a:solidFill>
                  <a:srgbClr val="7030A0"/>
                </a:solidFill>
              </a:rPr>
              <a:t>整合供應鏈：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整合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供應商、製造商、物流提供商</a:t>
            </a:r>
            <a:r>
              <a:rPr lang="en-US" altLang="zh-CN" dirty="0"/>
              <a:t>】</a:t>
            </a:r>
            <a:r>
              <a:rPr dirty="0"/>
              <a:t>等各方資源，建立協同合作的供應鏈體系，提高整體效率。</a:t>
            </a:r>
          </a:p>
          <a:p>
            <a:r>
              <a:rPr dirty="0">
                <a:solidFill>
                  <a:srgbClr val="7030A0"/>
                </a:solidFill>
              </a:rPr>
              <a:t>數字化轉型：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使用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物聯網（IoT）、大數據分析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、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區塊鏈技術</a:t>
            </a:r>
            <a:r>
              <a:rPr lang="en-US" altLang="zh-CN" dirty="0"/>
              <a:t>】</a:t>
            </a:r>
            <a:r>
              <a:rPr dirty="0"/>
              <a:t>，實現供應鏈的數字化管理，提高透明度和可追溯性。</a:t>
            </a:r>
          </a:p>
          <a:p>
            <a:r>
              <a:rPr dirty="0">
                <a:solidFill>
                  <a:srgbClr val="7030A0"/>
                </a:solidFill>
              </a:rPr>
              <a:t>彈性供應鏈：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建立能夠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快速響應市場變化</a:t>
            </a:r>
            <a:r>
              <a:rPr dirty="0"/>
              <a:t>的彈性供應鏈，通過靈活的生產計劃和物流安排，應對突發事件和需求波動。</a:t>
            </a:r>
          </a:p>
          <a:p>
            <a:r>
              <a:rPr dirty="0">
                <a:solidFill>
                  <a:srgbClr val="7030A0"/>
                </a:solidFill>
              </a:rPr>
              <a:t>環保與可持續性：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在供應鏈管理中引入環保和可持續性考量，</a:t>
            </a:r>
            <a:endParaRPr lang="en-US" dirty="0"/>
          </a:p>
          <a:p>
            <a:pPr lvl="1"/>
            <a:r>
              <a:rPr lang="zh-CN" altLang="en-US" dirty="0"/>
              <a:t>例如：</a:t>
            </a:r>
            <a:r>
              <a:rPr dirty="0"/>
              <a:t>使用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可再生能源、減少碳排放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、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採用綠色物流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供應鏈優化的策略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電子商務中的</a:t>
            </a:r>
            <a:r>
              <a:rPr dirty="0">
                <a:highlight>
                  <a:srgbClr val="FFFF00"/>
                </a:highlight>
              </a:rPr>
              <a:t>供應鏈管理</a:t>
            </a:r>
            <a:r>
              <a:rPr dirty="0"/>
              <a:t>是企業成功的關鍵因素之一。</a:t>
            </a:r>
            <a:endParaRPr lang="en-US" dirty="0"/>
          </a:p>
          <a:p>
            <a:r>
              <a:rPr dirty="0"/>
              <a:t>通過有效的供應鏈管理，企業可以</a:t>
            </a:r>
            <a:endParaRPr lang="en-US" dirty="0"/>
          </a:p>
          <a:p>
            <a:pPr lvl="1"/>
            <a:r>
              <a:rPr sz="3600" dirty="0">
                <a:solidFill>
                  <a:srgbClr val="7030A0"/>
                </a:solidFill>
              </a:rPr>
              <a:t>提高運營效率，降低成本，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600" dirty="0">
                <a:solidFill>
                  <a:srgbClr val="7030A0"/>
                </a:solidFill>
              </a:rPr>
              <a:t>並為消費者提供更好的購物體驗。</a:t>
            </a:r>
            <a:endParaRPr lang="en-US" sz="3600" dirty="0">
              <a:solidFill>
                <a:srgbClr val="7030A0"/>
              </a:solidFill>
            </a:endParaRPr>
          </a:p>
          <a:p>
            <a:r>
              <a:rPr dirty="0"/>
              <a:t>隨著技術的不斷進步，</a:t>
            </a:r>
            <a:endParaRPr lang="en-US" dirty="0"/>
          </a:p>
          <a:p>
            <a:pPr lvl="1"/>
            <a:r>
              <a:rPr sz="3800" dirty="0">
                <a:solidFill>
                  <a:srgbClr val="7030A0"/>
                </a:solidFill>
              </a:rPr>
              <a:t>供應鏈管理的數字化</a:t>
            </a:r>
            <a:endParaRPr lang="en-US" sz="3800" dirty="0">
              <a:solidFill>
                <a:srgbClr val="7030A0"/>
              </a:solidFill>
            </a:endParaRPr>
          </a:p>
          <a:p>
            <a:pPr lvl="1"/>
            <a:r>
              <a:rPr lang="zh-TW" altLang="en-US" sz="3800" dirty="0">
                <a:solidFill>
                  <a:srgbClr val="7030A0"/>
                </a:solidFill>
              </a:rPr>
              <a:t>供應鏈管理的</a:t>
            </a:r>
            <a:r>
              <a:rPr sz="3800" dirty="0">
                <a:solidFill>
                  <a:srgbClr val="7030A0"/>
                </a:solidFill>
              </a:rPr>
              <a:t>智能化</a:t>
            </a:r>
            <a:r>
              <a:rPr lang="en-US" sz="3800" dirty="0">
                <a:solidFill>
                  <a:srgbClr val="7030A0"/>
                </a:solidFill>
              </a:rPr>
              <a:t>,</a:t>
            </a:r>
            <a:r>
              <a:rPr sz="3800" dirty="0">
                <a:solidFill>
                  <a:srgbClr val="7030A0"/>
                </a:solidFill>
              </a:rPr>
              <a:t>將成為未來的發展趨勢。</a:t>
            </a:r>
            <a:endParaRPr lang="en-US" sz="3800" dirty="0">
              <a:solidFill>
                <a:srgbClr val="7030A0"/>
              </a:solidFill>
            </a:endParaRPr>
          </a:p>
          <a:p>
            <a:r>
              <a:rPr dirty="0"/>
              <a:t>企業需要持續關注供應鏈優化，並靈活應對市場變化，才能在激烈的市場競爭中立於不敗之地。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988603"/>
            <a:ext cx="8495931" cy="267405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案例分析：供應鏈優化的成功經驗</a:t>
            </a:r>
            <a:endParaRPr lang="en-US" altLang="zh-TW" dirty="0"/>
          </a:p>
          <a:p>
            <a:r>
              <a:rPr lang="zh-CN" altLang="en-US" dirty="0"/>
              <a:t>（</a:t>
            </a:r>
            <a:r>
              <a:rPr lang="en-US" altLang="zh-CN" dirty="0"/>
              <a:t>Zara</a:t>
            </a:r>
            <a:r>
              <a:rPr lang="zh-CN" altLang="en-US" dirty="0"/>
              <a:t>，</a:t>
            </a:r>
            <a:r>
              <a:rPr lang="en-US" altLang="zh-CN" dirty="0"/>
              <a:t>SHEIN</a:t>
            </a:r>
            <a:r>
              <a:rPr lang="zh-CN" altLang="en-US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61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許多知名企業通過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供應鏈優化</a:t>
            </a:r>
            <a:r>
              <a:rPr dirty="0"/>
              <a:t>取得了顯著的成效。</a:t>
            </a:r>
            <a:endParaRPr lang="en-US" dirty="0"/>
          </a:p>
          <a:p>
            <a:r>
              <a:rPr dirty="0"/>
              <a:t>例如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Zara</a:t>
            </a:r>
            <a:r>
              <a:rPr lang="zh-TW" altLang="en-US" dirty="0">
                <a:solidFill>
                  <a:srgbClr val="7030A0"/>
                </a:solidFill>
              </a:rPr>
              <a:t>服飾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 SHEIN</a:t>
            </a:r>
            <a:r>
              <a:rPr lang="zh-CN" altLang="en-US" dirty="0">
                <a:solidFill>
                  <a:srgbClr val="7030A0"/>
                </a:solidFill>
              </a:rPr>
              <a:t>流行時尚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Zara</a:t>
            </a:r>
            <a:r>
              <a:rPr lang="en-US" altLang="zh-CN" dirty="0">
                <a:solidFill>
                  <a:srgbClr val="7030A0"/>
                </a:solidFill>
              </a:rPr>
              <a:t>/SHEIN</a:t>
            </a:r>
            <a:r>
              <a:rPr dirty="0"/>
              <a:t>通過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快速反應的供應鏈模式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將從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服飾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設計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r>
              <a:rPr dirty="0"/>
              <a:t>到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店鋪上架</a:t>
            </a:r>
            <a:r>
              <a:rPr lang="en-US" altLang="zh-CN" dirty="0"/>
              <a:t>】</a:t>
            </a:r>
            <a:r>
              <a:rPr dirty="0"/>
              <a:t>的時間</a:t>
            </a:r>
            <a:r>
              <a:rPr lang="zh-CN" altLang="en-US" dirty="0"/>
              <a:t>，</a:t>
            </a:r>
            <a:r>
              <a:rPr dirty="0"/>
              <a:t>縮短到幾週內，</a:t>
            </a:r>
            <a:endParaRPr lang="en-US" dirty="0"/>
          </a:p>
          <a:p>
            <a:pPr lvl="1"/>
            <a:r>
              <a:rPr dirty="0"/>
              <a:t>大大提升了市場競爭力。</a:t>
            </a:r>
            <a:endParaRPr lang="en-US" dirty="0"/>
          </a:p>
          <a:p>
            <a:pPr lvl="1"/>
            <a:r>
              <a:rPr dirty="0"/>
              <a:t>這些成功案例為電子商務企業提供了有價值的借鑒。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案例分析：供應鏈優化的成功經驗</a:t>
            </a:r>
          </a:p>
        </p:txBody>
      </p:sp>
    </p:spTree>
    <p:extLst>
      <p:ext uri="{BB962C8B-B14F-4D97-AF65-F5344CB8AC3E}">
        <p14:creationId xmlns:p14="http://schemas.microsoft.com/office/powerpoint/2010/main" val="5407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特殊表現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/>
              <a:t>Shein</a:t>
            </a:r>
            <a:r>
              <a:rPr lang="zh-CN" altLang="en-US" dirty="0"/>
              <a:t>從</a:t>
            </a:r>
            <a:r>
              <a:rPr lang="en-US" altLang="zh-CN" dirty="0"/>
              <a:t>2021</a:t>
            </a:r>
            <a:r>
              <a:rPr lang="zh-CN" altLang="en-US" dirty="0"/>
              <a:t>年開始，就是</a:t>
            </a:r>
            <a:r>
              <a:rPr lang="zh-CN" altLang="en-US" dirty="0">
                <a:solidFill>
                  <a:srgbClr val="7030A0"/>
                </a:solidFill>
              </a:rPr>
              <a:t>全美</a:t>
            </a:r>
            <a:r>
              <a:rPr lang="en-US" altLang="zh-CN" dirty="0">
                <a:solidFill>
                  <a:srgbClr val="7030A0"/>
                </a:solidFill>
              </a:rPr>
              <a:t>APP</a:t>
            </a:r>
            <a:r>
              <a:rPr lang="zh-CN" altLang="en-US" dirty="0">
                <a:solidFill>
                  <a:srgbClr val="7030A0"/>
                </a:solidFill>
              </a:rPr>
              <a:t>下載量第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名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TW" dirty="0" err="1"/>
              <a:t>Shein</a:t>
            </a:r>
            <a:r>
              <a:rPr lang="zh-CN" altLang="en-US" dirty="0"/>
              <a:t>在</a:t>
            </a:r>
            <a:r>
              <a:rPr lang="en-US" altLang="zh-CN" dirty="0"/>
              <a:t>54</a:t>
            </a:r>
            <a:r>
              <a:rPr lang="zh-CN" altLang="en-US" dirty="0"/>
              <a:t>個國家，也是</a:t>
            </a:r>
            <a:r>
              <a:rPr lang="en-US" altLang="zh-CN" dirty="0">
                <a:solidFill>
                  <a:srgbClr val="7030A0"/>
                </a:solidFill>
              </a:rPr>
              <a:t>APP</a:t>
            </a:r>
            <a:r>
              <a:rPr lang="zh-CN" altLang="en-US" dirty="0">
                <a:solidFill>
                  <a:srgbClr val="7030A0"/>
                </a:solidFill>
              </a:rPr>
              <a:t>下載量第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名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TW" dirty="0" err="1"/>
              <a:t>Shein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時尚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服裝</a:t>
            </a:r>
            <a:r>
              <a:rPr lang="zh-CN" altLang="en-US" dirty="0"/>
              <a:t>類別的</a:t>
            </a:r>
            <a:r>
              <a:rPr lang="zh-CN" altLang="en-US" dirty="0">
                <a:solidFill>
                  <a:srgbClr val="7030A0"/>
                </a:solidFill>
              </a:rPr>
              <a:t>網路流量，是全世界第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名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訪問</a:t>
            </a:r>
            <a:r>
              <a:rPr lang="en-US" altLang="zh-CN" dirty="0" err="1"/>
              <a:t>Shein</a:t>
            </a:r>
            <a:r>
              <a:rPr lang="zh-CN" altLang="en-US" dirty="0"/>
              <a:t>網站的</a:t>
            </a:r>
            <a:r>
              <a:rPr lang="zh-CN" altLang="en-US" dirty="0">
                <a:solidFill>
                  <a:srgbClr val="C00000"/>
                </a:solidFill>
              </a:rPr>
              <a:t>平均逗留時間</a:t>
            </a:r>
            <a:r>
              <a:rPr lang="zh-CN" altLang="en-US" dirty="0"/>
              <a:t>為</a:t>
            </a:r>
            <a:r>
              <a:rPr lang="en-US" altLang="zh-CN" dirty="0">
                <a:solidFill>
                  <a:srgbClr val="7030A0"/>
                </a:solidFill>
              </a:rPr>
              <a:t>8</a:t>
            </a:r>
            <a:r>
              <a:rPr lang="zh-CN" altLang="en-US" dirty="0">
                <a:solidFill>
                  <a:srgbClr val="7030A0"/>
                </a:solidFill>
              </a:rPr>
              <a:t>分</a:t>
            </a:r>
            <a:r>
              <a:rPr lang="en-US" altLang="zh-CN" dirty="0">
                <a:solidFill>
                  <a:srgbClr val="7030A0"/>
                </a:solidFill>
              </a:rPr>
              <a:t>36</a:t>
            </a:r>
            <a:r>
              <a:rPr lang="zh-CN" altLang="en-US" dirty="0">
                <a:solidFill>
                  <a:srgbClr val="7030A0"/>
                </a:solidFill>
              </a:rPr>
              <a:t>秒（高於其他品牌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從</a:t>
            </a:r>
            <a:r>
              <a:rPr lang="en-US" altLang="zh-CN" dirty="0"/>
              <a:t>2013</a:t>
            </a:r>
            <a:r>
              <a:rPr lang="zh-CN" altLang="en-US" dirty="0"/>
              <a:t>年開始的</a:t>
            </a:r>
            <a:r>
              <a:rPr lang="en-US" altLang="zh-CN" dirty="0"/>
              <a:t>8</a:t>
            </a:r>
            <a:r>
              <a:rPr lang="zh-CN" altLang="en-US" dirty="0"/>
              <a:t>年，</a:t>
            </a:r>
            <a:r>
              <a:rPr lang="zh-CN" altLang="en-US" dirty="0">
                <a:solidFill>
                  <a:srgbClr val="7030A0"/>
                </a:solidFill>
              </a:rPr>
              <a:t>每年成長率都超過</a:t>
            </a:r>
            <a:r>
              <a:rPr lang="en-US" altLang="zh-CN" dirty="0">
                <a:solidFill>
                  <a:srgbClr val="7030A0"/>
                </a:solidFill>
              </a:rPr>
              <a:t>100%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zh-TW" altLang="en-US" sz="4000" dirty="0"/>
              <a:t>比競爭對手強的經營心法：</a:t>
            </a:r>
          </a:p>
          <a:p>
            <a:pPr lvl="1"/>
            <a:r>
              <a:rPr lang="en-US" altLang="zh-CN" dirty="0"/>
              <a:t>1. </a:t>
            </a:r>
            <a:r>
              <a:rPr dirty="0"/>
              <a:t>Shein</a:t>
            </a:r>
            <a:r>
              <a:rPr lang="zh-CN" altLang="en-US" dirty="0"/>
              <a:t>已經</a:t>
            </a:r>
            <a:r>
              <a:rPr lang="zh-CN" altLang="en-US" dirty="0">
                <a:solidFill>
                  <a:srgbClr val="C00000"/>
                </a:solidFill>
              </a:rPr>
              <a:t>超越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快時尚</a:t>
            </a:r>
            <a:r>
              <a:rPr lang="en-US" altLang="zh-CN" dirty="0"/>
              <a:t>】</a:t>
            </a:r>
            <a:r>
              <a:rPr lang="zh-CN" altLang="en-US" dirty="0"/>
              <a:t>，而是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即時時尚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2. </a:t>
            </a:r>
            <a:r>
              <a:rPr lang="en-US" altLang="zh-TW" dirty="0" err="1"/>
              <a:t>Shein</a:t>
            </a:r>
            <a:r>
              <a:rPr lang="zh-CN" altLang="en-US" dirty="0"/>
              <a:t>就像是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電商界的</a:t>
            </a:r>
            <a:r>
              <a:rPr lang="en-US" altLang="zh-CN" dirty="0" err="1">
                <a:solidFill>
                  <a:srgbClr val="C00000"/>
                </a:solidFill>
                <a:highlight>
                  <a:srgbClr val="FFFF00"/>
                </a:highlight>
              </a:rPr>
              <a:t>TikTo</a:t>
            </a:r>
            <a:r>
              <a:rPr lang="en-US" altLang="zh-CN" dirty="0" err="1"/>
              <a:t>k</a:t>
            </a:r>
            <a:r>
              <a:rPr lang="en-US" altLang="zh-CN" dirty="0"/>
              <a:t>】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 </a:t>
            </a:r>
            <a:r>
              <a:rPr lang="zh-TW" altLang="en-US" b="1" i="0" dirty="0">
                <a:solidFill>
                  <a:srgbClr val="C00000"/>
                </a:solidFill>
                <a:effectLst/>
                <a:latin typeface="system-ui"/>
              </a:rPr>
              <a:t>➜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ystem-ui"/>
              </a:rPr>
              <a:t>善</a:t>
            </a:r>
            <a:r>
              <a:rPr lang="zh-CN" altLang="en-US" sz="2900" dirty="0">
                <a:solidFill>
                  <a:srgbClr val="C00000"/>
                </a:solidFill>
                <a:effectLst/>
                <a:latin typeface="system-ui"/>
              </a:rPr>
              <a:t>用</a:t>
            </a:r>
            <a:r>
              <a:rPr lang="en-US" altLang="zh-CN" sz="2900" dirty="0">
                <a:solidFill>
                  <a:srgbClr val="C00000"/>
                </a:solidFill>
                <a:effectLst/>
                <a:latin typeface="system-ui"/>
              </a:rPr>
              <a:t>【</a:t>
            </a:r>
            <a:r>
              <a:rPr lang="zh-CN" alt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ystem-ui"/>
              </a:rPr>
              <a:t>大數據分析</a:t>
            </a:r>
            <a:r>
              <a:rPr lang="en-US" altLang="zh-CN" sz="2900" dirty="0">
                <a:solidFill>
                  <a:srgbClr val="C00000"/>
                </a:solidFill>
                <a:effectLst/>
                <a:latin typeface="system-ui"/>
              </a:rPr>
              <a:t>】</a:t>
            </a:r>
            <a:r>
              <a:rPr lang="zh-CN" alt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ystem-ui"/>
              </a:rPr>
              <a:t>洞察客戶喜好與市場趨勢</a:t>
            </a:r>
            <a:endParaRPr lang="en-US" altLang="zh-CN" b="1" i="0" dirty="0">
              <a:solidFill>
                <a:srgbClr val="C00000"/>
              </a:solidFill>
              <a:effectLst/>
              <a:highlight>
                <a:srgbClr val="FFFF00"/>
              </a:highlight>
              <a:latin typeface="system-ui"/>
            </a:endParaRP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案例分析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96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/>
              <a:t>比競爭對手強的經營心法</a:t>
            </a:r>
            <a:r>
              <a:rPr sz="3200" dirty="0"/>
              <a:t>：</a:t>
            </a:r>
            <a:endParaRPr lang="en-US" sz="3200" dirty="0"/>
          </a:p>
          <a:p>
            <a:r>
              <a:rPr lang="en-US" altLang="zh-CN" sz="3200" dirty="0">
                <a:solidFill>
                  <a:srgbClr val="7030A0"/>
                </a:solidFill>
              </a:rPr>
              <a:t>9. 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有自己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專屬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設計團隊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  <a:r>
              <a:rPr lang="zh-CN" altLang="en-US" sz="3200" dirty="0">
                <a:solidFill>
                  <a:srgbClr val="7030A0"/>
                </a:solidFill>
              </a:rPr>
              <a:t>，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專屬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供應鏈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</a:p>
          <a:p>
            <a:r>
              <a:rPr lang="en-US" altLang="zh-CN" sz="3200" dirty="0">
                <a:solidFill>
                  <a:srgbClr val="7030A0"/>
                </a:solidFill>
              </a:rPr>
              <a:t>10. 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的商品開發生命週期短，速度快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/>
            <a:r>
              <a:rPr lang="en-US" altLang="zh-TW" sz="3200" dirty="0" err="1">
                <a:solidFill>
                  <a:srgbClr val="C00000"/>
                </a:solidFill>
                <a:highlight>
                  <a:srgbClr val="FFFF00"/>
                </a:highlight>
              </a:rPr>
              <a:t>Shein</a:t>
            </a:r>
            <a:r>
              <a:rPr lang="zh-CN" altLang="en-US" sz="3200" dirty="0">
                <a:solidFill>
                  <a:srgbClr val="C00000"/>
                </a:solidFill>
              </a:rPr>
              <a:t>的新品，設計到販售只需要</a:t>
            </a:r>
            <a:r>
              <a:rPr lang="en-US" altLang="zh-CN" sz="3200" dirty="0">
                <a:solidFill>
                  <a:srgbClr val="C00000"/>
                </a:solidFill>
              </a:rPr>
              <a:t>【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天</a:t>
            </a:r>
            <a:r>
              <a:rPr lang="en-US" altLang="zh-CN" sz="3200" dirty="0">
                <a:solidFill>
                  <a:srgbClr val="C00000"/>
                </a:solidFill>
              </a:rPr>
              <a:t>】</a:t>
            </a:r>
          </a:p>
          <a:p>
            <a:pPr lvl="1"/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Zara</a:t>
            </a:r>
            <a:r>
              <a:rPr lang="zh-CN" altLang="en-US" sz="3200" dirty="0">
                <a:solidFill>
                  <a:srgbClr val="C00000"/>
                </a:solidFill>
              </a:rPr>
              <a:t>的新品，要</a:t>
            </a:r>
            <a:r>
              <a:rPr lang="en-US" altLang="zh-CN" sz="3200" dirty="0">
                <a:solidFill>
                  <a:srgbClr val="C00000"/>
                </a:solidFill>
              </a:rPr>
              <a:t>【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30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～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60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天</a:t>
            </a:r>
            <a:r>
              <a:rPr lang="en-US" altLang="zh-CN" sz="3200" dirty="0">
                <a:solidFill>
                  <a:srgbClr val="C00000"/>
                </a:solidFill>
              </a:rPr>
              <a:t>】</a:t>
            </a:r>
          </a:p>
          <a:p>
            <a:pPr lvl="1"/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傳統服裝產業</a:t>
            </a:r>
            <a:r>
              <a:rPr lang="zh-CN" altLang="en-US" sz="3200" dirty="0">
                <a:solidFill>
                  <a:srgbClr val="C00000"/>
                </a:solidFill>
              </a:rPr>
              <a:t>，要</a:t>
            </a:r>
            <a:r>
              <a:rPr lang="en-US" altLang="zh-CN" sz="3200" dirty="0">
                <a:solidFill>
                  <a:srgbClr val="C00000"/>
                </a:solidFill>
              </a:rPr>
              <a:t>【 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90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天</a:t>
            </a:r>
            <a:r>
              <a:rPr lang="en-US" altLang="zh-CN" sz="3200" dirty="0">
                <a:solidFill>
                  <a:srgbClr val="C00000"/>
                </a:solidFill>
              </a:rPr>
              <a:t>】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3200" dirty="0">
                <a:solidFill>
                  <a:srgbClr val="7030A0"/>
                </a:solidFill>
              </a:rPr>
              <a:t>11.</a:t>
            </a:r>
            <a:r>
              <a:rPr lang="en-US" altLang="zh-TW" sz="3200" dirty="0">
                <a:solidFill>
                  <a:srgbClr val="7030A0"/>
                </a:solidFill>
              </a:rPr>
              <a:t> </a:t>
            </a:r>
            <a:r>
              <a:rPr lang="zh-CN" altLang="en-US" sz="3200" dirty="0">
                <a:solidFill>
                  <a:srgbClr val="7030A0"/>
                </a:solidFill>
              </a:rPr>
              <a:t>廣州的服裝供應鏈，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1/3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都在為</a:t>
            </a:r>
            <a:r>
              <a:rPr lang="en-US" altLang="zh-TW" sz="3200" dirty="0" err="1">
                <a:solidFill>
                  <a:srgbClr val="7030A0"/>
                </a:solidFill>
                <a:highlight>
                  <a:srgbClr val="FFFF00"/>
                </a:highlight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服務</a:t>
            </a:r>
            <a:endParaRPr lang="en-US" altLang="zh-CN" sz="32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endParaRPr lang="en-US" altLang="zh-CN" dirty="0"/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案例分析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18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333627E-FC6C-49A8-81D6-3144D84B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Zara </a:t>
            </a:r>
            <a:r>
              <a:rPr lang="zh-TW" altLang="en-US" sz="2400" dirty="0"/>
              <a:t>是一間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西班牙的全球知名時尚品牌</a:t>
            </a:r>
            <a:r>
              <a:rPr lang="zh-TW" altLang="en-US" sz="2400" dirty="0"/>
              <a:t>，成立於</a:t>
            </a:r>
            <a:r>
              <a:rPr lang="en-US" altLang="zh-TW" sz="2400" dirty="0"/>
              <a:t>1974</a:t>
            </a:r>
            <a:r>
              <a:rPr lang="zh-TW" altLang="en-US" sz="2400" dirty="0"/>
              <a:t>年，由 </a:t>
            </a:r>
            <a:r>
              <a:rPr lang="en-US" altLang="zh-TW" sz="2400" dirty="0" err="1"/>
              <a:t>Amancio</a:t>
            </a:r>
            <a:r>
              <a:rPr lang="en-US" altLang="zh-TW" sz="2400" dirty="0"/>
              <a:t> Ortega </a:t>
            </a:r>
            <a:r>
              <a:rPr lang="zh-TW" altLang="en-US" sz="2400" dirty="0"/>
              <a:t>和 </a:t>
            </a:r>
            <a:r>
              <a:rPr lang="en-US" altLang="zh-TW" sz="2400" dirty="0" err="1"/>
              <a:t>Rosalía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Mera</a:t>
            </a:r>
            <a:r>
              <a:rPr lang="en-US" altLang="zh-TW" sz="2400" dirty="0"/>
              <a:t> </a:t>
            </a:r>
            <a:r>
              <a:rPr lang="zh-TW" altLang="en-US" sz="2400" dirty="0"/>
              <a:t>在西班牙加利西亞的拉科魯尼亞創立。</a:t>
            </a:r>
            <a:r>
              <a:rPr lang="en-US" altLang="zh-TW" sz="2400" dirty="0"/>
              <a:t>Zara </a:t>
            </a:r>
            <a:r>
              <a:rPr lang="zh-TW" altLang="en-US" sz="2400" dirty="0"/>
              <a:t>是 </a:t>
            </a:r>
            <a:r>
              <a:rPr lang="en-US" altLang="zh-TW" sz="2400" dirty="0"/>
              <a:t>Inditex </a:t>
            </a:r>
            <a:r>
              <a:rPr lang="zh-TW" altLang="en-US" sz="2400" dirty="0"/>
              <a:t>集團旗下的核心品牌，該集團也是全球最大的時尚零售商之一。</a:t>
            </a:r>
          </a:p>
          <a:p>
            <a:r>
              <a:rPr lang="en-US" altLang="zh-TW" sz="2400" dirty="0"/>
              <a:t>Zara </a:t>
            </a:r>
            <a:r>
              <a:rPr lang="zh-TW" altLang="en-US" sz="2400" dirty="0"/>
              <a:t>以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其「快速時尚」（</a:t>
            </a:r>
            <a:r>
              <a:rPr lang="en-US" altLang="zh-TW" sz="2400" dirty="0">
                <a:solidFill>
                  <a:srgbClr val="C00000"/>
                </a:solidFill>
                <a:highlight>
                  <a:srgbClr val="FFFF00"/>
                </a:highlight>
              </a:rPr>
              <a:t>Fast Fashion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）商業模式著稱</a:t>
            </a:r>
            <a:r>
              <a:rPr lang="zh-TW" altLang="en-US" sz="2400" dirty="0"/>
              <a:t>，能夠快速將最新的時尚潮流轉化為產品，並迅速推向市場。這種模式使 </a:t>
            </a:r>
            <a:r>
              <a:rPr lang="en-US" altLang="zh-TW" sz="2400" dirty="0"/>
              <a:t>Zara </a:t>
            </a:r>
            <a:r>
              <a:rPr lang="zh-TW" altLang="en-US" sz="2400" dirty="0"/>
              <a:t>在全球範圍內建立了廣泛的零售網絡，擁有數千家實體店鋪，</a:t>
            </a:r>
            <a:r>
              <a:rPr lang="zh-TW" altLang="en-US" sz="2400" dirty="0">
                <a:solidFill>
                  <a:srgbClr val="C00000"/>
                </a:solidFill>
              </a:rPr>
              <a:t>遍佈超過</a:t>
            </a:r>
            <a:r>
              <a:rPr lang="en-US" altLang="zh-TW" sz="2400" dirty="0">
                <a:solidFill>
                  <a:srgbClr val="C00000"/>
                </a:solidFill>
              </a:rPr>
              <a:t>90</a:t>
            </a:r>
            <a:r>
              <a:rPr lang="zh-TW" altLang="en-US" sz="2400" dirty="0">
                <a:solidFill>
                  <a:srgbClr val="C00000"/>
                </a:solidFill>
              </a:rPr>
              <a:t>個國家和地區。</a:t>
            </a:r>
          </a:p>
          <a:p>
            <a:r>
              <a:rPr lang="en-US" altLang="zh-TW" sz="2400" dirty="0"/>
              <a:t>Zara </a:t>
            </a:r>
            <a:r>
              <a:rPr lang="zh-TW" altLang="en-US" sz="2400" dirty="0"/>
              <a:t>的產品線涵蓋</a:t>
            </a:r>
            <a:r>
              <a:rPr lang="zh-TW" altLang="en-US" sz="2400" dirty="0">
                <a:solidFill>
                  <a:srgbClr val="C00000"/>
                </a:solidFill>
              </a:rPr>
              <a:t>男女時裝、童裝、配飾、鞋履以及家居</a:t>
            </a:r>
            <a:r>
              <a:rPr lang="zh-TW" altLang="en-US" sz="2400" dirty="0"/>
              <a:t>用品等多個類別。</a:t>
            </a:r>
            <a:endParaRPr lang="en-US" altLang="zh-TW" sz="2400" dirty="0"/>
          </a:p>
          <a:p>
            <a:r>
              <a:rPr lang="zh-TW" altLang="en-US" sz="2400" dirty="0"/>
              <a:t>品牌的設計風格通常簡約大方，</a:t>
            </a:r>
            <a:r>
              <a:rPr lang="zh-TW" altLang="en-US" sz="3600" dirty="0">
                <a:highlight>
                  <a:srgbClr val="FFFF00"/>
                </a:highlight>
              </a:rPr>
              <a:t>同時緊跟時尚潮流。</a:t>
            </a:r>
            <a:r>
              <a:rPr lang="en-US" altLang="zh-TW" sz="3600" dirty="0">
                <a:highlight>
                  <a:srgbClr val="FFFF00"/>
                </a:highlight>
              </a:rPr>
              <a:t>Zara </a:t>
            </a:r>
            <a:r>
              <a:rPr lang="zh-TW" altLang="en-US" sz="3600" dirty="0">
                <a:highlight>
                  <a:srgbClr val="FFFF00"/>
                </a:highlight>
              </a:rPr>
              <a:t>每年推出數百款新設計</a:t>
            </a:r>
            <a:r>
              <a:rPr lang="zh-TW" altLang="en-US" sz="2400" dirty="0"/>
              <a:t>，</a:t>
            </a:r>
            <a:endParaRPr lang="en-US" altLang="zh-TW" sz="2400" dirty="0"/>
          </a:p>
          <a:p>
            <a:r>
              <a:rPr lang="zh-TW" altLang="en-US" sz="2400" dirty="0">
                <a:solidFill>
                  <a:srgbClr val="C00000"/>
                </a:solidFill>
              </a:rPr>
              <a:t>並依據消費者的需求</a:t>
            </a:r>
            <a:r>
              <a:rPr lang="zh-TW" altLang="en-US" sz="3600" dirty="0">
                <a:solidFill>
                  <a:srgbClr val="7030A0"/>
                </a:solidFill>
                <a:highlight>
                  <a:srgbClr val="FFFF00"/>
                </a:highlight>
              </a:rPr>
              <a:t>快速更新庫存</a:t>
            </a:r>
            <a:r>
              <a:rPr lang="zh-TW" altLang="en-US" sz="3600" dirty="0">
                <a:solidFill>
                  <a:srgbClr val="7030A0"/>
                </a:solidFill>
              </a:rPr>
              <a:t>，</a:t>
            </a:r>
            <a:r>
              <a:rPr lang="zh-TW" altLang="en-US" sz="3600" dirty="0">
                <a:solidFill>
                  <a:srgbClr val="7030A0"/>
                </a:solidFill>
                <a:highlight>
                  <a:srgbClr val="FFFF00"/>
                </a:highlight>
              </a:rPr>
              <a:t>這使得其商品在店內停留的時間較短</a:t>
            </a:r>
            <a:r>
              <a:rPr lang="zh-TW" altLang="en-US" sz="2400" dirty="0">
                <a:solidFill>
                  <a:srgbClr val="C00000"/>
                </a:solidFill>
              </a:rPr>
              <a:t>，有助於維持新鮮感和時尚感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DFAD22B-37F7-4DE7-9ECB-E068AD6C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Zara</a:t>
            </a:r>
            <a:r>
              <a:rPr lang="zh-CN" altLang="en-US" dirty="0"/>
              <a:t>：西班牙</a:t>
            </a:r>
            <a:r>
              <a:rPr lang="zh-TW" altLang="en-US" dirty="0"/>
              <a:t>快時尚</a:t>
            </a:r>
            <a:r>
              <a:rPr lang="zh-CN" altLang="en-US" dirty="0"/>
              <a:t>品牌</a:t>
            </a:r>
            <a:br>
              <a:rPr lang="en-US" altLang="zh-TW" dirty="0"/>
            </a:br>
            <a:r>
              <a:rPr lang="zh-TW" altLang="en-US" dirty="0"/>
              <a:t>（</a:t>
            </a:r>
            <a:r>
              <a:rPr lang="en-US" altLang="zh-TW" dirty="0"/>
              <a:t>Fast Fashion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8472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TW" altLang="en-US" dirty="0"/>
              <a:t>供應鏈管理概述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供應鏈管理</a:t>
            </a:r>
            <a:r>
              <a:rPr dirty="0"/>
              <a:t>（Supply Chain Management, SCM）</a:t>
            </a:r>
            <a:endParaRPr lang="en-US" dirty="0"/>
          </a:p>
          <a:p>
            <a:pPr lvl="1"/>
            <a:r>
              <a:rPr dirty="0"/>
              <a:t>是指企業為了將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產品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</a:p>
          <a:p>
            <a:pPr lvl="1"/>
            <a:r>
              <a:rPr dirty="0"/>
              <a:t>從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原材料供應商</a:t>
            </a:r>
            <a:r>
              <a:rPr lang="en-US" altLang="zh-CN" dirty="0"/>
              <a:t>】</a:t>
            </a:r>
            <a:r>
              <a:rPr dirty="0"/>
              <a:t>傳遞到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最終消費者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所進行的一系列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計劃、控制、運營活動</a:t>
            </a:r>
            <a:r>
              <a:rPr lang="en-US" altLang="zh-CN" dirty="0"/>
              <a:t>】</a:t>
            </a:r>
            <a:endParaRPr lang="en-US" dirty="0"/>
          </a:p>
          <a:p>
            <a:r>
              <a:rPr dirty="0"/>
              <a:t>這些活動包括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</a:rPr>
              <a:t>採購、製造、物流、庫存管理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銷售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供應鏈管理的</a:t>
            </a:r>
            <a:r>
              <a:rPr dirty="0">
                <a:solidFill>
                  <a:srgbClr val="7030A0"/>
                </a:solidFill>
              </a:rPr>
              <a:t>目標</a:t>
            </a:r>
            <a:r>
              <a:rPr dirty="0"/>
              <a:t>是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最大化價值創造，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最小化成本和風險。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供應鏈管理的定義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305</TotalTime>
  <Words>939</Words>
  <Application>Microsoft Office PowerPoint</Application>
  <PresentationFormat>如螢幕大小 (4:3)</PresentationFormat>
  <Paragraphs>156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Segoe Condensed</vt:lpstr>
      <vt:lpstr>system-ui</vt:lpstr>
      <vt:lpstr>微軟正黑體</vt:lpstr>
      <vt:lpstr>Arial</vt:lpstr>
      <vt:lpstr>Bookman Old Style</vt:lpstr>
      <vt:lpstr>佈景主題4-粗體大字</vt:lpstr>
      <vt:lpstr>陳擎文</vt:lpstr>
      <vt:lpstr>單元綱要</vt:lpstr>
      <vt:lpstr>PowerPoint 簡報</vt:lpstr>
      <vt:lpstr>案例分析：供應鏈優化的成功經驗</vt:lpstr>
      <vt:lpstr>案例分析： Shein</vt:lpstr>
      <vt:lpstr>案例分析： Shein</vt:lpstr>
      <vt:lpstr>Zara：西班牙快時尚品牌 （Fast Fashion）</vt:lpstr>
      <vt:lpstr>PowerPoint 簡報</vt:lpstr>
      <vt:lpstr>供應鏈管理的定義</vt:lpstr>
      <vt:lpstr>供應鏈管理的重要性</vt:lpstr>
      <vt:lpstr>電子商務供應鏈的特點</vt:lpstr>
      <vt:lpstr>PowerPoint 簡報</vt:lpstr>
      <vt:lpstr>物流管理的角色</vt:lpstr>
      <vt:lpstr>電子商務物流的挑戰</vt:lpstr>
      <vt:lpstr>PowerPoint 簡報</vt:lpstr>
      <vt:lpstr>配送策略</vt:lpstr>
      <vt:lpstr>PowerPoint 簡報</vt:lpstr>
      <vt:lpstr>庫存管理的重要性</vt:lpstr>
      <vt:lpstr>庫存管理的挑戰</vt:lpstr>
      <vt:lpstr>庫存管理系統（IMS）的功能</vt:lpstr>
      <vt:lpstr>庫存優化策略</vt:lpstr>
      <vt:lpstr>PowerPoint 簡報</vt:lpstr>
      <vt:lpstr>供應鏈優化的重要性</vt:lpstr>
      <vt:lpstr>供應鏈優化的策略</vt:lpstr>
      <vt:lpstr>結語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16</cp:revision>
  <dcterms:created xsi:type="dcterms:W3CDTF">2013-01-27T09:14:16Z</dcterms:created>
  <dcterms:modified xsi:type="dcterms:W3CDTF">2024-08-22T07:57:11Z</dcterms:modified>
  <cp:category/>
</cp:coreProperties>
</file>