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6" r:id="rId3"/>
    <p:sldId id="257" r:id="rId4"/>
    <p:sldId id="258" r:id="rId5"/>
    <p:sldId id="281" r:id="rId6"/>
    <p:sldId id="259" r:id="rId7"/>
    <p:sldId id="260" r:id="rId8"/>
    <p:sldId id="277" r:id="rId9"/>
    <p:sldId id="262" r:id="rId10"/>
    <p:sldId id="263" r:id="rId11"/>
    <p:sldId id="284" r:id="rId12"/>
    <p:sldId id="264" r:id="rId13"/>
    <p:sldId id="286" r:id="rId14"/>
    <p:sldId id="285" r:id="rId15"/>
    <p:sldId id="287" r:id="rId16"/>
    <p:sldId id="278" r:id="rId17"/>
    <p:sldId id="266" r:id="rId18"/>
    <p:sldId id="267" r:id="rId19"/>
    <p:sldId id="282" r:id="rId20"/>
    <p:sldId id="268" r:id="rId21"/>
    <p:sldId id="283" r:id="rId22"/>
    <p:sldId id="269" r:id="rId23"/>
    <p:sldId id="279" r:id="rId24"/>
    <p:sldId id="271" r:id="rId25"/>
    <p:sldId id="272" r:id="rId26"/>
    <p:sldId id="273" r:id="rId27"/>
    <p:sldId id="274" r:id="rId28"/>
    <p:sldId id="280" r:id="rId29"/>
    <p:sldId id="275" r:id="rId30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77830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578498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35298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79412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890989" y="1664471"/>
            <a:ext cx="7772400" cy="3806699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 latinLnBrk="0">
              <a:defRPr lang="zh-TW" sz="6600" b="1" kern="1200" dirty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42332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379215"/>
            <a:ext cx="7772400" cy="3359873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7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4437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817428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陳擎文</a:t>
            </a:r>
            <a:endParaRPr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27B91125-6D2D-467D-B0D4-B03B00D73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1019503"/>
            <a:ext cx="8495931" cy="3115253"/>
          </a:xfrm>
        </p:spPr>
        <p:txBody>
          <a:bodyPr>
            <a:normAutofit/>
          </a:bodyPr>
          <a:lstStyle/>
          <a:p>
            <a:r>
              <a:rPr lang="zh-TW" altLang="en-US" dirty="0"/>
              <a:t>電商</a:t>
            </a:r>
            <a:r>
              <a:rPr lang="zh-CN" altLang="en-US" dirty="0"/>
              <a:t>的</a:t>
            </a:r>
            <a:r>
              <a:rPr lang="zh-TW" altLang="en-US" dirty="0"/>
              <a:t>客戶關係管理</a:t>
            </a:r>
            <a:endParaRPr lang="en-US" altLang="zh-TW" dirty="0"/>
          </a:p>
          <a:p>
            <a:r>
              <a:rPr lang="en-US" altLang="zh-CN" sz="4000" dirty="0"/>
              <a:t>【</a:t>
            </a:r>
            <a:r>
              <a:rPr lang="zh-CN" altLang="en-US" sz="4000" dirty="0"/>
              <a:t>數據分析，</a:t>
            </a:r>
            <a:r>
              <a:rPr lang="zh-TW" altLang="en-US" sz="4000" dirty="0"/>
              <a:t>客戶細分</a:t>
            </a:r>
            <a:r>
              <a:rPr lang="zh-CN" altLang="en-US" sz="4000" dirty="0"/>
              <a:t>，個性化行銷與服務，客戶支持，售後服務</a:t>
            </a:r>
            <a:r>
              <a:rPr lang="en-US" altLang="zh-CN" sz="4000" dirty="0"/>
              <a:t>】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1. </a:t>
            </a:r>
            <a:r>
              <a:rPr dirty="0">
                <a:solidFill>
                  <a:srgbClr val="7030A0"/>
                </a:solidFill>
              </a:rPr>
              <a:t>RFM分析：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根據客戶</a:t>
            </a:r>
            <a:r>
              <a:rPr lang="zh-CN" altLang="en-US" dirty="0"/>
              <a:t>：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最近一次購買時間（Recency）</a:t>
            </a:r>
            <a:r>
              <a:rPr dirty="0"/>
              <a:t>、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購買頻率（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Frequency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）</a:t>
            </a:r>
            <a:r>
              <a:rPr lang="zh-TW" altLang="en-US" dirty="0"/>
              <a:t>、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購買金額（Monetary）</a:t>
            </a:r>
            <a:r>
              <a:rPr dirty="0"/>
              <a:t>，</a:t>
            </a:r>
            <a:endParaRPr lang="en-US" dirty="0"/>
          </a:p>
          <a:p>
            <a:pPr lvl="1"/>
            <a:r>
              <a:rPr dirty="0"/>
              <a:t>對客戶進行</a:t>
            </a:r>
            <a:r>
              <a:rPr lang="en-US" altLang="zh-CN" dirty="0"/>
              <a:t>【</a:t>
            </a:r>
            <a:r>
              <a:rPr dirty="0">
                <a:highlight>
                  <a:srgbClr val="FFFF00"/>
                </a:highlight>
              </a:rPr>
              <a:t>分類</a:t>
            </a:r>
            <a:r>
              <a:rPr lang="en-US" altLang="zh-CN" dirty="0"/>
              <a:t>】</a:t>
            </a:r>
            <a:r>
              <a:rPr dirty="0"/>
              <a:t>，識別</a:t>
            </a:r>
            <a:r>
              <a:rPr lang="en-US" altLang="zh-CN" dirty="0"/>
              <a:t>【</a:t>
            </a:r>
            <a:r>
              <a:rPr dirty="0">
                <a:highlight>
                  <a:srgbClr val="FFFF00"/>
                </a:highlight>
              </a:rPr>
              <a:t>高價值客戶</a:t>
            </a:r>
            <a:r>
              <a:rPr lang="en-US" altLang="zh-CN" dirty="0"/>
              <a:t>】</a:t>
            </a:r>
            <a:endParaRPr dirty="0"/>
          </a:p>
          <a:p>
            <a:r>
              <a:rPr lang="en-US" altLang="zh-CN" dirty="0">
                <a:solidFill>
                  <a:srgbClr val="7030A0"/>
                </a:solidFill>
              </a:rPr>
              <a:t>2. </a:t>
            </a:r>
            <a:r>
              <a:rPr lang="zh-TW" altLang="en-US" dirty="0">
                <a:solidFill>
                  <a:srgbClr val="7030A0"/>
                </a:solidFill>
              </a:rPr>
              <a:t>客戶旅程分析：</a:t>
            </a:r>
            <a:endParaRPr lang="en-US" alt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追蹤客戶從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初次接觸品牌</a:t>
            </a:r>
            <a:r>
              <a:rPr dirty="0"/>
              <a:t>到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最終購買的全過程</a:t>
            </a:r>
            <a:r>
              <a:rPr dirty="0"/>
              <a:t>，</a:t>
            </a:r>
            <a:r>
              <a:rPr dirty="0">
                <a:solidFill>
                  <a:srgbClr val="C00000"/>
                </a:solidFill>
              </a:rPr>
              <a:t>分析客戶在各個階段的行為和決策因素</a:t>
            </a:r>
            <a:r>
              <a:rPr dirty="0"/>
              <a:t>。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3. </a:t>
            </a:r>
            <a:r>
              <a:rPr lang="zh-TW" altLang="en-US" dirty="0">
                <a:solidFill>
                  <a:srgbClr val="7030A0"/>
                </a:solidFill>
              </a:rPr>
              <a:t>群體細分分析：</a:t>
            </a:r>
            <a:endParaRPr lang="en-US" alt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根據</a:t>
            </a:r>
            <a:r>
              <a:rPr lang="en-US" altLang="zh-CN" dirty="0"/>
              <a:t>【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人口統計學特徵、購買行為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、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興趣愛好</a:t>
            </a:r>
            <a:r>
              <a:rPr lang="en-US" altLang="zh-CN" dirty="0"/>
              <a:t>】</a:t>
            </a:r>
            <a:r>
              <a:rPr dirty="0"/>
              <a:t>等</a:t>
            </a:r>
            <a:endParaRPr lang="en-US" dirty="0"/>
          </a:p>
          <a:p>
            <a:pPr lvl="1"/>
            <a:r>
              <a:rPr dirty="0"/>
              <a:t>將</a:t>
            </a:r>
            <a:r>
              <a:rPr dirty="0">
                <a:highlight>
                  <a:srgbClr val="FFFF00"/>
                </a:highlight>
              </a:rPr>
              <a:t>客戶分為不同群體</a:t>
            </a:r>
            <a:r>
              <a:rPr dirty="0"/>
              <a:t>，針對性地行銷和服務。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常用的客戶數據分析方法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>
            <a:extLst>
              <a:ext uri="{FF2B5EF4-FFF2-40B4-BE49-F238E27FC236}">
                <a16:creationId xmlns:a16="http://schemas.microsoft.com/office/drawing/2014/main" id="{D8518004-E8A3-485E-B107-0C140294C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TW" altLang="en-US" dirty="0"/>
              <a:t> 個性化服務</a:t>
            </a:r>
          </a:p>
        </p:txBody>
      </p:sp>
    </p:spTree>
    <p:extLst>
      <p:ext uri="{BB962C8B-B14F-4D97-AF65-F5344CB8AC3E}">
        <p14:creationId xmlns:p14="http://schemas.microsoft.com/office/powerpoint/2010/main" val="293776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1. </a:t>
            </a:r>
            <a:r>
              <a:rPr dirty="0">
                <a:solidFill>
                  <a:srgbClr val="7030A0"/>
                </a:solidFill>
              </a:rPr>
              <a:t>個性化推薦系統：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利用機器學習和數據分析技術，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為每位客戶提供個性化的產品推薦</a:t>
            </a:r>
            <a:r>
              <a:rPr dirty="0"/>
              <a:t>，增加銷售機會。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2. </a:t>
            </a:r>
            <a:r>
              <a:rPr dirty="0">
                <a:solidFill>
                  <a:srgbClr val="7030A0"/>
                </a:solidFill>
              </a:rPr>
              <a:t>動態定價：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根據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客戶的購買歷史</a:t>
            </a:r>
            <a:r>
              <a:rPr dirty="0"/>
              <a:t>和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當前需求</a:t>
            </a:r>
            <a:r>
              <a:rPr dirty="0"/>
              <a:t>，實施</a:t>
            </a:r>
            <a:r>
              <a:rPr dirty="0">
                <a:solidFill>
                  <a:srgbClr val="C00000"/>
                </a:solidFill>
              </a:rPr>
              <a:t>動態定價策略</a:t>
            </a:r>
            <a:r>
              <a:rPr dirty="0"/>
              <a:t>，最大化收益。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3. </a:t>
            </a:r>
            <a:r>
              <a:rPr dirty="0">
                <a:solidFill>
                  <a:srgbClr val="7030A0"/>
                </a:solidFill>
              </a:rPr>
              <a:t>定制化產品和服務：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根據客戶的偏好和需求，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提供定制化的產品</a:t>
            </a:r>
            <a:r>
              <a:rPr dirty="0"/>
              <a:t>或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服務</a:t>
            </a:r>
            <a:r>
              <a:rPr dirty="0"/>
              <a:t>，</a:t>
            </a:r>
            <a:endParaRPr lang="en-US" dirty="0"/>
          </a:p>
          <a:p>
            <a:pPr lvl="1"/>
            <a:r>
              <a:rPr lang="zh-CN" altLang="en-US" dirty="0"/>
              <a:t>例如：</a:t>
            </a:r>
            <a:r>
              <a:rPr dirty="0">
                <a:highlight>
                  <a:srgbClr val="FFFF00"/>
                </a:highlight>
              </a:rPr>
              <a:t>個性化的包裝</a:t>
            </a:r>
            <a:r>
              <a:rPr dirty="0"/>
              <a:t>、</a:t>
            </a:r>
            <a:r>
              <a:rPr dirty="0">
                <a:highlight>
                  <a:srgbClr val="FFFF00"/>
                </a:highlight>
              </a:rPr>
              <a:t>專屬優惠</a:t>
            </a:r>
            <a:r>
              <a:rPr dirty="0"/>
              <a:t>等。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個性化服務的應用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AB1FB1A-F174-487F-B861-3BE5C52D7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動態定價，是非常常見的，是考慮客戶需求</a:t>
            </a:r>
            <a:r>
              <a:rPr lang="en-US" altLang="zh-CN" dirty="0"/>
              <a:t>/</a:t>
            </a:r>
            <a:r>
              <a:rPr lang="zh-CN" altLang="en-US" dirty="0"/>
              <a:t>與大環境變化下的雙贏策略</a:t>
            </a:r>
            <a:endParaRPr lang="en-US" altLang="zh-CN" dirty="0"/>
          </a:p>
          <a:p>
            <a:r>
              <a:rPr lang="en-US" altLang="zh-TW" dirty="0">
                <a:solidFill>
                  <a:srgbClr val="7030A0"/>
                </a:solidFill>
              </a:rPr>
              <a:t>1. </a:t>
            </a:r>
            <a:r>
              <a:rPr lang="zh-TW" altLang="en-US" dirty="0">
                <a:solidFill>
                  <a:srgbClr val="7030A0"/>
                </a:solidFill>
              </a:rPr>
              <a:t>航空公司：</a:t>
            </a:r>
            <a:endParaRPr lang="en-US" altLang="zh-TW" dirty="0">
              <a:solidFill>
                <a:srgbClr val="7030A0"/>
              </a:solidFill>
            </a:endParaRPr>
          </a:p>
          <a:p>
            <a:pPr lvl="1"/>
            <a:r>
              <a:rPr lang="zh-TW" altLang="en-US" dirty="0"/>
              <a:t>例如，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離起飛時間越近，座位越少，票價可能就越高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相反，</a:t>
            </a:r>
            <a:r>
              <a:rPr lang="zh-TW" altLang="en-US" dirty="0">
                <a:solidFill>
                  <a:srgbClr val="C00000"/>
                </a:solidFill>
              </a:rPr>
              <a:t>在需求較低時段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非高峰時段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r>
              <a:rPr lang="zh-TW" altLang="en-US" dirty="0">
                <a:solidFill>
                  <a:srgbClr val="C00000"/>
                </a:solidFill>
              </a:rPr>
              <a:t>，票價可能會降低</a:t>
            </a:r>
            <a:endParaRPr lang="zh-TW" altLang="en-US" dirty="0"/>
          </a:p>
          <a:p>
            <a:r>
              <a:rPr lang="en-US" altLang="zh-TW" dirty="0">
                <a:solidFill>
                  <a:srgbClr val="7030A0"/>
                </a:solidFill>
              </a:rPr>
              <a:t>2. </a:t>
            </a:r>
            <a:r>
              <a:rPr lang="zh-TW" altLang="en-US" dirty="0">
                <a:solidFill>
                  <a:srgbClr val="7030A0"/>
                </a:solidFill>
              </a:rPr>
              <a:t>酒店業：</a:t>
            </a:r>
            <a:endParaRPr lang="en-US" altLang="zh-TW" dirty="0">
              <a:solidFill>
                <a:srgbClr val="7030A0"/>
              </a:solidFill>
            </a:endParaRPr>
          </a:p>
          <a:p>
            <a:pPr lvl="1"/>
            <a:r>
              <a:rPr lang="zh-TW" altLang="en-US" dirty="0"/>
              <a:t>當需求高時（如節假日或城市舉辦大型活動期間），房價通常會上升；</a:t>
            </a:r>
            <a:endParaRPr lang="en-US" altLang="zh-TW" dirty="0"/>
          </a:p>
          <a:p>
            <a:pPr lvl="1"/>
            <a:r>
              <a:rPr lang="zh-TW" altLang="en-US" dirty="0"/>
              <a:t>而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在淡季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房價可能會降價</a:t>
            </a:r>
            <a:r>
              <a:rPr lang="zh-TW" altLang="en-US" dirty="0"/>
              <a:t>促銷。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0B10739-1FD0-4BDE-9283-1429E54E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動態定價</a:t>
            </a:r>
            <a:br>
              <a:rPr lang="en-US" altLang="zh-TW" dirty="0">
                <a:solidFill>
                  <a:srgbClr val="7030A0"/>
                </a:solidFill>
              </a:rPr>
            </a:br>
            <a:r>
              <a:rPr lang="zh-CN" altLang="en-US" dirty="0"/>
              <a:t>商品價格可以任意浮動調整嗎？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0087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AB1FB1A-F174-487F-B861-3BE5C52D7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3. </a:t>
            </a:r>
            <a:r>
              <a:rPr lang="zh-TW" altLang="en-US" dirty="0">
                <a:solidFill>
                  <a:srgbClr val="7030A0"/>
                </a:solidFill>
              </a:rPr>
              <a:t>共享經濟平台（如</a:t>
            </a:r>
            <a:r>
              <a:rPr lang="en-US" altLang="zh-TW" dirty="0">
                <a:solidFill>
                  <a:srgbClr val="7030A0"/>
                </a:solidFill>
              </a:rPr>
              <a:t>Uber</a:t>
            </a:r>
            <a:r>
              <a:rPr lang="zh-TW" altLang="en-US" dirty="0">
                <a:solidFill>
                  <a:srgbClr val="7030A0"/>
                </a:solidFill>
              </a:rPr>
              <a:t>或</a:t>
            </a:r>
            <a:r>
              <a:rPr lang="en-US" altLang="zh-TW" dirty="0">
                <a:solidFill>
                  <a:srgbClr val="7030A0"/>
                </a:solidFill>
              </a:rPr>
              <a:t>Lyft</a:t>
            </a:r>
            <a:r>
              <a:rPr lang="zh-TW" altLang="en-US" dirty="0">
                <a:solidFill>
                  <a:srgbClr val="7030A0"/>
                </a:solidFill>
              </a:rPr>
              <a:t>）：</a:t>
            </a:r>
          </a:p>
          <a:p>
            <a:pPr lvl="1"/>
            <a:r>
              <a:rPr lang="zh-TW" altLang="en-US" dirty="0"/>
              <a:t>在需求高峰期（如上下班高峰或惡劣天氣下），乘車價格可能會顯著提高</a:t>
            </a:r>
            <a:endParaRPr lang="en-US" altLang="zh-TW" dirty="0"/>
          </a:p>
          <a:p>
            <a:pPr lvl="1"/>
            <a:r>
              <a:rPr lang="zh-TW" altLang="en-US" dirty="0"/>
              <a:t>而在需求低迷的時段價格可能會較低。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4. </a:t>
            </a:r>
            <a:r>
              <a:rPr lang="zh-TW" altLang="en-US" dirty="0">
                <a:solidFill>
                  <a:srgbClr val="7030A0"/>
                </a:solidFill>
              </a:rPr>
              <a:t>電商平台：</a:t>
            </a:r>
            <a:endParaRPr lang="en-US" altLang="zh-TW" dirty="0">
              <a:solidFill>
                <a:srgbClr val="7030A0"/>
              </a:solidFill>
            </a:endParaRPr>
          </a:p>
          <a:p>
            <a:pPr lvl="1"/>
            <a:r>
              <a:rPr lang="zh-TW" altLang="en-US" dirty="0"/>
              <a:t>當某件商品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庫存低且需求高</a:t>
            </a:r>
            <a:r>
              <a:rPr lang="zh-TW" altLang="en-US" dirty="0"/>
              <a:t>時，價格可能會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上升</a:t>
            </a:r>
            <a:r>
              <a:rPr lang="zh-TW" altLang="en-US" dirty="0"/>
              <a:t>；</a:t>
            </a:r>
            <a:endParaRPr lang="en-US" altLang="zh-TW" dirty="0"/>
          </a:p>
          <a:p>
            <a:pPr lvl="1"/>
            <a:r>
              <a:rPr lang="zh-TW" altLang="en-US" dirty="0"/>
              <a:t>反之，當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庫存充足且需求較低</a:t>
            </a:r>
            <a:r>
              <a:rPr lang="zh-TW" altLang="en-US" dirty="0"/>
              <a:t>時，價格可能會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下降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0B10739-1FD0-4BDE-9283-1429E54E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動態定價</a:t>
            </a:r>
            <a:br>
              <a:rPr lang="en-US" altLang="zh-TW" dirty="0">
                <a:solidFill>
                  <a:srgbClr val="7030A0"/>
                </a:solidFill>
              </a:rPr>
            </a:br>
            <a:r>
              <a:rPr lang="zh-CN" altLang="en-US" dirty="0"/>
              <a:t>商品價格可以任意浮動調整嗎？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5657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AB1FB1A-F174-487F-B861-3BE5C52D7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5. </a:t>
            </a:r>
            <a:r>
              <a:rPr lang="zh-TW" altLang="en-US" dirty="0">
                <a:solidFill>
                  <a:srgbClr val="7030A0"/>
                </a:solidFill>
              </a:rPr>
              <a:t>門票銷售（如演唱會、體育賽事）：</a:t>
            </a:r>
          </a:p>
          <a:p>
            <a:pPr lvl="1"/>
            <a:r>
              <a:rPr lang="zh-TW" altLang="en-US" dirty="0"/>
              <a:t>當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某場演出快要售罄</a:t>
            </a:r>
            <a:r>
              <a:rPr lang="zh-TW" altLang="en-US" dirty="0"/>
              <a:t>時，票價可能會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提高</a:t>
            </a:r>
            <a:r>
              <a:rPr lang="zh-TW" altLang="en-US" dirty="0"/>
              <a:t>；</a:t>
            </a:r>
            <a:endParaRPr lang="en-US" altLang="zh-TW" dirty="0"/>
          </a:p>
          <a:p>
            <a:pPr lvl="1"/>
            <a:r>
              <a:rPr lang="zh-TW" altLang="en-US" dirty="0"/>
              <a:t>而在銷售初期或需求較低的情況下，可能會提供折扣來刺激銷售。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6. </a:t>
            </a:r>
            <a:r>
              <a:rPr lang="zh-TW" altLang="en-US" dirty="0">
                <a:solidFill>
                  <a:srgbClr val="7030A0"/>
                </a:solidFill>
              </a:rPr>
              <a:t>網路訂房平台（如</a:t>
            </a:r>
            <a:r>
              <a:rPr lang="en-US" altLang="zh-TW" dirty="0">
                <a:solidFill>
                  <a:srgbClr val="7030A0"/>
                </a:solidFill>
              </a:rPr>
              <a:t>Airbnb</a:t>
            </a:r>
            <a:r>
              <a:rPr lang="zh-TW" altLang="en-US" dirty="0">
                <a:solidFill>
                  <a:srgbClr val="7030A0"/>
                </a:solidFill>
              </a:rPr>
              <a:t>）：</a:t>
            </a:r>
          </a:p>
          <a:p>
            <a:pPr lvl="1"/>
            <a:r>
              <a:rPr lang="zh-TW" altLang="en-US" dirty="0"/>
              <a:t>在當地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有大型活動或旺季</a:t>
            </a:r>
            <a:r>
              <a:rPr lang="zh-TW" altLang="en-US" dirty="0"/>
              <a:t>時，房東可能會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提高價格</a:t>
            </a:r>
            <a:r>
              <a:rPr lang="zh-TW" altLang="en-US" dirty="0"/>
              <a:t>；</a:t>
            </a:r>
            <a:endParaRPr lang="en-US" altLang="zh-TW" dirty="0"/>
          </a:p>
          <a:p>
            <a:pPr lvl="1"/>
            <a:r>
              <a:rPr lang="zh-TW" altLang="en-US" dirty="0"/>
              <a:t>在淡季或無活動的時段，價格可能會降低以吸引租客。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0B10739-1FD0-4BDE-9283-1429E54E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動態定價</a:t>
            </a:r>
            <a:br>
              <a:rPr lang="en-US" altLang="zh-TW" dirty="0">
                <a:solidFill>
                  <a:srgbClr val="7030A0"/>
                </a:solidFill>
              </a:rPr>
            </a:br>
            <a:r>
              <a:rPr lang="zh-CN" altLang="en-US" dirty="0"/>
              <a:t>商品價格可以任意浮動調整嗎？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6538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>
            <a:extLst>
              <a:ext uri="{FF2B5EF4-FFF2-40B4-BE49-F238E27FC236}">
                <a16:creationId xmlns:a16="http://schemas.microsoft.com/office/drawing/2014/main" id="{D8518004-E8A3-485E-B107-0C140294C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4.</a:t>
            </a:r>
            <a:r>
              <a:rPr lang="zh-TW" altLang="en-US" dirty="0"/>
              <a:t>客戶支持</a:t>
            </a:r>
            <a:endParaRPr lang="en-US" altLang="zh-TW" dirty="0"/>
          </a:p>
          <a:p>
            <a:r>
              <a:rPr lang="zh-CN" altLang="en-US" dirty="0"/>
              <a:t>（電話客服，</a:t>
            </a:r>
            <a:r>
              <a:rPr lang="en-US" altLang="zh-CN" dirty="0"/>
              <a:t>Email</a:t>
            </a:r>
            <a:r>
              <a:rPr lang="zh-CN" altLang="en-US" dirty="0"/>
              <a:t>客服）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1231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highlight>
                  <a:srgbClr val="FFFF00"/>
                </a:highlight>
              </a:rPr>
              <a:t>客戶支持</a:t>
            </a:r>
            <a:r>
              <a:rPr dirty="0"/>
              <a:t>是客戶體驗的核心部分，</a:t>
            </a:r>
            <a:endParaRPr lang="en-US" dirty="0"/>
          </a:p>
          <a:p>
            <a:r>
              <a:rPr dirty="0"/>
              <a:t>良好的客戶支持不僅能解決客戶問題，還能增強客戶的滿意度和忠誠度</a:t>
            </a:r>
            <a:endParaRPr lang="en-US" dirty="0"/>
          </a:p>
          <a:p>
            <a:r>
              <a:rPr dirty="0">
                <a:solidFill>
                  <a:srgbClr val="C00000"/>
                </a:solidFill>
              </a:rPr>
              <a:t>電子商務中，客戶支持涵蓋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sz="4000" dirty="0">
                <a:solidFill>
                  <a:srgbClr val="C00000"/>
                </a:solidFill>
                <a:highlight>
                  <a:srgbClr val="FFFF00"/>
                </a:highlight>
              </a:rPr>
              <a:t>從購前諮詢</a:t>
            </a:r>
            <a:endParaRPr lang="en-US" sz="40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sz="4000" dirty="0">
                <a:solidFill>
                  <a:srgbClr val="C00000"/>
                </a:solidFill>
                <a:highlight>
                  <a:srgbClr val="FFFF00"/>
                </a:highlight>
              </a:rPr>
              <a:t>到購後服務</a:t>
            </a:r>
            <a:endParaRPr lang="en-US" sz="40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dirty="0"/>
              <a:t>的全過程。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客戶支持的重要性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1. </a:t>
            </a:r>
            <a:r>
              <a:rPr dirty="0">
                <a:solidFill>
                  <a:srgbClr val="7030A0"/>
                </a:solidFill>
              </a:rPr>
              <a:t>即時聊天支持</a:t>
            </a:r>
            <a:r>
              <a:rPr lang="zh-CN" altLang="en-US" dirty="0">
                <a:solidFill>
                  <a:srgbClr val="7030A0"/>
                </a:solidFill>
              </a:rPr>
              <a:t>（聊天客服）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通過</a:t>
            </a:r>
            <a:r>
              <a:rPr lang="en-US" altLang="zh-CN" dirty="0"/>
              <a:t>【</a:t>
            </a:r>
            <a:r>
              <a:rPr dirty="0"/>
              <a:t>網站或移動應用</a:t>
            </a:r>
            <a:r>
              <a:rPr lang="en-US" altLang="zh-CN" dirty="0"/>
              <a:t>】</a:t>
            </a:r>
            <a:r>
              <a:rPr dirty="0"/>
              <a:t>提供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即時聊天支持</a:t>
            </a:r>
            <a:r>
              <a:rPr dirty="0"/>
              <a:t>，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快速解答</a:t>
            </a:r>
            <a:r>
              <a:rPr dirty="0"/>
              <a:t>客戶的疑問。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2. </a:t>
            </a:r>
            <a:r>
              <a:rPr dirty="0">
                <a:solidFill>
                  <a:srgbClr val="7030A0"/>
                </a:solidFill>
              </a:rPr>
              <a:t>電話支持</a:t>
            </a:r>
            <a:r>
              <a:rPr lang="zh-CN" altLang="en-US" dirty="0">
                <a:solidFill>
                  <a:srgbClr val="7030A0"/>
                </a:solidFill>
              </a:rPr>
              <a:t>（電話客服）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提供</a:t>
            </a:r>
            <a:r>
              <a:rPr lang="en-US" altLang="zh-CN" dirty="0"/>
              <a:t>【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專業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的電話支持</a:t>
            </a:r>
            <a:r>
              <a:rPr lang="en-US" altLang="zh-CN" dirty="0"/>
              <a:t>】</a:t>
            </a:r>
            <a:r>
              <a:rPr dirty="0"/>
              <a:t>服務，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處理複雜的問題</a:t>
            </a:r>
            <a:r>
              <a:rPr dirty="0"/>
              <a:t>和投訴。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3. </a:t>
            </a:r>
            <a:r>
              <a:rPr dirty="0">
                <a:solidFill>
                  <a:srgbClr val="7030A0"/>
                </a:solidFill>
              </a:rPr>
              <a:t>電子郵件支持</a:t>
            </a:r>
            <a:r>
              <a:rPr lang="zh-CN" altLang="en-US" dirty="0">
                <a:solidFill>
                  <a:srgbClr val="7030A0"/>
                </a:solidFill>
              </a:rPr>
              <a:t>（</a:t>
            </a:r>
            <a:r>
              <a:rPr lang="en-US" altLang="zh-CN" dirty="0">
                <a:solidFill>
                  <a:srgbClr val="7030A0"/>
                </a:solidFill>
              </a:rPr>
              <a:t>Email</a:t>
            </a:r>
            <a:r>
              <a:rPr lang="zh-CN" altLang="en-US" dirty="0">
                <a:solidFill>
                  <a:srgbClr val="7030A0"/>
                </a:solidFill>
              </a:rPr>
              <a:t>客服）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透過電子郵件提供支持，適合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處理非緊急問題</a:t>
            </a:r>
            <a:r>
              <a:rPr dirty="0"/>
              <a:t>和跟進服務。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4. </a:t>
            </a:r>
            <a:r>
              <a:rPr dirty="0">
                <a:solidFill>
                  <a:srgbClr val="7030A0"/>
                </a:solidFill>
              </a:rPr>
              <a:t>自助服務</a:t>
            </a:r>
            <a:r>
              <a:rPr lang="zh-CN" altLang="en-US" dirty="0">
                <a:solidFill>
                  <a:srgbClr val="7030A0"/>
                </a:solidFill>
              </a:rPr>
              <a:t>（常見問題</a:t>
            </a:r>
            <a:r>
              <a:rPr lang="en-US" altLang="zh-CN" dirty="0">
                <a:solidFill>
                  <a:srgbClr val="7030A0"/>
                </a:solidFill>
              </a:rPr>
              <a:t>FAQ</a:t>
            </a:r>
            <a:r>
              <a:rPr lang="zh-CN" altLang="en-US" dirty="0">
                <a:solidFill>
                  <a:srgbClr val="7030A0"/>
                </a:solidFill>
              </a:rPr>
              <a:t>）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設置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在線知識庫</a:t>
            </a:r>
            <a:r>
              <a:rPr dirty="0"/>
              <a:t>和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常見問題解答（FAQ）</a:t>
            </a:r>
            <a:r>
              <a:rPr dirty="0"/>
              <a:t>，</a:t>
            </a:r>
            <a:endParaRPr lang="en-US" dirty="0"/>
          </a:p>
          <a:p>
            <a:pPr lvl="1"/>
            <a:r>
              <a:rPr dirty="0"/>
              <a:t>幫助客戶自主解決問題。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客戶支持的類型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>
            <a:extLst>
              <a:ext uri="{FF2B5EF4-FFF2-40B4-BE49-F238E27FC236}">
                <a16:creationId xmlns:a16="http://schemas.microsoft.com/office/drawing/2014/main" id="{D8518004-E8A3-485E-B107-0C140294C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</a:t>
            </a:r>
            <a:r>
              <a:rPr lang="zh-TW" altLang="en-US" dirty="0"/>
              <a:t>售後服務管理</a:t>
            </a:r>
            <a:endParaRPr lang="en-US" altLang="zh-TW" dirty="0"/>
          </a:p>
          <a:p>
            <a:r>
              <a:rPr lang="en-US" altLang="zh-TW" sz="4400" dirty="0"/>
              <a:t>(</a:t>
            </a:r>
            <a:r>
              <a:rPr lang="zh-CN" altLang="en-US" sz="4400" dirty="0"/>
              <a:t>退換貨，投訴處理，滿意度調查</a:t>
            </a:r>
            <a:r>
              <a:rPr lang="en-US" altLang="zh-TW" sz="4400" dirty="0"/>
              <a:t>)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55879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29BED6F-9618-415C-8CB4-D9206A0C4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TW" altLang="en-US" dirty="0"/>
              <a:t>客戶關係管理</a:t>
            </a:r>
            <a:r>
              <a:rPr lang="en-US" altLang="zh-TW" dirty="0"/>
              <a:t>CRM</a:t>
            </a:r>
            <a:r>
              <a:rPr lang="zh-TW" altLang="en-US" dirty="0"/>
              <a:t>系統應用</a:t>
            </a:r>
            <a:r>
              <a:rPr lang="en-US" altLang="zh-TW" sz="1800" dirty="0"/>
              <a:t>(</a:t>
            </a:r>
            <a:r>
              <a:rPr lang="zh-CN" altLang="en-US" sz="1800" dirty="0"/>
              <a:t>個性化行銷，客戶細分，忠誠度計劃</a:t>
            </a:r>
            <a:r>
              <a:rPr lang="en-US" altLang="zh-TW" sz="1800" dirty="0"/>
              <a:t>)</a:t>
            </a:r>
          </a:p>
          <a:p>
            <a:r>
              <a:rPr lang="en-US" altLang="zh-CN" dirty="0"/>
              <a:t>2.</a:t>
            </a:r>
            <a:r>
              <a:rPr lang="zh-TW" altLang="en-US" dirty="0"/>
              <a:t>客戶數據分析</a:t>
            </a:r>
            <a:r>
              <a:rPr lang="en-US" altLang="zh-TW" sz="2000" dirty="0"/>
              <a:t>(RFM</a:t>
            </a:r>
            <a:r>
              <a:rPr lang="zh-CN" altLang="en-US" sz="2000" dirty="0"/>
              <a:t>分類，購買旅程分析，群體細分</a:t>
            </a:r>
            <a:r>
              <a:rPr lang="en-US" altLang="zh-TW" sz="2000" dirty="0"/>
              <a:t>)</a:t>
            </a:r>
          </a:p>
          <a:p>
            <a:r>
              <a:rPr lang="en-US" altLang="zh-CN" dirty="0"/>
              <a:t>3.</a:t>
            </a:r>
            <a:r>
              <a:rPr lang="zh-TW" altLang="en-US" dirty="0"/>
              <a:t>個性化服務</a:t>
            </a:r>
            <a:r>
              <a:rPr lang="en-US" altLang="zh-TW" sz="3000" dirty="0"/>
              <a:t>(</a:t>
            </a:r>
            <a:r>
              <a:rPr lang="zh-CN" altLang="en-US" sz="3000" dirty="0"/>
              <a:t>個性化推薦，動態定價，定制產品</a:t>
            </a:r>
            <a:r>
              <a:rPr lang="en-US" altLang="zh-TW" sz="3000" dirty="0"/>
              <a:t>)</a:t>
            </a:r>
          </a:p>
          <a:p>
            <a:r>
              <a:rPr lang="en-US" altLang="zh-CN" dirty="0"/>
              <a:t>4.</a:t>
            </a:r>
            <a:r>
              <a:rPr lang="zh-TW" altLang="en-US" dirty="0"/>
              <a:t>客戶支持</a:t>
            </a:r>
            <a:r>
              <a:rPr lang="zh-CN" altLang="en-US" sz="2600" dirty="0"/>
              <a:t>（電話客服，</a:t>
            </a:r>
            <a:r>
              <a:rPr lang="en-US" altLang="zh-CN" sz="2600" dirty="0"/>
              <a:t>Email</a:t>
            </a:r>
            <a:r>
              <a:rPr lang="zh-CN" altLang="en-US" sz="2600" dirty="0"/>
              <a:t>客服，常見問題</a:t>
            </a:r>
            <a:r>
              <a:rPr lang="en-US" altLang="zh-CN" sz="2600" dirty="0"/>
              <a:t>FAQ</a:t>
            </a:r>
            <a:r>
              <a:rPr lang="zh-CN" altLang="en-US" sz="2600" dirty="0"/>
              <a:t>）</a:t>
            </a:r>
            <a:endParaRPr lang="en-US" altLang="zh-TW" sz="2600" dirty="0"/>
          </a:p>
          <a:p>
            <a:r>
              <a:rPr lang="en-US" altLang="zh-CN" dirty="0"/>
              <a:t>5.</a:t>
            </a:r>
            <a:r>
              <a:rPr lang="zh-TW" altLang="en-US" dirty="0"/>
              <a:t>售後服務管理</a:t>
            </a:r>
            <a:r>
              <a:rPr lang="en-US" altLang="zh-TW" sz="3000" dirty="0"/>
              <a:t>(</a:t>
            </a:r>
            <a:r>
              <a:rPr lang="zh-CN" altLang="en-US" sz="3000" dirty="0"/>
              <a:t>投訴，退換貨，滿意度調查</a:t>
            </a:r>
            <a:r>
              <a:rPr lang="en-US" altLang="zh-TW" sz="3000" dirty="0"/>
              <a:t>)</a:t>
            </a:r>
            <a:endParaRPr lang="en-US" altLang="zh-TW" dirty="0"/>
          </a:p>
          <a:p>
            <a:r>
              <a:rPr lang="en-US" altLang="zh-CN" dirty="0"/>
              <a:t>6.</a:t>
            </a:r>
            <a:r>
              <a:rPr lang="zh-TW" altLang="en-US" dirty="0"/>
              <a:t>電子商務中的用戶反饋與改進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21332CE-0A29-4D43-ABB5-B4A30978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單元綱要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0400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1. </a:t>
            </a:r>
            <a:r>
              <a:rPr dirty="0">
                <a:solidFill>
                  <a:srgbClr val="7030A0"/>
                </a:solidFill>
              </a:rPr>
              <a:t>退換貨管理：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設立明確的退換貨政策，簡化退換貨流程，提高客戶滿意度。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2. </a:t>
            </a:r>
            <a:r>
              <a:rPr dirty="0">
                <a:solidFill>
                  <a:srgbClr val="7030A0"/>
                </a:solidFill>
              </a:rPr>
              <a:t>投訴處理：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建立高效的投訴處理機制，迅速響應並解決客戶的投訴，防止問題擴大。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3. </a:t>
            </a:r>
            <a:r>
              <a:rPr dirty="0">
                <a:solidFill>
                  <a:srgbClr val="7030A0"/>
                </a:solidFill>
              </a:rPr>
              <a:t>滿意度調查：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定期進行客戶滿意度調查</a:t>
            </a:r>
            <a:r>
              <a:rPr dirty="0"/>
              <a:t>，</a:t>
            </a:r>
            <a:r>
              <a:rPr dirty="0">
                <a:solidFill>
                  <a:srgbClr val="C00000"/>
                </a:solidFill>
              </a:rPr>
              <a:t>收集反饋意見</a:t>
            </a:r>
            <a:r>
              <a:rPr dirty="0"/>
              <a:t>，持續改進服務質量。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售後服務管理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>
            <a:extLst>
              <a:ext uri="{FF2B5EF4-FFF2-40B4-BE49-F238E27FC236}">
                <a16:creationId xmlns:a16="http://schemas.microsoft.com/office/drawing/2014/main" id="{D8518004-E8A3-485E-B107-0C140294C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6.CRM</a:t>
            </a:r>
            <a:r>
              <a:rPr lang="zh-CN" altLang="en-US" dirty="0"/>
              <a:t>軟體系統的</a:t>
            </a:r>
            <a:endParaRPr lang="en-US" altLang="zh-CN" dirty="0"/>
          </a:p>
          <a:p>
            <a:r>
              <a:rPr lang="zh-CN" altLang="en-US" dirty="0"/>
              <a:t>客戶支持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9322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1. </a:t>
            </a:r>
            <a:r>
              <a:rPr b="1" dirty="0">
                <a:solidFill>
                  <a:srgbClr val="7030A0"/>
                </a:solidFill>
              </a:rPr>
              <a:t>統一客戶檔案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CRM系統集中管理客戶支持的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所有記錄</a:t>
            </a:r>
            <a:r>
              <a:rPr dirty="0"/>
              <a:t>，包括</a:t>
            </a:r>
            <a:r>
              <a:rPr lang="zh-CN" altLang="en-US" dirty="0"/>
              <a:t>：</a:t>
            </a:r>
            <a:r>
              <a:rPr dirty="0">
                <a:solidFill>
                  <a:srgbClr val="C00000"/>
                </a:solidFill>
              </a:rPr>
              <a:t>聊天記錄、電子郵件</a:t>
            </a:r>
            <a:r>
              <a:rPr lang="zh-TW" altLang="en-US" dirty="0">
                <a:solidFill>
                  <a:srgbClr val="C00000"/>
                </a:solidFill>
              </a:rPr>
              <a:t>、</a:t>
            </a:r>
            <a:r>
              <a:rPr dirty="0">
                <a:solidFill>
                  <a:srgbClr val="C00000"/>
                </a:solidFill>
              </a:rPr>
              <a:t>投訴處理歷程</a:t>
            </a:r>
            <a:r>
              <a:rPr dirty="0"/>
              <a:t>，確保信息的一致性。</a:t>
            </a:r>
            <a:endParaRPr lang="en-US" dirty="0"/>
          </a:p>
          <a:p>
            <a:r>
              <a:rPr lang="en-US" altLang="zh-CN" b="1" dirty="0">
                <a:solidFill>
                  <a:srgbClr val="7030A0"/>
                </a:solidFill>
              </a:rPr>
              <a:t>2. </a:t>
            </a:r>
            <a:r>
              <a:rPr b="1" dirty="0">
                <a:solidFill>
                  <a:srgbClr val="7030A0"/>
                </a:solidFill>
              </a:rPr>
              <a:t>工單管理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CRM系統自動生成和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分配工單</a:t>
            </a:r>
            <a:r>
              <a:rPr dirty="0"/>
              <a:t>，</a:t>
            </a:r>
            <a:r>
              <a:rPr dirty="0">
                <a:solidFill>
                  <a:srgbClr val="C00000"/>
                </a:solidFill>
              </a:rPr>
              <a:t>跟進客戶問題的處理進度</a:t>
            </a:r>
            <a:r>
              <a:rPr dirty="0"/>
              <a:t>，提高工作效率。</a:t>
            </a:r>
            <a:endParaRPr lang="en-US" dirty="0"/>
          </a:p>
          <a:p>
            <a:r>
              <a:rPr lang="en-US" altLang="zh-CN" b="1" dirty="0">
                <a:solidFill>
                  <a:srgbClr val="7030A0"/>
                </a:solidFill>
              </a:rPr>
              <a:t>3. </a:t>
            </a:r>
            <a:r>
              <a:rPr b="1" dirty="0">
                <a:solidFill>
                  <a:srgbClr val="7030A0"/>
                </a:solidFill>
              </a:rPr>
              <a:t>分析與報告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通過CRM系統生成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客戶支持的績效報告</a:t>
            </a:r>
            <a:r>
              <a:rPr dirty="0"/>
              <a:t>，幫助企業發現問題並優化支持策略。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使用CRM系統管理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客戶支持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>
            <a:extLst>
              <a:ext uri="{FF2B5EF4-FFF2-40B4-BE49-F238E27FC236}">
                <a16:creationId xmlns:a16="http://schemas.microsoft.com/office/drawing/2014/main" id="{D8518004-E8A3-485E-B107-0C140294C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TW" altLang="en-US" dirty="0"/>
              <a:t>電子商務中的</a:t>
            </a:r>
            <a:endParaRPr lang="en-US" altLang="zh-TW" dirty="0"/>
          </a:p>
          <a:p>
            <a:r>
              <a:rPr lang="zh-TW" altLang="en-US" dirty="0"/>
              <a:t>用戶反饋與改進</a:t>
            </a:r>
          </a:p>
        </p:txBody>
      </p:sp>
    </p:spTree>
    <p:extLst>
      <p:ext uri="{BB962C8B-B14F-4D97-AF65-F5344CB8AC3E}">
        <p14:creationId xmlns:p14="http://schemas.microsoft.com/office/powerpoint/2010/main" val="2420416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highlight>
                  <a:srgbClr val="FFFF00"/>
                </a:highlight>
              </a:rPr>
              <a:t>用戶反饋</a:t>
            </a:r>
            <a:r>
              <a:rPr dirty="0"/>
              <a:t>是企業改進產品和服務的關鍵資源。</a:t>
            </a:r>
            <a:endParaRPr lang="en-US" dirty="0"/>
          </a:p>
          <a:p>
            <a:r>
              <a:rPr dirty="0"/>
              <a:t>通過收集和分析用戶反饋，企業可以</a:t>
            </a:r>
            <a:endParaRPr lang="en-US" dirty="0"/>
          </a:p>
          <a:p>
            <a:pPr lvl="1"/>
            <a:r>
              <a:rPr sz="4000" dirty="0">
                <a:solidFill>
                  <a:srgbClr val="C00000"/>
                </a:solidFill>
              </a:rPr>
              <a:t>了解客戶需求和期望，</a:t>
            </a:r>
            <a:endParaRPr lang="en-US" sz="4000" dirty="0">
              <a:solidFill>
                <a:srgbClr val="C00000"/>
              </a:solidFill>
            </a:endParaRPr>
          </a:p>
          <a:p>
            <a:pPr lvl="1"/>
            <a:r>
              <a:rPr sz="4000" dirty="0">
                <a:solidFill>
                  <a:srgbClr val="C00000"/>
                </a:solidFill>
              </a:rPr>
              <a:t>及時調整產品和服務策略，</a:t>
            </a:r>
            <a:endParaRPr lang="en-US" sz="4000" dirty="0">
              <a:solidFill>
                <a:srgbClr val="C00000"/>
              </a:solidFill>
            </a:endParaRPr>
          </a:p>
          <a:p>
            <a:pPr lvl="1"/>
            <a:r>
              <a:rPr sz="4000" dirty="0">
                <a:solidFill>
                  <a:srgbClr val="C00000"/>
                </a:solidFill>
              </a:rPr>
              <a:t>以提升客戶滿意度。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用戶反饋的重要性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1. </a:t>
            </a:r>
            <a:r>
              <a:rPr dirty="0">
                <a:solidFill>
                  <a:srgbClr val="7030A0"/>
                </a:solidFill>
              </a:rPr>
              <a:t>在線調查：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通過</a:t>
            </a:r>
            <a:r>
              <a:rPr lang="en-US" altLang="zh-CN" dirty="0"/>
              <a:t>【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電子郵件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，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網站</a:t>
            </a:r>
            <a:r>
              <a:rPr lang="en-US" altLang="zh-CN" dirty="0"/>
              <a:t>】</a:t>
            </a:r>
            <a:r>
              <a:rPr dirty="0"/>
              <a:t>進行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在線調查</a:t>
            </a:r>
            <a:r>
              <a:rPr dirty="0"/>
              <a:t>，收集客戶對產品或服務的意見。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2. </a:t>
            </a:r>
            <a:r>
              <a:rPr dirty="0">
                <a:solidFill>
                  <a:srgbClr val="7030A0"/>
                </a:solidFill>
              </a:rPr>
              <a:t>社交媒體監控：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監控</a:t>
            </a:r>
            <a:r>
              <a:rPr dirty="0">
                <a:highlight>
                  <a:srgbClr val="FFFF00"/>
                </a:highlight>
              </a:rPr>
              <a:t>社交媒體</a:t>
            </a:r>
            <a:r>
              <a:rPr dirty="0"/>
              <a:t>上的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用戶評論和討論</a:t>
            </a:r>
            <a:r>
              <a:rPr dirty="0"/>
              <a:t>，了解消費者對品牌的看法和建議。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3. </a:t>
            </a:r>
            <a:r>
              <a:rPr dirty="0">
                <a:solidFill>
                  <a:srgbClr val="7030A0"/>
                </a:solidFill>
              </a:rPr>
              <a:t>產品評價：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分析</a:t>
            </a:r>
            <a:r>
              <a:rPr dirty="0">
                <a:highlight>
                  <a:srgbClr val="FFFF00"/>
                </a:highlight>
              </a:rPr>
              <a:t>電商平</a:t>
            </a:r>
            <a:r>
              <a:rPr dirty="0"/>
              <a:t>台上的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產品評價和星級評分</a:t>
            </a:r>
            <a:r>
              <a:rPr dirty="0"/>
              <a:t>，發現產品的優缺點。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4. </a:t>
            </a:r>
            <a:r>
              <a:rPr dirty="0">
                <a:solidFill>
                  <a:srgbClr val="7030A0"/>
                </a:solidFill>
              </a:rPr>
              <a:t>直接反饋：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通過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客服人員直接收集客戶的反饋</a:t>
            </a:r>
            <a:r>
              <a:rPr dirty="0"/>
              <a:t>，並將其記錄到CRM系統中。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收集用戶反饋的方式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1. </a:t>
            </a:r>
            <a:r>
              <a:rPr dirty="0">
                <a:solidFill>
                  <a:srgbClr val="7030A0"/>
                </a:solidFill>
              </a:rPr>
              <a:t>產品改進：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根據用戶反饋進行產品的改進和升級，滿足市場需求。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2. </a:t>
            </a:r>
            <a:r>
              <a:rPr dirty="0">
                <a:solidFill>
                  <a:srgbClr val="7030A0"/>
                </a:solidFill>
              </a:rPr>
              <a:t>服務優化：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分析反饋中的服務問題，調整和改進服務流程，提高服務質量。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3. </a:t>
            </a:r>
            <a:r>
              <a:rPr dirty="0">
                <a:solidFill>
                  <a:srgbClr val="7030A0"/>
                </a:solidFill>
              </a:rPr>
              <a:t>新產品開發：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將用戶需求和反饋納入新產品的開發過程，創造更貼近市場需求的產品。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用戶反饋的應用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dirty="0">
                <a:highlight>
                  <a:srgbClr val="FFFF00"/>
                </a:highlight>
              </a:rPr>
              <a:t>反饋循環</a:t>
            </a:r>
            <a:r>
              <a:rPr lang="en-US" altLang="zh-CN" dirty="0"/>
              <a:t>】</a:t>
            </a:r>
            <a:r>
              <a:rPr dirty="0"/>
              <a:t>是指通過</a:t>
            </a:r>
            <a:endParaRPr lang="en-US" dirty="0"/>
          </a:p>
          <a:p>
            <a:pPr lvl="1"/>
            <a:r>
              <a:rPr sz="4000" dirty="0">
                <a:solidFill>
                  <a:srgbClr val="C00000"/>
                </a:solidFill>
              </a:rPr>
              <a:t>不斷收集、分析應用用戶反饋</a:t>
            </a:r>
            <a:r>
              <a:rPr sz="4000" dirty="0"/>
              <a:t>，</a:t>
            </a:r>
            <a:endParaRPr lang="en-US" sz="4000" dirty="0"/>
          </a:p>
          <a:p>
            <a:pPr lvl="1"/>
            <a:r>
              <a:rPr sz="4000" dirty="0"/>
              <a:t>形成</a:t>
            </a:r>
            <a:r>
              <a:rPr sz="4000" dirty="0">
                <a:solidFill>
                  <a:srgbClr val="C00000"/>
                </a:solidFill>
              </a:rPr>
              <a:t>持續改進</a:t>
            </a:r>
            <a:r>
              <a:rPr sz="4000" dirty="0"/>
              <a:t>的</a:t>
            </a:r>
            <a:r>
              <a:rPr sz="4000" dirty="0">
                <a:highlight>
                  <a:srgbClr val="FFFF00"/>
                </a:highlight>
              </a:rPr>
              <a:t>閉環流程</a:t>
            </a:r>
            <a:r>
              <a:rPr sz="4000" dirty="0"/>
              <a:t>。</a:t>
            </a:r>
            <a:endParaRPr lang="en-US" sz="4000" dirty="0"/>
          </a:p>
          <a:p>
            <a:pPr lvl="1"/>
            <a:r>
              <a:rPr sz="4000" dirty="0"/>
              <a:t>這種循環可以幫助企業不斷提升產品和服務的競爭力。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反饋循環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>
            <a:extLst>
              <a:ext uri="{FF2B5EF4-FFF2-40B4-BE49-F238E27FC236}">
                <a16:creationId xmlns:a16="http://schemas.microsoft.com/office/drawing/2014/main" id="{D8518004-E8A3-485E-B107-0C140294C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結論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230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客戶關係管理是電子商務成功的關鍵因素之一。通過有效的CRM系統，企業</a:t>
            </a:r>
            <a:r>
              <a:rPr lang="zh-CN" altLang="en-US" dirty="0"/>
              <a:t>可以</a:t>
            </a:r>
            <a:endParaRPr lang="en-US" dirty="0"/>
          </a:p>
          <a:p>
            <a:pPr lvl="1"/>
            <a:r>
              <a:rPr sz="4100" dirty="0">
                <a:solidFill>
                  <a:srgbClr val="C00000"/>
                </a:solidFill>
              </a:rPr>
              <a:t>深入了解客戶需求，</a:t>
            </a:r>
            <a:endParaRPr lang="en-US" sz="4100" dirty="0">
              <a:solidFill>
                <a:srgbClr val="C00000"/>
              </a:solidFill>
            </a:endParaRPr>
          </a:p>
          <a:p>
            <a:pPr lvl="1"/>
            <a:r>
              <a:rPr sz="4100" dirty="0">
                <a:solidFill>
                  <a:srgbClr val="C00000"/>
                </a:solidFill>
              </a:rPr>
              <a:t>提供個性化的服務，</a:t>
            </a:r>
            <a:endParaRPr lang="en-US" sz="4100" dirty="0">
              <a:solidFill>
                <a:srgbClr val="C00000"/>
              </a:solidFill>
            </a:endParaRPr>
          </a:p>
          <a:p>
            <a:pPr lvl="1"/>
            <a:r>
              <a:rPr sz="4100" dirty="0">
                <a:solidFill>
                  <a:srgbClr val="C00000"/>
                </a:solidFill>
              </a:rPr>
              <a:t>並通過精確的數據分析</a:t>
            </a:r>
            <a:r>
              <a:rPr lang="zh-CN" altLang="en-US" sz="4100" dirty="0">
                <a:solidFill>
                  <a:srgbClr val="C00000"/>
                </a:solidFill>
              </a:rPr>
              <a:t>，</a:t>
            </a:r>
            <a:r>
              <a:rPr sz="4100" dirty="0">
                <a:solidFill>
                  <a:srgbClr val="C00000"/>
                </a:solidFill>
              </a:rPr>
              <a:t>優化行銷策略</a:t>
            </a:r>
            <a:r>
              <a:rPr dirty="0"/>
              <a:t>。</a:t>
            </a:r>
            <a:endParaRPr lang="en-US" dirty="0"/>
          </a:p>
          <a:p>
            <a:r>
              <a:rPr dirty="0"/>
              <a:t>同時，</a:t>
            </a:r>
            <a:endParaRPr lang="en-US" dirty="0"/>
          </a:p>
          <a:p>
            <a:pPr lvl="1"/>
            <a:r>
              <a:rPr sz="4100" dirty="0">
                <a:solidFill>
                  <a:srgbClr val="7030A0"/>
                </a:solidFill>
              </a:rPr>
              <a:t>良好的</a:t>
            </a:r>
            <a:r>
              <a:rPr sz="4100" dirty="0">
                <a:solidFill>
                  <a:srgbClr val="7030A0"/>
                </a:solidFill>
                <a:highlight>
                  <a:srgbClr val="FFFF00"/>
                </a:highlight>
              </a:rPr>
              <a:t>客戶支持</a:t>
            </a:r>
            <a:r>
              <a:rPr sz="4100" dirty="0">
                <a:solidFill>
                  <a:srgbClr val="7030A0"/>
                </a:solidFill>
              </a:rPr>
              <a:t>和</a:t>
            </a:r>
            <a:r>
              <a:rPr sz="4100" dirty="0">
                <a:solidFill>
                  <a:srgbClr val="7030A0"/>
                </a:solidFill>
                <a:highlight>
                  <a:srgbClr val="FFFF00"/>
                </a:highlight>
              </a:rPr>
              <a:t>售後服務管理</a:t>
            </a:r>
            <a:endParaRPr lang="en-US" sz="41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sz="4100" dirty="0">
                <a:solidFill>
                  <a:srgbClr val="7030A0"/>
                </a:solidFill>
              </a:rPr>
              <a:t>可以提升客戶</a:t>
            </a:r>
            <a:r>
              <a:rPr sz="4100" dirty="0">
                <a:solidFill>
                  <a:srgbClr val="7030A0"/>
                </a:solidFill>
                <a:highlight>
                  <a:srgbClr val="FFFF00"/>
                </a:highlight>
              </a:rPr>
              <a:t>滿意度</a:t>
            </a:r>
            <a:r>
              <a:rPr sz="4100" dirty="0">
                <a:solidFill>
                  <a:srgbClr val="7030A0"/>
                </a:solidFill>
              </a:rPr>
              <a:t>，增強客戶</a:t>
            </a:r>
            <a:r>
              <a:rPr sz="4100" dirty="0">
                <a:solidFill>
                  <a:srgbClr val="7030A0"/>
                </a:solidFill>
                <a:highlight>
                  <a:srgbClr val="FFFF00"/>
                </a:highlight>
              </a:rPr>
              <a:t>忠誠度</a:t>
            </a:r>
            <a:r>
              <a:rPr sz="4100" dirty="0">
                <a:solidFill>
                  <a:srgbClr val="7030A0"/>
                </a:solidFill>
              </a:rPr>
              <a:t>。</a:t>
            </a:r>
            <a:endParaRPr lang="en-US" sz="4100" dirty="0">
              <a:solidFill>
                <a:srgbClr val="7030A0"/>
              </a:solidFill>
            </a:endParaRPr>
          </a:p>
          <a:p>
            <a:r>
              <a:rPr dirty="0"/>
              <a:t>企業應該積極收集和應用用戶反饋，持續改進產品和服務，以在競爭激烈的市場中保持優勢。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結語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>
            <a:extLst>
              <a:ext uri="{FF2B5EF4-FFF2-40B4-BE49-F238E27FC236}">
                <a16:creationId xmlns:a16="http://schemas.microsoft.com/office/drawing/2014/main" id="{D8518004-E8A3-485E-B107-0C140294C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TW" altLang="en-US" dirty="0"/>
              <a:t>客戶關係管理（</a:t>
            </a:r>
            <a:r>
              <a:rPr lang="en-US" altLang="zh-TW" dirty="0"/>
              <a:t>CRM</a:t>
            </a:r>
            <a:r>
              <a:rPr lang="zh-TW" altLang="en-US" dirty="0"/>
              <a:t>）系統的應用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7030A0"/>
                </a:solidFill>
              </a:rPr>
              <a:t>客戶關係管理（CRM）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是指企業通過</a:t>
            </a:r>
            <a:r>
              <a:rPr dirty="0">
                <a:solidFill>
                  <a:srgbClr val="C00000"/>
                </a:solidFill>
              </a:rPr>
              <a:t>系統化的方法管理與客戶的互動</a:t>
            </a:r>
            <a:r>
              <a:rPr dirty="0"/>
              <a:t>，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提升客戶滿意度和忠誠度</a:t>
            </a:r>
            <a:r>
              <a:rPr dirty="0"/>
              <a:t>，</a:t>
            </a:r>
            <a:endParaRPr lang="en-US" dirty="0"/>
          </a:p>
          <a:p>
            <a:pPr lvl="1"/>
            <a:r>
              <a:rPr dirty="0"/>
              <a:t>從而增強企業競爭力。</a:t>
            </a:r>
            <a:endParaRPr lang="en-US" dirty="0"/>
          </a:p>
          <a:p>
            <a:r>
              <a:rPr dirty="0">
                <a:solidFill>
                  <a:srgbClr val="7030A0"/>
                </a:solidFill>
              </a:rPr>
              <a:t>CRM系統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是一種軟體工具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dirty="0"/>
              <a:t>幫助企業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收集</a:t>
            </a:r>
            <a:r>
              <a:rPr dirty="0"/>
              <a:t>、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存儲</a:t>
            </a:r>
            <a:r>
              <a:rPr dirty="0"/>
              <a:t>和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分析</a:t>
            </a:r>
            <a:r>
              <a:rPr dirty="0"/>
              <a:t>客戶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數據</a:t>
            </a:r>
            <a:r>
              <a:rPr dirty="0"/>
              <a:t>，</a:t>
            </a:r>
            <a:endParaRPr lang="en-US" dirty="0"/>
          </a:p>
          <a:p>
            <a:pPr lvl="1"/>
            <a:r>
              <a:rPr dirty="0"/>
              <a:t>以便更好地了解和滿足客戶需求。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客戶關係管理的概述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1.</a:t>
            </a:r>
            <a:r>
              <a:rPr dirty="0">
                <a:solidFill>
                  <a:srgbClr val="7030A0"/>
                </a:solidFill>
              </a:rPr>
              <a:t>客戶資料管理：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存儲客戶的基本信息、聯絡方式、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購買歷史</a:t>
            </a:r>
            <a:r>
              <a:rPr lang="zh-TW" altLang="en-US" dirty="0">
                <a:solidFill>
                  <a:srgbClr val="C00000"/>
                </a:solidFill>
              </a:rPr>
              <a:t>、</a:t>
            </a:r>
            <a:r>
              <a:rPr dirty="0">
                <a:solidFill>
                  <a:srgbClr val="C00000"/>
                </a:solidFill>
              </a:rPr>
              <a:t>互動記錄，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/>
              <a:t>幫助企業全面了解客戶。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2.</a:t>
            </a:r>
            <a:r>
              <a:rPr dirty="0">
                <a:solidFill>
                  <a:srgbClr val="7030A0"/>
                </a:solidFill>
              </a:rPr>
              <a:t>銷售自動化：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自動化管理銷售流程，</a:t>
            </a:r>
            <a:r>
              <a:rPr lang="zh-CN" altLang="en-US" dirty="0"/>
              <a:t>例如：</a:t>
            </a:r>
            <a:endParaRPr lang="en-US" altLang="zh-CN" dirty="0"/>
          </a:p>
          <a:p>
            <a:pPr lvl="1"/>
            <a:r>
              <a:rPr dirty="0">
                <a:solidFill>
                  <a:srgbClr val="C00000"/>
                </a:solidFill>
              </a:rPr>
              <a:t>潛在客戶的跟進、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銷售進度的追蹤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銷售目標的設定。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CRM系統的功能</a:t>
            </a:r>
          </a:p>
        </p:txBody>
      </p:sp>
    </p:spTree>
    <p:extLst>
      <p:ext uri="{BB962C8B-B14F-4D97-AF65-F5344CB8AC3E}">
        <p14:creationId xmlns:p14="http://schemas.microsoft.com/office/powerpoint/2010/main" val="377380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3.</a:t>
            </a:r>
            <a:r>
              <a:rPr dirty="0">
                <a:solidFill>
                  <a:srgbClr val="7030A0"/>
                </a:solidFill>
              </a:rPr>
              <a:t>行銷自動化：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企業可以自動化執行行銷活動，</a:t>
            </a:r>
            <a:r>
              <a:rPr lang="zh-CN" altLang="en-US" dirty="0"/>
              <a:t>例如：</a:t>
            </a:r>
            <a:endParaRPr lang="en-US" altLang="zh-CN" dirty="0"/>
          </a:p>
          <a:p>
            <a:pPr lvl="1"/>
            <a:r>
              <a:rPr dirty="0">
                <a:solidFill>
                  <a:srgbClr val="C00000"/>
                </a:solidFill>
              </a:rPr>
              <a:t>電子郵件行銷、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社交媒體推廣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個性化推薦。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4.</a:t>
            </a:r>
            <a:r>
              <a:rPr lang="zh-TW" altLang="en-US" dirty="0">
                <a:solidFill>
                  <a:srgbClr val="7030A0"/>
                </a:solidFill>
              </a:rPr>
              <a:t>客戶服務</a:t>
            </a:r>
            <a:r>
              <a:rPr lang="en-US" altLang="zh-CN" dirty="0">
                <a:solidFill>
                  <a:srgbClr val="7030A0"/>
                </a:solidFill>
              </a:rPr>
              <a:t>(</a:t>
            </a:r>
            <a:r>
              <a:rPr lang="zh-CN" altLang="en-US" dirty="0">
                <a:solidFill>
                  <a:srgbClr val="7030A0"/>
                </a:solidFill>
              </a:rPr>
              <a:t>客服</a:t>
            </a:r>
            <a:r>
              <a:rPr lang="en-US" altLang="zh-CN" dirty="0">
                <a:solidFill>
                  <a:srgbClr val="7030A0"/>
                </a:solidFill>
              </a:rPr>
              <a:t>)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zh-TW" altLang="en-US" dirty="0">
                <a:solidFill>
                  <a:srgbClr val="7030A0"/>
                </a:solidFill>
              </a:rPr>
              <a:t>和售後管理：</a:t>
            </a:r>
            <a:endParaRPr lang="en-US" alt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highlight>
                  <a:srgbClr val="FFFF00"/>
                </a:highlight>
              </a:rPr>
              <a:t>客戶服務和售後管理</a:t>
            </a:r>
            <a:r>
              <a:rPr dirty="0"/>
              <a:t>，</a:t>
            </a:r>
            <a:r>
              <a:rPr lang="zh-CN" altLang="en-US" dirty="0"/>
              <a:t>例如：</a:t>
            </a:r>
            <a:endParaRPr lang="en-US" altLang="zh-CN" dirty="0"/>
          </a:p>
          <a:p>
            <a:pPr lvl="1"/>
            <a:r>
              <a:rPr dirty="0">
                <a:solidFill>
                  <a:srgbClr val="C00000"/>
                </a:solidFill>
              </a:rPr>
              <a:t>工單處理、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投訴跟進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客戶滿意度調查。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CRM系統的功能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1. </a:t>
            </a:r>
            <a:r>
              <a:rPr b="1" dirty="0">
                <a:solidFill>
                  <a:srgbClr val="7030A0"/>
                </a:solidFill>
              </a:rPr>
              <a:t>個性化行銷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根據客戶的購買行為和興趣</a:t>
            </a:r>
            <a:r>
              <a:rPr dirty="0"/>
              <a:t>，CRM系統可以</a:t>
            </a:r>
            <a:r>
              <a:rPr lang="zh-TW" altLang="en-US" dirty="0">
                <a:solidFill>
                  <a:srgbClr val="C00000"/>
                </a:solidFill>
              </a:rPr>
              <a:t>為每個客戶提供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個性化的產品推薦</a:t>
            </a:r>
            <a:r>
              <a:rPr dirty="0"/>
              <a:t>和</a:t>
            </a:r>
            <a:r>
              <a:rPr dirty="0">
                <a:highlight>
                  <a:srgbClr val="FFFF00"/>
                </a:highlight>
              </a:rPr>
              <a:t>促銷活動</a:t>
            </a:r>
            <a:r>
              <a:rPr dirty="0"/>
              <a:t>。</a:t>
            </a:r>
            <a:endParaRPr lang="en-US" dirty="0"/>
          </a:p>
          <a:p>
            <a:r>
              <a:rPr lang="en-US" altLang="zh-CN" b="1" dirty="0">
                <a:solidFill>
                  <a:srgbClr val="7030A0"/>
                </a:solidFill>
              </a:rPr>
              <a:t>2. </a:t>
            </a:r>
            <a:r>
              <a:rPr b="1" dirty="0">
                <a:solidFill>
                  <a:srgbClr val="7030A0"/>
                </a:solidFill>
              </a:rPr>
              <a:t>客戶細分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利用CRM系統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進行客戶細分</a:t>
            </a:r>
            <a:r>
              <a:rPr dirty="0"/>
              <a:t>，</a:t>
            </a:r>
            <a:r>
              <a:rPr dirty="0">
                <a:solidFill>
                  <a:srgbClr val="C00000"/>
                </a:solidFill>
              </a:rPr>
              <a:t>根據不同的標準（</a:t>
            </a:r>
            <a:r>
              <a:rPr lang="zh-TW" altLang="en-US" dirty="0">
                <a:solidFill>
                  <a:srgbClr val="C00000"/>
                </a:solidFill>
              </a:rPr>
              <a:t>最近一次購買時間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zh-TW" altLang="en-US" dirty="0">
                <a:solidFill>
                  <a:srgbClr val="C00000"/>
                </a:solidFill>
              </a:rPr>
              <a:t>、</a:t>
            </a:r>
            <a:r>
              <a:rPr dirty="0">
                <a:solidFill>
                  <a:srgbClr val="C00000"/>
                </a:solidFill>
              </a:rPr>
              <a:t>消費頻率</a:t>
            </a:r>
            <a:r>
              <a:rPr lang="en-US" altLang="zh-CN" dirty="0">
                <a:solidFill>
                  <a:srgbClr val="C00000"/>
                </a:solidFill>
              </a:rPr>
              <a:t>F</a:t>
            </a:r>
            <a:r>
              <a:rPr dirty="0">
                <a:solidFill>
                  <a:srgbClr val="C00000"/>
                </a:solidFill>
              </a:rPr>
              <a:t>、購買金額</a:t>
            </a:r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dirty="0">
                <a:solidFill>
                  <a:srgbClr val="C00000"/>
                </a:solidFill>
              </a:rPr>
              <a:t>）</a:t>
            </a:r>
            <a:r>
              <a:rPr dirty="0"/>
              <a:t>制定針</a:t>
            </a:r>
            <a:r>
              <a:rPr dirty="0">
                <a:highlight>
                  <a:srgbClr val="FFFF00"/>
                </a:highlight>
              </a:rPr>
              <a:t>對性的行銷策略</a:t>
            </a:r>
            <a:r>
              <a:rPr dirty="0"/>
              <a:t>。</a:t>
            </a:r>
            <a:endParaRPr lang="en-US" dirty="0"/>
          </a:p>
          <a:p>
            <a:r>
              <a:rPr lang="en-US" altLang="zh-CN" b="1" dirty="0">
                <a:solidFill>
                  <a:srgbClr val="7030A0"/>
                </a:solidFill>
              </a:rPr>
              <a:t>3. </a:t>
            </a:r>
            <a:r>
              <a:rPr b="1" dirty="0">
                <a:solidFill>
                  <a:srgbClr val="7030A0"/>
                </a:solidFill>
              </a:rPr>
              <a:t>忠誠度計畫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通過CRM系統追蹤和管理客戶參與的</a:t>
            </a:r>
            <a:r>
              <a:rPr dirty="0">
                <a:highlight>
                  <a:srgbClr val="FFFF00"/>
                </a:highlight>
              </a:rPr>
              <a:t>忠誠度計畫</a:t>
            </a:r>
            <a:r>
              <a:rPr dirty="0"/>
              <a:t>，</a:t>
            </a:r>
            <a:r>
              <a:rPr dirty="0">
                <a:highlight>
                  <a:srgbClr val="FFFF00"/>
                </a:highlight>
              </a:rPr>
              <a:t>激勵重複購買</a:t>
            </a:r>
            <a:r>
              <a:rPr dirty="0"/>
              <a:t>和品牌忠誠。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CRM在電子商務中的應用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>
            <a:extLst>
              <a:ext uri="{FF2B5EF4-FFF2-40B4-BE49-F238E27FC236}">
                <a16:creationId xmlns:a16="http://schemas.microsoft.com/office/drawing/2014/main" id="{D8518004-E8A3-485E-B107-0C140294C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TW" altLang="en-US" dirty="0"/>
              <a:t>客戶數據分析</a:t>
            </a:r>
          </a:p>
        </p:txBody>
      </p:sp>
    </p:spTree>
    <p:extLst>
      <p:ext uri="{BB962C8B-B14F-4D97-AF65-F5344CB8AC3E}">
        <p14:creationId xmlns:p14="http://schemas.microsoft.com/office/powerpoint/2010/main" val="140082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4800" dirty="0">
                <a:solidFill>
                  <a:srgbClr val="7030A0"/>
                </a:solidFill>
              </a:rPr>
              <a:t>客戶數據分析</a:t>
            </a:r>
            <a:endParaRPr lang="en-US" sz="4800" dirty="0">
              <a:solidFill>
                <a:srgbClr val="7030A0"/>
              </a:solidFill>
            </a:endParaRPr>
          </a:p>
          <a:p>
            <a:pPr lvl="1"/>
            <a:r>
              <a:rPr sz="3600" dirty="0"/>
              <a:t>是了解客戶需求、行為和偏好的關鍵。</a:t>
            </a:r>
            <a:endParaRPr lang="en-US" sz="3600" dirty="0"/>
          </a:p>
          <a:p>
            <a:r>
              <a:rPr sz="4800" dirty="0"/>
              <a:t>通過分析客戶數據，企業可以更準確地</a:t>
            </a:r>
            <a:endParaRPr lang="en-US" sz="4800" dirty="0"/>
          </a:p>
          <a:p>
            <a:pPr lvl="1"/>
            <a:r>
              <a:rPr sz="3600" dirty="0">
                <a:solidFill>
                  <a:srgbClr val="C00000"/>
                </a:solidFill>
              </a:rPr>
              <a:t>制定行銷策略，</a:t>
            </a:r>
            <a:endParaRPr lang="en-US" sz="3600" dirty="0">
              <a:solidFill>
                <a:srgbClr val="C00000"/>
              </a:solidFill>
            </a:endParaRPr>
          </a:p>
          <a:p>
            <a:pPr lvl="1"/>
            <a:r>
              <a:rPr sz="3600" dirty="0">
                <a:solidFill>
                  <a:srgbClr val="C00000"/>
                </a:solidFill>
              </a:rPr>
              <a:t>提升客戶體驗，</a:t>
            </a:r>
            <a:endParaRPr lang="en-US" sz="3600" dirty="0">
              <a:solidFill>
                <a:srgbClr val="C00000"/>
              </a:solidFill>
            </a:endParaRPr>
          </a:p>
          <a:p>
            <a:pPr lvl="1"/>
            <a:r>
              <a:rPr sz="3600" dirty="0"/>
              <a:t>並促進銷售增長。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客戶數據分析的意義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2128A386-BD9E-4C77-B0EA-B882318E8565}" vid="{F69C4572-30AB-4AEA-8BCF-5868726B4A0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158</TotalTime>
  <Words>1008</Words>
  <Application>Microsoft Office PowerPoint</Application>
  <PresentationFormat>如螢幕大小 (4:3)</PresentationFormat>
  <Paragraphs>172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Segoe Condensed</vt:lpstr>
      <vt:lpstr>微軟正黑體</vt:lpstr>
      <vt:lpstr>Arial</vt:lpstr>
      <vt:lpstr>Bookman Old Style</vt:lpstr>
      <vt:lpstr>佈景主題4-粗體大字</vt:lpstr>
      <vt:lpstr>陳擎文</vt:lpstr>
      <vt:lpstr>單元綱要</vt:lpstr>
      <vt:lpstr>PowerPoint 簡報</vt:lpstr>
      <vt:lpstr>客戶關係管理的概述</vt:lpstr>
      <vt:lpstr>CRM系統的功能</vt:lpstr>
      <vt:lpstr>CRM系統的功能</vt:lpstr>
      <vt:lpstr>CRM在電子商務中的應用</vt:lpstr>
      <vt:lpstr>PowerPoint 簡報</vt:lpstr>
      <vt:lpstr>客戶數據分析的意義</vt:lpstr>
      <vt:lpstr>常用的客戶數據分析方法</vt:lpstr>
      <vt:lpstr>PowerPoint 簡報</vt:lpstr>
      <vt:lpstr>個性化服務的應用</vt:lpstr>
      <vt:lpstr>動態定價 商品價格可以任意浮動調整嗎？</vt:lpstr>
      <vt:lpstr>動態定價 商品價格可以任意浮動調整嗎？</vt:lpstr>
      <vt:lpstr>動態定價 商品價格可以任意浮動調整嗎？</vt:lpstr>
      <vt:lpstr>PowerPoint 簡報</vt:lpstr>
      <vt:lpstr>客戶支持的重要性</vt:lpstr>
      <vt:lpstr>客戶支持的類型</vt:lpstr>
      <vt:lpstr>PowerPoint 簡報</vt:lpstr>
      <vt:lpstr>售後服務管理</vt:lpstr>
      <vt:lpstr>PowerPoint 簡報</vt:lpstr>
      <vt:lpstr>使用CRM系統管理客戶支持</vt:lpstr>
      <vt:lpstr>PowerPoint 簡報</vt:lpstr>
      <vt:lpstr>用戶反饋的重要性</vt:lpstr>
      <vt:lpstr>收集用戶反饋的方式</vt:lpstr>
      <vt:lpstr>用戶反饋的應用</vt:lpstr>
      <vt:lpstr>反饋循環</vt:lpstr>
      <vt:lpstr>PowerPoint 簡報</vt:lpstr>
      <vt:lpstr>結語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subject/>
  <dc:creator/>
  <cp:keywords/>
  <dc:description>generated using python-pptx</dc:description>
  <cp:lastModifiedBy>tsu ccw</cp:lastModifiedBy>
  <cp:revision>15</cp:revision>
  <dcterms:created xsi:type="dcterms:W3CDTF">2013-01-27T09:14:16Z</dcterms:created>
  <dcterms:modified xsi:type="dcterms:W3CDTF">2024-08-21T16:22:42Z</dcterms:modified>
  <cp:category/>
</cp:coreProperties>
</file>