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2" r:id="rId3"/>
    <p:sldId id="257" r:id="rId4"/>
    <p:sldId id="258" r:id="rId5"/>
    <p:sldId id="276" r:id="rId6"/>
    <p:sldId id="259" r:id="rId7"/>
    <p:sldId id="273" r:id="rId8"/>
    <p:sldId id="261" r:id="rId9"/>
    <p:sldId id="277" r:id="rId10"/>
    <p:sldId id="278" r:id="rId11"/>
    <p:sldId id="279" r:id="rId12"/>
    <p:sldId id="280" r:id="rId13"/>
    <p:sldId id="263" r:id="rId14"/>
    <p:sldId id="274" r:id="rId15"/>
    <p:sldId id="281" r:id="rId16"/>
    <p:sldId id="282" r:id="rId17"/>
    <p:sldId id="283" r:id="rId18"/>
    <p:sldId id="266" r:id="rId19"/>
    <p:sldId id="275" r:id="rId20"/>
    <p:sldId id="268" r:id="rId21"/>
    <p:sldId id="284" r:id="rId22"/>
    <p:sldId id="285" r:id="rId23"/>
    <p:sldId id="269" r:id="rId24"/>
    <p:sldId id="270" r:id="rId25"/>
    <p:sldId id="286" r:id="rId26"/>
    <p:sldId id="271" r:id="rId27"/>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1" d="100"/>
          <a:sy n="61"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705165"/>
            <a:ext cx="7772400" cy="1447060"/>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118875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bg>
      <p:bgRef idx="1002">
        <a:schemeClr val="bg2"/>
      </p:bgRef>
    </p:bg>
    <p:spTree>
      <p:nvGrpSpPr>
        <p:cNvPr id="1" name=""/>
        <p:cNvGrpSpPr/>
        <p:nvPr/>
      </p:nvGrpSpPr>
      <p:grpSpPr>
        <a:xfrm>
          <a:off x="0" y="0"/>
          <a:ext cx="0" cy="0"/>
          <a:chOff x="0" y="0"/>
          <a:chExt cx="0" cy="0"/>
        </a:xfrm>
      </p:grpSpPr>
      <p:sp>
        <p:nvSpPr>
          <p:cNvPr id="3" name="Shape 2"/>
          <p:cNvSpPr>
            <a:spLocks noGrp="1"/>
          </p:cNvSpPr>
          <p:nvPr>
            <p:ph idx="1"/>
          </p:nvPr>
        </p:nvSpPr>
        <p:spPr>
          <a:xfrm>
            <a:off x="177553" y="1600200"/>
            <a:ext cx="8851037" cy="5121275"/>
          </a:xfrm>
        </p:spPr>
        <p:txBody>
          <a:bodyPr/>
          <a:lstStyle>
            <a:lvl1pPr marL="342900" indent="-342900">
              <a:defRPr lang="zh-TW" altLang="en-US" sz="4000" b="1" kern="1200" dirty="0" smtClean="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n-cs"/>
              </a:defRPr>
            </a:lvl1pPr>
            <a:lvl2pPr>
              <a:defRPr sz="2800" b="1">
                <a:latin typeface="微軟正黑體" panose="020B0604030504040204" pitchFamily="34" charset="-120"/>
                <a:ea typeface="微軟正黑體" panose="020B0604030504040204" pitchFamily="34" charset="-120"/>
              </a:defRPr>
            </a:lvl2pPr>
            <a:lvl3pPr>
              <a:defRPr sz="2400" b="1">
                <a:latin typeface="微軟正黑體" panose="020B0604030504040204" pitchFamily="34" charset="-120"/>
                <a:ea typeface="微軟正黑體" panose="020B0604030504040204" pitchFamily="34" charset="-120"/>
              </a:defRPr>
            </a:lvl3pPr>
            <a:lvl4pPr>
              <a:defRPr sz="2000" b="1">
                <a:latin typeface="微軟正黑體" panose="020B0604030504040204" pitchFamily="34" charset="-120"/>
                <a:ea typeface="微軟正黑體" panose="020B0604030504040204" pitchFamily="34" charset="-120"/>
              </a:defRPr>
            </a:lvl4pPr>
            <a:lvl5pPr>
              <a:defRPr b="1">
                <a:latin typeface="微軟正黑體" panose="020B0604030504040204" pitchFamily="34" charset="-120"/>
                <a:ea typeface="微軟正黑體" panose="020B0604030504040204" pitchFamily="34" charset="-120"/>
              </a:defRPr>
            </a:lvl5pPr>
          </a:lstStyle>
          <a:p>
            <a:pPr marL="342900" lvl="0" indent="-342900" algn="l" rtl="0" eaLnBrk="1" latinLnBrk="0" hangingPunct="1">
              <a:spcBef>
                <a:spcPct val="20000"/>
              </a:spcBef>
              <a:spcAft>
                <a:spcPts val="400"/>
              </a:spcAft>
              <a:buFont typeface="Arial"/>
              <a:buChar char="•"/>
            </a:pPr>
            <a:r>
              <a:rPr lang="zh-TW" altLang="en-US"/>
              <a:t>按一下以編輯母片文字樣式</a:t>
            </a:r>
          </a:p>
          <a:p>
            <a:pPr marL="342900" lvl="1" indent="-342900" algn="l" rtl="0" eaLnBrk="1" latinLnBrk="0" hangingPunct="1">
              <a:spcBef>
                <a:spcPct val="20000"/>
              </a:spcBef>
              <a:spcAft>
                <a:spcPts val="400"/>
              </a:spcAft>
              <a:buFont typeface="Arial"/>
              <a:buChar char="•"/>
            </a:pPr>
            <a:r>
              <a:rPr lang="zh-TW" altLang="en-US"/>
              <a:t>第二層</a:t>
            </a:r>
          </a:p>
          <a:p>
            <a:pPr marL="342900" lvl="2" indent="-342900" algn="l" rtl="0" eaLnBrk="1" latinLnBrk="0" hangingPunct="1">
              <a:spcBef>
                <a:spcPct val="20000"/>
              </a:spcBef>
              <a:spcAft>
                <a:spcPts val="400"/>
              </a:spcAft>
              <a:buFont typeface="Arial"/>
              <a:buChar char="•"/>
            </a:pPr>
            <a:r>
              <a:rPr lang="zh-TW" altLang="en-US"/>
              <a:t>第三層</a:t>
            </a:r>
          </a:p>
          <a:p>
            <a:pPr marL="342900" lvl="3" indent="-342900" algn="l" rtl="0" eaLnBrk="1" latinLnBrk="0" hangingPunct="1">
              <a:spcBef>
                <a:spcPct val="20000"/>
              </a:spcBef>
              <a:spcAft>
                <a:spcPts val="400"/>
              </a:spcAft>
              <a:buFont typeface="Arial"/>
              <a:buChar char="•"/>
            </a:pPr>
            <a:r>
              <a:rPr lang="zh-TW" altLang="en-US"/>
              <a:t>第四層</a:t>
            </a:r>
          </a:p>
          <a:p>
            <a:pPr marL="342900" lvl="4" indent="-342900" algn="l" rtl="0" eaLnBrk="1" latinLnBrk="0" hangingPunct="1">
              <a:spcBef>
                <a:spcPct val="20000"/>
              </a:spcBef>
              <a:spcAft>
                <a:spcPts val="400"/>
              </a:spcAft>
              <a:buFont typeface="Arial"/>
              <a:buChar char="•"/>
            </a:pPr>
            <a:r>
              <a:rPr lang="zh-TW" altLang="en-US"/>
              <a:t>第五層</a:t>
            </a:r>
            <a:endParaRPr lang="zh-TW" dirty="0"/>
          </a:p>
        </p:txBody>
      </p:sp>
      <p:sp>
        <p:nvSpPr>
          <p:cNvPr id="4" name="Shape 3"/>
          <p:cNvSpPr>
            <a:spLocks noGrp="1"/>
          </p:cNvSpPr>
          <p:nvPr>
            <p:ph type="dt" sz="half" idx="10"/>
          </p:nvPr>
        </p:nvSpPr>
        <p:spPr/>
        <p:txBody>
          <a:bodyPr/>
          <a:lstStyle/>
          <a:p>
            <a:fld id="{5BCAD085-E8A6-8845-BD4E-CB4CCA059FC4}" type="datetimeFigureOut">
              <a:rPr lang="en-US" smtClean="0"/>
              <a:t>8/21/2024</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a:spLocks noGrp="1"/>
          </p:cNvSpPr>
          <p:nvPr>
            <p:ph type="title"/>
          </p:nvPr>
        </p:nvSpPr>
        <p:spPr>
          <a:xfrm>
            <a:off x="275208" y="152400"/>
            <a:ext cx="8753382" cy="1265238"/>
          </a:xfrm>
        </p:spPr>
        <p:txBody>
          <a:bodyPr>
            <a:normAutofit/>
          </a:bodyPr>
          <a:lstStyle>
            <a:lvl1pPr algn="ctr">
              <a:defRPr sz="48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Tree>
    <p:extLst>
      <p:ext uri="{BB962C8B-B14F-4D97-AF65-F5344CB8AC3E}">
        <p14:creationId xmlns:p14="http://schemas.microsoft.com/office/powerpoint/2010/main" val="39051312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158690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p:nvSpPr>
          <p:spPr>
            <a:xfrm>
              <a:off x="0" y="379412"/>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890989" y="1664471"/>
            <a:ext cx="7772400" cy="3806699"/>
          </a:xfrm>
          <a:prstGeom prst="rect">
            <a:avLst/>
          </a:prstGeom>
        </p:spPr>
        <p:txBody>
          <a:bodyPr anchor="t">
            <a:noAutofit/>
          </a:bodyPr>
          <a:lstStyle>
            <a:lvl1pPr algn="ctr" latinLnBrk="0">
              <a:defRPr lang="zh-TW" sz="6600" b="1" kern="1200" dirty="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n-cs"/>
              </a:defRPr>
            </a:lvl1pPr>
          </a:lstStyle>
          <a:p>
            <a:r>
              <a:rPr lang="zh-TW" altLang="en-US"/>
              <a:t>按一下以編輯母片標題樣式</a:t>
            </a:r>
            <a:endParaRPr lang="zh-TW" dirty="0"/>
          </a:p>
        </p:txBody>
      </p:sp>
    </p:spTree>
    <p:extLst>
      <p:ext uri="{BB962C8B-B14F-4D97-AF65-F5344CB8AC3E}">
        <p14:creationId xmlns:p14="http://schemas.microsoft.com/office/powerpoint/2010/main" val="608520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3148"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body" idx="1"/>
          </p:nvPr>
        </p:nvSpPr>
        <p:spPr>
          <a:xfrm>
            <a:off x="722313" y="1379215"/>
            <a:ext cx="7772400" cy="3359873"/>
          </a:xfrm>
        </p:spPr>
        <p:txBody>
          <a:bodyPr anchor="b">
            <a:normAutofit/>
          </a:bodyPr>
          <a:lstStyle>
            <a:lvl1pPr marL="0" indent="0" algn="ctr" latinLnBrk="0">
              <a:buNone/>
              <a:defRPr lang="zh-TW" sz="74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1612499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398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BCAD085-E8A6-8845-BD4E-CB4CCA059FC4}"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09604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9"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Rectangle 2"/>
          <p:cNvSpPr>
            <a:spLocks noGrp="1"/>
          </p:cNvSpPr>
          <p:nvPr>
            <p:ph type="body" idx="1"/>
          </p:nvPr>
        </p:nvSpPr>
        <p:spPr>
          <a:xfrm>
            <a:off x="457200" y="1600200"/>
            <a:ext cx="8229600" cy="4525963"/>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Rectangle 3"/>
          <p:cNvSpPr>
            <a:spLocks noGrp="1"/>
          </p:cNvSpPr>
          <p:nvPr>
            <p:ph type="dt" sz="half" idx="2"/>
          </p:nvPr>
        </p:nvSpPr>
        <p:spPr>
          <a:xfrm>
            <a:off x="457200" y="6356350"/>
            <a:ext cx="2133600" cy="365125"/>
          </a:xfrm>
          <a:prstGeom prst="rect">
            <a:avLst/>
          </a:prstGeom>
        </p:spPr>
        <p:txBody>
          <a:bodyPr vert="horz" rtlCol="0" anchor="ctr"/>
          <a:lstStyle>
            <a:lvl1pPr algn="l" latinLnBrk="0">
              <a:defRPr lang="zh-TW" sz="1200">
                <a:solidFill>
                  <a:schemeClr val="tx1">
                    <a:tint val="75000"/>
                  </a:schemeClr>
                </a:solidFill>
              </a:defRPr>
            </a:lvl1pPr>
          </a:lstStyle>
          <a:p>
            <a:fld id="{5BCAD085-E8A6-8845-BD4E-CB4CCA059FC4}" type="datetimeFigureOut">
              <a:rPr lang="en-US" smtClean="0"/>
              <a:t>8/21/2024</a:t>
            </a:fld>
            <a:endParaRPr lang="en-US"/>
          </a:p>
        </p:txBody>
      </p:sp>
      <p:sp>
        <p:nvSpPr>
          <p:cNvPr id="5" name="Rectangle 4"/>
          <p:cNvSpPr>
            <a:spLocks noGrp="1"/>
          </p:cNvSpPr>
          <p:nvPr>
            <p:ph type="ftr" sz="quarter" idx="3"/>
          </p:nvPr>
        </p:nvSpPr>
        <p:spPr>
          <a:xfrm>
            <a:off x="3124200" y="6356350"/>
            <a:ext cx="2895600" cy="365125"/>
          </a:xfrm>
          <a:prstGeom prst="rect">
            <a:avLst/>
          </a:prstGeom>
        </p:spPr>
        <p:txBody>
          <a:bodyPr vert="horz" rtlCol="0" anchor="ctr"/>
          <a:lstStyle>
            <a:lvl1pPr algn="ctr" latinLnBrk="0">
              <a:defRPr lang="zh-TW" sz="1200">
                <a:solidFill>
                  <a:schemeClr val="tx1">
                    <a:tint val="75000"/>
                  </a:schemeClr>
                </a:solidFill>
              </a:defRPr>
            </a:lvl1pPr>
          </a:lstStyle>
          <a:p>
            <a:endParaRPr lang="en-US"/>
          </a:p>
        </p:txBody>
      </p:sp>
      <p:sp>
        <p:nvSpPr>
          <p:cNvPr id="6" name="Rectangle 5"/>
          <p:cNvSpPr>
            <a:spLocks noGrp="1"/>
          </p:cNvSpPr>
          <p:nvPr>
            <p:ph type="sldNum" sz="quarter" idx="4"/>
          </p:nvPr>
        </p:nvSpPr>
        <p:spPr>
          <a:xfrm>
            <a:off x="6553200" y="6356350"/>
            <a:ext cx="2133600" cy="365125"/>
          </a:xfrm>
          <a:prstGeom prst="rect">
            <a:avLst/>
          </a:prstGeom>
        </p:spPr>
        <p:txBody>
          <a:bodyPr vert="horz" rtlCol="0" anchor="ctr"/>
          <a:lstStyle>
            <a:lvl1pPr algn="r" latinLnBrk="0">
              <a:defRPr lang="zh-TW" sz="1200">
                <a:solidFill>
                  <a:schemeClr val="tx1">
                    <a:tint val="75000"/>
                  </a:schemeClr>
                </a:solidFill>
              </a:defRPr>
            </a:lvl1pPr>
          </a:lstStyle>
          <a:p>
            <a:fld id="{C1FF6DA9-008F-8B48-92A6-B652298478BF}" type="slidenum">
              <a:rPr lang="en-US" smtClean="0"/>
              <a:t>‹#›</a:t>
            </a:fld>
            <a:endParaRPr lang="en-US"/>
          </a:p>
        </p:txBody>
      </p:sp>
      <p:sp>
        <p:nvSpPr>
          <p:cNvPr id="13" name="Rectangle 12"/>
          <p:cNvSpPr>
            <a:spLocks noGrp="1"/>
          </p:cNvSpPr>
          <p:nvPr>
            <p:ph type="title"/>
          </p:nvPr>
        </p:nvSpPr>
        <p:spPr>
          <a:xfrm>
            <a:off x="457200" y="152400"/>
            <a:ext cx="8229600" cy="1265238"/>
          </a:xfrm>
          <a:prstGeom prst="rect">
            <a:avLst/>
          </a:prstGeom>
        </p:spPr>
        <p:txBody>
          <a:bodyPr vert="horz" rtlCol="0" anchor="ctr">
            <a:normAutofit/>
          </a:bodyPr>
          <a:lstStyle/>
          <a:p>
            <a:r>
              <a:rPr lang="zh-TW"/>
              <a:t>按一下以編輯母片標題樣式</a:t>
            </a:r>
          </a:p>
        </p:txBody>
      </p:sp>
    </p:spTree>
    <p:extLst>
      <p:ext uri="{BB962C8B-B14F-4D97-AF65-F5344CB8AC3E}">
        <p14:creationId xmlns:p14="http://schemas.microsoft.com/office/powerpoint/2010/main" val="30083943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latinLnBrk="0" hangingPunct="1">
        <a:spcBef>
          <a:spcPct val="0"/>
        </a:spcBef>
        <a:buNone/>
        <a:defRPr kumimoji="0" lang="zh-TW" sz="4000" b="0" u="none" strike="noStrike" kern="1200" cap="none" spc="0" normalizeH="0" baseline="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lang="zh-TW"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lang="zh-TW"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lang="zh-TW"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lang="zh-TW"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lang="zh-TW"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lang="zh-TW"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lang="zh-TW" sz="2000" kern="1200">
          <a:solidFill>
            <a:schemeClr val="tx1"/>
          </a:solidFill>
          <a:latin typeface="+mn-lt"/>
          <a:ea typeface="+mn-ea"/>
          <a:cs typeface="+mn-cs"/>
        </a:defRPr>
      </a:lvl9pPr>
    </p:bodyStyle>
    <p:otherStyle>
      <a:lvl1pPr marL="0" algn="l" rtl="0" eaLnBrk="1" latinLnBrk="0" hangingPunct="1">
        <a:defRPr lang="zh-TW" kern="1200">
          <a:solidFill>
            <a:schemeClr val="tx1"/>
          </a:solidFill>
          <a:latin typeface="+mn-lt"/>
          <a:ea typeface="+mn-ea"/>
          <a:cs typeface="+mn-cs"/>
        </a:defRPr>
      </a:lvl1pPr>
      <a:lvl2pPr marL="457200" algn="l" rtl="0" eaLnBrk="1" hangingPunct="1">
        <a:defRPr lang="zh-TW" kern="1200">
          <a:solidFill>
            <a:schemeClr val="tx1"/>
          </a:solidFill>
          <a:latin typeface="+mn-lt"/>
          <a:ea typeface="+mn-ea"/>
          <a:cs typeface="+mn-cs"/>
        </a:defRPr>
      </a:lvl2pPr>
      <a:lvl3pPr marL="914400" algn="l" rtl="0" eaLnBrk="1" hangingPunct="1">
        <a:defRPr lang="zh-TW" kern="1200">
          <a:solidFill>
            <a:schemeClr val="tx1"/>
          </a:solidFill>
          <a:latin typeface="+mn-lt"/>
          <a:ea typeface="+mn-ea"/>
          <a:cs typeface="+mn-cs"/>
        </a:defRPr>
      </a:lvl3pPr>
      <a:lvl4pPr marL="1371600" algn="l" rtl="0" eaLnBrk="1" hangingPunct="1">
        <a:defRPr lang="zh-TW" kern="1200">
          <a:solidFill>
            <a:schemeClr val="tx1"/>
          </a:solidFill>
          <a:latin typeface="+mn-lt"/>
          <a:ea typeface="+mn-ea"/>
          <a:cs typeface="+mn-cs"/>
        </a:defRPr>
      </a:lvl4pPr>
      <a:lvl5pPr marL="1828800" algn="l" rtl="0" eaLnBrk="1" hangingPunct="1">
        <a:defRPr lang="zh-TW" kern="1200">
          <a:solidFill>
            <a:schemeClr val="tx1"/>
          </a:solidFill>
          <a:latin typeface="+mn-lt"/>
          <a:ea typeface="+mn-ea"/>
          <a:cs typeface="+mn-cs"/>
        </a:defRPr>
      </a:lvl5pPr>
      <a:lvl6pPr marL="2286000" algn="l" rtl="0" eaLnBrk="1" hangingPunct="1">
        <a:defRPr lang="zh-TW" kern="1200">
          <a:solidFill>
            <a:schemeClr val="tx1"/>
          </a:solidFill>
          <a:latin typeface="+mn-lt"/>
          <a:ea typeface="+mn-ea"/>
          <a:cs typeface="+mn-cs"/>
        </a:defRPr>
      </a:lvl6pPr>
      <a:lvl7pPr marL="2743200" algn="l" rtl="0" eaLnBrk="1" hangingPunct="1">
        <a:defRPr lang="zh-TW" kern="1200">
          <a:solidFill>
            <a:schemeClr val="tx1"/>
          </a:solidFill>
          <a:latin typeface="+mn-lt"/>
          <a:ea typeface="+mn-ea"/>
          <a:cs typeface="+mn-cs"/>
        </a:defRPr>
      </a:lvl7pPr>
      <a:lvl8pPr marL="3200400" algn="l" rtl="0" eaLnBrk="1" hangingPunct="1">
        <a:defRPr lang="zh-TW" kern="1200">
          <a:solidFill>
            <a:schemeClr val="tx1"/>
          </a:solidFill>
          <a:latin typeface="+mn-lt"/>
          <a:ea typeface="+mn-ea"/>
          <a:cs typeface="+mn-cs"/>
        </a:defRPr>
      </a:lvl8pPr>
      <a:lvl9pPr marL="3657600" algn="l" rtl="0" eaLnBrk="1" hangingPunct="1">
        <a:defRPr lang="zh-TW"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陳擎文</a:t>
            </a:r>
            <a:endParaRPr dirty="0"/>
          </a:p>
        </p:txBody>
      </p:sp>
      <p:sp>
        <p:nvSpPr>
          <p:cNvPr id="6" name="副標題 5">
            <a:extLst>
              <a:ext uri="{FF2B5EF4-FFF2-40B4-BE49-F238E27FC236}">
                <a16:creationId xmlns:a16="http://schemas.microsoft.com/office/drawing/2014/main" id="{393F75F0-2E4D-4FE6-868D-646E8A2288F3}"/>
              </a:ext>
            </a:extLst>
          </p:cNvPr>
          <p:cNvSpPr>
            <a:spLocks noGrp="1"/>
          </p:cNvSpPr>
          <p:nvPr>
            <p:ph type="subTitle" idx="1"/>
          </p:nvPr>
        </p:nvSpPr>
        <p:spPr/>
        <p:txBody>
          <a:bodyPr>
            <a:normAutofit fontScale="85000" lnSpcReduction="20000"/>
          </a:bodyPr>
          <a:lstStyle/>
          <a:p>
            <a:r>
              <a:rPr lang="zh-TW" altLang="en-US" dirty="0"/>
              <a:t>電子商務創業</a:t>
            </a:r>
            <a:r>
              <a:rPr lang="zh-CN" altLang="en-US" dirty="0"/>
              <a:t>：</a:t>
            </a:r>
            <a:endParaRPr lang="en-US" altLang="zh-CN" dirty="0"/>
          </a:p>
          <a:p>
            <a:r>
              <a:rPr lang="en-US" altLang="zh-CN" dirty="0"/>
              <a:t>1. </a:t>
            </a:r>
            <a:r>
              <a:rPr lang="zh-TW" altLang="en-US" dirty="0"/>
              <a:t>創業計劃書、</a:t>
            </a:r>
            <a:endParaRPr lang="en-US" altLang="zh-TW" dirty="0"/>
          </a:p>
          <a:p>
            <a:r>
              <a:rPr lang="en-US" altLang="zh-CN"/>
              <a:t>2.</a:t>
            </a:r>
            <a:r>
              <a:rPr lang="zh-TW" altLang="en-US"/>
              <a:t>資金</a:t>
            </a:r>
            <a:r>
              <a:rPr lang="zh-TW" altLang="en-US" dirty="0"/>
              <a:t>籌措與管理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dirty="0">
                <a:solidFill>
                  <a:srgbClr val="7030A0"/>
                </a:solidFill>
              </a:rPr>
              <a:t>商業模式：</a:t>
            </a:r>
            <a:endParaRPr lang="en-US" dirty="0">
              <a:solidFill>
                <a:srgbClr val="7030A0"/>
              </a:solidFill>
            </a:endParaRPr>
          </a:p>
          <a:p>
            <a:pPr lvl="1"/>
            <a:r>
              <a:rPr dirty="0"/>
              <a:t>描述創業項目的商業模式，包括</a:t>
            </a:r>
            <a:r>
              <a:rPr lang="zh-CN" altLang="en-US" dirty="0"/>
              <a:t>：</a:t>
            </a:r>
            <a:endParaRPr lang="en-US" dirty="0"/>
          </a:p>
          <a:p>
            <a:pPr lvl="1"/>
            <a:r>
              <a:rPr dirty="0">
                <a:solidFill>
                  <a:srgbClr val="C00000"/>
                </a:solidFill>
              </a:rPr>
              <a:t>產品或服務的定價策略、</a:t>
            </a:r>
            <a:endParaRPr lang="en-US" dirty="0">
              <a:solidFill>
                <a:srgbClr val="C00000"/>
              </a:solidFill>
            </a:endParaRPr>
          </a:p>
          <a:p>
            <a:pPr lvl="1"/>
            <a:r>
              <a:rPr dirty="0">
                <a:solidFill>
                  <a:srgbClr val="C00000"/>
                </a:solidFill>
              </a:rPr>
              <a:t>銷售渠道</a:t>
            </a:r>
            <a:endParaRPr lang="en-US" dirty="0">
              <a:solidFill>
                <a:srgbClr val="C00000"/>
              </a:solidFill>
            </a:endParaRPr>
          </a:p>
          <a:p>
            <a:pPr lvl="1"/>
            <a:r>
              <a:rPr dirty="0">
                <a:solidFill>
                  <a:srgbClr val="C00000"/>
                </a:solidFill>
              </a:rPr>
              <a:t>盈利模式</a:t>
            </a:r>
          </a:p>
          <a:p>
            <a:r>
              <a:rPr dirty="0">
                <a:solidFill>
                  <a:srgbClr val="7030A0"/>
                </a:solidFill>
              </a:rPr>
              <a:t>行銷計劃：</a:t>
            </a:r>
            <a:endParaRPr lang="en-US" dirty="0">
              <a:solidFill>
                <a:srgbClr val="7030A0"/>
              </a:solidFill>
            </a:endParaRPr>
          </a:p>
          <a:p>
            <a:pPr lvl="1"/>
            <a:r>
              <a:rPr dirty="0"/>
              <a:t>制定</a:t>
            </a:r>
            <a:r>
              <a:rPr dirty="0">
                <a:solidFill>
                  <a:srgbClr val="C00000"/>
                </a:solidFill>
              </a:rPr>
              <a:t>行銷和推廣策略</a:t>
            </a:r>
            <a:r>
              <a:rPr dirty="0"/>
              <a:t>，確保</a:t>
            </a:r>
            <a:r>
              <a:rPr dirty="0">
                <a:solidFill>
                  <a:srgbClr val="C00000"/>
                </a:solidFill>
              </a:rPr>
              <a:t>目標市場能夠有效觸</a:t>
            </a:r>
            <a:r>
              <a:rPr dirty="0"/>
              <a:t>及，</a:t>
            </a:r>
            <a:endParaRPr lang="en-US" dirty="0"/>
          </a:p>
          <a:p>
            <a:pPr lvl="1"/>
            <a:r>
              <a:rPr dirty="0"/>
              <a:t>並詳細說明</a:t>
            </a:r>
            <a:r>
              <a:rPr dirty="0">
                <a:solidFill>
                  <a:srgbClr val="C00000"/>
                </a:solidFill>
              </a:rPr>
              <a:t>各種行銷渠道</a:t>
            </a:r>
            <a:r>
              <a:rPr dirty="0"/>
              <a:t>的</a:t>
            </a:r>
            <a:r>
              <a:rPr dirty="0">
                <a:solidFill>
                  <a:srgbClr val="C00000"/>
                </a:solidFill>
              </a:rPr>
              <a:t>預算分配</a:t>
            </a:r>
            <a:r>
              <a:rPr dirty="0"/>
              <a:t>。</a:t>
            </a:r>
          </a:p>
        </p:txBody>
      </p:sp>
      <p:sp>
        <p:nvSpPr>
          <p:cNvPr id="2" name="Title 1"/>
          <p:cNvSpPr>
            <a:spLocks noGrp="1"/>
          </p:cNvSpPr>
          <p:nvPr>
            <p:ph type="title"/>
          </p:nvPr>
        </p:nvSpPr>
        <p:spPr/>
        <p:txBody>
          <a:bodyPr/>
          <a:lstStyle/>
          <a:p>
            <a:r>
              <a:t>創業計劃書的主要內容</a:t>
            </a:r>
          </a:p>
        </p:txBody>
      </p:sp>
    </p:spTree>
    <p:extLst>
      <p:ext uri="{BB962C8B-B14F-4D97-AF65-F5344CB8AC3E}">
        <p14:creationId xmlns:p14="http://schemas.microsoft.com/office/powerpoint/2010/main" val="265630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dirty="0">
                <a:solidFill>
                  <a:srgbClr val="7030A0"/>
                </a:solidFill>
              </a:rPr>
              <a:t>運營計劃：</a:t>
            </a:r>
            <a:endParaRPr lang="en-US" dirty="0">
              <a:solidFill>
                <a:srgbClr val="7030A0"/>
              </a:solidFill>
            </a:endParaRPr>
          </a:p>
          <a:p>
            <a:pPr lvl="1"/>
            <a:r>
              <a:rPr dirty="0"/>
              <a:t>描述業務運營的關鍵環節，包括</a:t>
            </a:r>
            <a:r>
              <a:rPr lang="zh-CN" altLang="en-US" dirty="0"/>
              <a:t>：</a:t>
            </a:r>
            <a:endParaRPr lang="en-US" altLang="zh-CN" dirty="0"/>
          </a:p>
          <a:p>
            <a:pPr lvl="1"/>
            <a:r>
              <a:rPr dirty="0">
                <a:solidFill>
                  <a:srgbClr val="C00000"/>
                </a:solidFill>
              </a:rPr>
              <a:t>產品開發、</a:t>
            </a:r>
            <a:endParaRPr lang="en-US" dirty="0">
              <a:solidFill>
                <a:srgbClr val="C00000"/>
              </a:solidFill>
            </a:endParaRPr>
          </a:p>
          <a:p>
            <a:pPr lvl="1"/>
            <a:r>
              <a:rPr dirty="0">
                <a:solidFill>
                  <a:srgbClr val="C00000"/>
                </a:solidFill>
              </a:rPr>
              <a:t>供應鏈管理、</a:t>
            </a:r>
            <a:endParaRPr lang="en-US" dirty="0">
              <a:solidFill>
                <a:srgbClr val="C00000"/>
              </a:solidFill>
            </a:endParaRPr>
          </a:p>
          <a:p>
            <a:pPr lvl="1"/>
            <a:r>
              <a:rPr dirty="0">
                <a:solidFill>
                  <a:srgbClr val="C00000"/>
                </a:solidFill>
              </a:rPr>
              <a:t>物流配送</a:t>
            </a:r>
            <a:endParaRPr lang="en-US" dirty="0">
              <a:solidFill>
                <a:srgbClr val="C00000"/>
              </a:solidFill>
            </a:endParaRPr>
          </a:p>
          <a:p>
            <a:pPr lvl="1"/>
            <a:r>
              <a:rPr dirty="0">
                <a:solidFill>
                  <a:srgbClr val="C00000"/>
                </a:solidFill>
              </a:rPr>
              <a:t>售後服務。</a:t>
            </a:r>
          </a:p>
          <a:p>
            <a:r>
              <a:rPr dirty="0">
                <a:solidFill>
                  <a:srgbClr val="7030A0"/>
                </a:solidFill>
              </a:rPr>
              <a:t>管理團隊：</a:t>
            </a:r>
            <a:endParaRPr lang="en-US" dirty="0">
              <a:solidFill>
                <a:srgbClr val="7030A0"/>
              </a:solidFill>
            </a:endParaRPr>
          </a:p>
          <a:p>
            <a:pPr lvl="1"/>
            <a:r>
              <a:rPr dirty="0"/>
              <a:t>介紹</a:t>
            </a:r>
            <a:r>
              <a:rPr lang="zh-CN" altLang="en-US" dirty="0"/>
              <a:t>：</a:t>
            </a:r>
            <a:r>
              <a:rPr dirty="0">
                <a:solidFill>
                  <a:srgbClr val="C00000"/>
                </a:solidFill>
              </a:rPr>
              <a:t>創業團隊的成員及其背景</a:t>
            </a:r>
            <a:r>
              <a:rPr dirty="0"/>
              <a:t>，</a:t>
            </a:r>
            <a:endParaRPr lang="en-US" dirty="0"/>
          </a:p>
          <a:p>
            <a:pPr lvl="1"/>
            <a:r>
              <a:rPr dirty="0">
                <a:solidFill>
                  <a:srgbClr val="C00000"/>
                </a:solidFill>
              </a:rPr>
              <a:t>強調團隊的專業能力</a:t>
            </a:r>
            <a:r>
              <a:rPr dirty="0"/>
              <a:t>和創業經驗。</a:t>
            </a:r>
          </a:p>
        </p:txBody>
      </p:sp>
      <p:sp>
        <p:nvSpPr>
          <p:cNvPr id="2" name="Title 1"/>
          <p:cNvSpPr>
            <a:spLocks noGrp="1"/>
          </p:cNvSpPr>
          <p:nvPr>
            <p:ph type="title"/>
          </p:nvPr>
        </p:nvSpPr>
        <p:spPr/>
        <p:txBody>
          <a:bodyPr/>
          <a:lstStyle/>
          <a:p>
            <a:r>
              <a:t>創業計劃書的主要內容</a:t>
            </a:r>
          </a:p>
        </p:txBody>
      </p:sp>
    </p:spTree>
    <p:extLst>
      <p:ext uri="{BB962C8B-B14F-4D97-AF65-F5344CB8AC3E}">
        <p14:creationId xmlns:p14="http://schemas.microsoft.com/office/powerpoint/2010/main" val="370459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dirty="0">
                <a:solidFill>
                  <a:srgbClr val="7030A0"/>
                </a:solidFill>
              </a:rPr>
              <a:t>財務計劃：</a:t>
            </a:r>
            <a:endParaRPr lang="en-US" dirty="0">
              <a:solidFill>
                <a:srgbClr val="7030A0"/>
              </a:solidFill>
            </a:endParaRPr>
          </a:p>
          <a:p>
            <a:pPr lvl="1"/>
            <a:r>
              <a:rPr dirty="0"/>
              <a:t>提供詳細的財務預測，包括</a:t>
            </a:r>
            <a:r>
              <a:rPr lang="zh-CN" altLang="en-US" dirty="0"/>
              <a:t>：</a:t>
            </a:r>
            <a:endParaRPr lang="en-US" altLang="zh-CN" dirty="0"/>
          </a:p>
          <a:p>
            <a:pPr lvl="1"/>
            <a:r>
              <a:rPr dirty="0">
                <a:solidFill>
                  <a:srgbClr val="C00000"/>
                </a:solidFill>
              </a:rPr>
              <a:t>收入預測、</a:t>
            </a:r>
            <a:endParaRPr lang="en-US" dirty="0">
              <a:solidFill>
                <a:srgbClr val="C00000"/>
              </a:solidFill>
            </a:endParaRPr>
          </a:p>
          <a:p>
            <a:pPr lvl="1"/>
            <a:r>
              <a:rPr dirty="0">
                <a:solidFill>
                  <a:srgbClr val="C00000"/>
                </a:solidFill>
              </a:rPr>
              <a:t>成本預算、</a:t>
            </a:r>
            <a:endParaRPr lang="en-US" dirty="0">
              <a:solidFill>
                <a:srgbClr val="C00000"/>
              </a:solidFill>
            </a:endParaRPr>
          </a:p>
          <a:p>
            <a:pPr lvl="1"/>
            <a:r>
              <a:rPr dirty="0">
                <a:solidFill>
                  <a:srgbClr val="C00000"/>
                </a:solidFill>
              </a:rPr>
              <a:t>現金流分析</a:t>
            </a:r>
            <a:endParaRPr lang="en-US" dirty="0">
              <a:solidFill>
                <a:srgbClr val="C00000"/>
              </a:solidFill>
            </a:endParaRPr>
          </a:p>
          <a:p>
            <a:pPr lvl="1"/>
            <a:r>
              <a:rPr dirty="0">
                <a:solidFill>
                  <a:srgbClr val="C00000"/>
                </a:solidFill>
              </a:rPr>
              <a:t>損益表，</a:t>
            </a:r>
            <a:endParaRPr lang="en-US" dirty="0">
              <a:solidFill>
                <a:srgbClr val="C00000"/>
              </a:solidFill>
            </a:endParaRPr>
          </a:p>
          <a:p>
            <a:pPr lvl="1"/>
            <a:r>
              <a:rPr dirty="0"/>
              <a:t>展示項目的財務可行性。</a:t>
            </a:r>
          </a:p>
          <a:p>
            <a:r>
              <a:rPr dirty="0">
                <a:solidFill>
                  <a:srgbClr val="7030A0"/>
                </a:solidFill>
              </a:rPr>
              <a:t>風險分析：</a:t>
            </a:r>
            <a:endParaRPr lang="en-US" dirty="0">
              <a:solidFill>
                <a:srgbClr val="7030A0"/>
              </a:solidFill>
            </a:endParaRPr>
          </a:p>
          <a:p>
            <a:pPr lvl="1"/>
            <a:r>
              <a:rPr dirty="0"/>
              <a:t>識別潛在的風險因素，如</a:t>
            </a:r>
            <a:r>
              <a:rPr lang="zh-CN" altLang="en-US" dirty="0"/>
              <a:t>：</a:t>
            </a:r>
            <a:endParaRPr lang="en-US" altLang="zh-CN" dirty="0"/>
          </a:p>
          <a:p>
            <a:pPr lvl="1"/>
            <a:r>
              <a:rPr dirty="0">
                <a:solidFill>
                  <a:srgbClr val="C00000"/>
                </a:solidFill>
              </a:rPr>
              <a:t>市場風險、</a:t>
            </a:r>
            <a:endParaRPr lang="en-US" dirty="0">
              <a:solidFill>
                <a:srgbClr val="C00000"/>
              </a:solidFill>
            </a:endParaRPr>
          </a:p>
          <a:p>
            <a:pPr lvl="1"/>
            <a:r>
              <a:rPr dirty="0">
                <a:solidFill>
                  <a:srgbClr val="C00000"/>
                </a:solidFill>
              </a:rPr>
              <a:t>技術風險</a:t>
            </a:r>
            <a:endParaRPr lang="en-US" dirty="0">
              <a:solidFill>
                <a:srgbClr val="C00000"/>
              </a:solidFill>
            </a:endParaRPr>
          </a:p>
          <a:p>
            <a:pPr lvl="1"/>
            <a:r>
              <a:rPr dirty="0">
                <a:solidFill>
                  <a:srgbClr val="C00000"/>
                </a:solidFill>
              </a:rPr>
              <a:t>法律風險，</a:t>
            </a:r>
            <a:endParaRPr lang="en-US" dirty="0">
              <a:solidFill>
                <a:srgbClr val="C00000"/>
              </a:solidFill>
            </a:endParaRPr>
          </a:p>
          <a:p>
            <a:pPr lvl="1"/>
            <a:r>
              <a:rPr dirty="0"/>
              <a:t>並制定應對策略</a:t>
            </a:r>
          </a:p>
        </p:txBody>
      </p:sp>
      <p:sp>
        <p:nvSpPr>
          <p:cNvPr id="2" name="Title 1"/>
          <p:cNvSpPr>
            <a:spLocks noGrp="1"/>
          </p:cNvSpPr>
          <p:nvPr>
            <p:ph type="title"/>
          </p:nvPr>
        </p:nvSpPr>
        <p:spPr/>
        <p:txBody>
          <a:bodyPr/>
          <a:lstStyle/>
          <a:p>
            <a:r>
              <a:t>創業計劃書的主要內容</a:t>
            </a:r>
          </a:p>
        </p:txBody>
      </p:sp>
    </p:spTree>
    <p:extLst>
      <p:ext uri="{BB962C8B-B14F-4D97-AF65-F5344CB8AC3E}">
        <p14:creationId xmlns:p14="http://schemas.microsoft.com/office/powerpoint/2010/main" val="124978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dirty="0">
                <a:solidFill>
                  <a:srgbClr val="7030A0"/>
                </a:solidFill>
              </a:rPr>
              <a:t>簡明扼要：</a:t>
            </a:r>
            <a:endParaRPr lang="en-US" dirty="0">
              <a:solidFill>
                <a:srgbClr val="7030A0"/>
              </a:solidFill>
            </a:endParaRPr>
          </a:p>
          <a:p>
            <a:pPr lvl="1"/>
            <a:r>
              <a:rPr dirty="0"/>
              <a:t>創業計劃書應該簡潔明了，</a:t>
            </a:r>
            <a:r>
              <a:rPr dirty="0">
                <a:highlight>
                  <a:srgbClr val="FFFF00"/>
                </a:highlight>
              </a:rPr>
              <a:t>避免過多的專業術語</a:t>
            </a:r>
            <a:r>
              <a:rPr dirty="0"/>
              <a:t>，使讀者能夠快速理解核心內容。</a:t>
            </a:r>
          </a:p>
          <a:p>
            <a:r>
              <a:rPr dirty="0">
                <a:solidFill>
                  <a:srgbClr val="7030A0"/>
                </a:solidFill>
              </a:rPr>
              <a:t>數據支持：</a:t>
            </a:r>
            <a:endParaRPr lang="en-US" dirty="0">
              <a:solidFill>
                <a:srgbClr val="7030A0"/>
              </a:solidFill>
            </a:endParaRPr>
          </a:p>
          <a:p>
            <a:pPr lvl="1"/>
            <a:r>
              <a:rPr dirty="0"/>
              <a:t>使用</a:t>
            </a:r>
            <a:r>
              <a:rPr lang="en-US" altLang="zh-CN" dirty="0"/>
              <a:t>【</a:t>
            </a:r>
            <a:r>
              <a:rPr dirty="0">
                <a:solidFill>
                  <a:srgbClr val="C00000"/>
                </a:solidFill>
              </a:rPr>
              <a:t>市場數據、行業報告</a:t>
            </a:r>
            <a:r>
              <a:rPr lang="zh-TW" altLang="en-US" dirty="0">
                <a:solidFill>
                  <a:srgbClr val="C00000"/>
                </a:solidFill>
              </a:rPr>
              <a:t>、</a:t>
            </a:r>
            <a:r>
              <a:rPr dirty="0">
                <a:solidFill>
                  <a:srgbClr val="C00000"/>
                </a:solidFill>
              </a:rPr>
              <a:t>財務模型</a:t>
            </a:r>
            <a:r>
              <a:rPr lang="en-US" altLang="zh-CN" dirty="0"/>
              <a:t>】</a:t>
            </a:r>
            <a:r>
              <a:rPr dirty="0"/>
              <a:t>來支持計劃書中的各項論點，增強可信度。</a:t>
            </a:r>
          </a:p>
          <a:p>
            <a:r>
              <a:rPr dirty="0">
                <a:solidFill>
                  <a:srgbClr val="7030A0"/>
                </a:solidFill>
              </a:rPr>
              <a:t>突出優勢：</a:t>
            </a:r>
            <a:endParaRPr lang="en-US" dirty="0">
              <a:solidFill>
                <a:srgbClr val="7030A0"/>
              </a:solidFill>
            </a:endParaRPr>
          </a:p>
          <a:p>
            <a:pPr lvl="1"/>
            <a:r>
              <a:rPr dirty="0"/>
              <a:t>強調項目的</a:t>
            </a:r>
            <a:r>
              <a:rPr lang="en-US" altLang="zh-CN" dirty="0"/>
              <a:t>【</a:t>
            </a:r>
            <a:r>
              <a:rPr dirty="0">
                <a:solidFill>
                  <a:srgbClr val="C00000"/>
                </a:solidFill>
              </a:rPr>
              <a:t>獨特賣點</a:t>
            </a:r>
            <a:r>
              <a:rPr lang="zh-TW" altLang="en-US" dirty="0">
                <a:solidFill>
                  <a:srgbClr val="C00000"/>
                </a:solidFill>
              </a:rPr>
              <a:t>、</a:t>
            </a:r>
            <a:r>
              <a:rPr dirty="0">
                <a:solidFill>
                  <a:srgbClr val="C00000"/>
                </a:solidFill>
              </a:rPr>
              <a:t>競爭優勢</a:t>
            </a:r>
            <a:r>
              <a:rPr lang="en-US" altLang="zh-CN" dirty="0"/>
              <a:t>】</a:t>
            </a:r>
            <a:r>
              <a:rPr dirty="0"/>
              <a:t>，讓投資者看到項目的潛在價值和發展空間。</a:t>
            </a:r>
          </a:p>
        </p:txBody>
      </p:sp>
      <p:sp>
        <p:nvSpPr>
          <p:cNvPr id="2" name="Title 1"/>
          <p:cNvSpPr>
            <a:spLocks noGrp="1"/>
          </p:cNvSpPr>
          <p:nvPr>
            <p:ph type="title"/>
          </p:nvPr>
        </p:nvSpPr>
        <p:spPr/>
        <p:txBody>
          <a:bodyPr/>
          <a:lstStyle/>
          <a:p>
            <a:r>
              <a:t>創業計劃書的撰寫技巧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a:extLst>
              <a:ext uri="{FF2B5EF4-FFF2-40B4-BE49-F238E27FC236}">
                <a16:creationId xmlns:a16="http://schemas.microsoft.com/office/drawing/2014/main" id="{F2255DB4-7419-4F63-8A19-7D50554914C4}"/>
              </a:ext>
            </a:extLst>
          </p:cNvPr>
          <p:cNvSpPr>
            <a:spLocks noGrp="1"/>
          </p:cNvSpPr>
          <p:nvPr>
            <p:ph type="subTitle" idx="1"/>
          </p:nvPr>
        </p:nvSpPr>
        <p:spPr/>
        <p:txBody>
          <a:bodyPr/>
          <a:lstStyle/>
          <a:p>
            <a:r>
              <a:rPr lang="en-US" altLang="zh-CN" dirty="0"/>
              <a:t>3.</a:t>
            </a:r>
            <a:r>
              <a:rPr lang="zh-TW" altLang="en-US" dirty="0"/>
              <a:t>資金籌措與投資管理</a:t>
            </a:r>
          </a:p>
        </p:txBody>
      </p:sp>
    </p:spTree>
    <p:extLst>
      <p:ext uri="{BB962C8B-B14F-4D97-AF65-F5344CB8AC3E}">
        <p14:creationId xmlns:p14="http://schemas.microsoft.com/office/powerpoint/2010/main" val="374352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dirty="0"/>
              <a:t>資金是創業的生命線，創業者可以通過多種途徑來籌集創業所需的資金。</a:t>
            </a:r>
          </a:p>
          <a:p>
            <a:r>
              <a:rPr dirty="0">
                <a:solidFill>
                  <a:srgbClr val="7030A0"/>
                </a:solidFill>
              </a:rPr>
              <a:t>自籌資金：</a:t>
            </a:r>
            <a:endParaRPr lang="en-US" dirty="0">
              <a:solidFill>
                <a:srgbClr val="7030A0"/>
              </a:solidFill>
            </a:endParaRPr>
          </a:p>
          <a:p>
            <a:pPr lvl="1"/>
            <a:r>
              <a:rPr dirty="0"/>
              <a:t>創業者可以通過個人儲蓄、家庭支持或出售個人資產來籌集初期資金。</a:t>
            </a:r>
          </a:p>
          <a:p>
            <a:r>
              <a:rPr dirty="0">
                <a:solidFill>
                  <a:srgbClr val="7030A0"/>
                </a:solidFill>
              </a:rPr>
              <a:t>天使投資：</a:t>
            </a:r>
            <a:endParaRPr lang="en-US" dirty="0">
              <a:solidFill>
                <a:srgbClr val="7030A0"/>
              </a:solidFill>
            </a:endParaRPr>
          </a:p>
          <a:p>
            <a:pPr lvl="1"/>
            <a:r>
              <a:rPr dirty="0"/>
              <a:t>尋求天使投資人的支持，他們通常是願意投資於早期創業項目的個人投資者，提供資金和經驗指導。</a:t>
            </a:r>
          </a:p>
          <a:p>
            <a:r>
              <a:rPr dirty="0">
                <a:solidFill>
                  <a:srgbClr val="7030A0"/>
                </a:solidFill>
              </a:rPr>
              <a:t>風險投資：</a:t>
            </a:r>
            <a:endParaRPr lang="en-US" altLang="zh-CN" dirty="0">
              <a:solidFill>
                <a:srgbClr val="7030A0"/>
              </a:solidFill>
            </a:endParaRPr>
          </a:p>
          <a:p>
            <a:pPr lvl="1"/>
            <a:r>
              <a:rPr dirty="0"/>
              <a:t>風險投資公司通常關注於有高增長潛力的創業項目，提供較大規模的資金支持，但通常要求獲得股權。</a:t>
            </a:r>
          </a:p>
          <a:p>
            <a:r>
              <a:rPr dirty="0">
                <a:solidFill>
                  <a:srgbClr val="7030A0"/>
                </a:solidFill>
              </a:rPr>
              <a:t>群眾募資：</a:t>
            </a:r>
            <a:endParaRPr lang="en-US" dirty="0">
              <a:solidFill>
                <a:srgbClr val="7030A0"/>
              </a:solidFill>
            </a:endParaRPr>
          </a:p>
          <a:p>
            <a:pPr lvl="1"/>
            <a:r>
              <a:rPr dirty="0"/>
              <a:t>通過群眾募資平台（如Kickstarter、Indiegogo等）向公眾募集資金，以換取產品預購或其他回報。</a:t>
            </a:r>
          </a:p>
          <a:p>
            <a:r>
              <a:rPr dirty="0"/>
              <a:t>貸款和補助：</a:t>
            </a:r>
            <a:endParaRPr lang="en-US" dirty="0"/>
          </a:p>
          <a:p>
            <a:pPr lvl="1"/>
            <a:r>
              <a:rPr dirty="0"/>
              <a:t>創業者可以申請政府或金融機構提供的創業貸款和補助，以獲取低成本的資金支持。</a:t>
            </a:r>
          </a:p>
        </p:txBody>
      </p:sp>
      <p:sp>
        <p:nvSpPr>
          <p:cNvPr id="2" name="Title 1"/>
          <p:cNvSpPr>
            <a:spLocks noGrp="1"/>
          </p:cNvSpPr>
          <p:nvPr>
            <p:ph type="title"/>
          </p:nvPr>
        </p:nvSpPr>
        <p:spPr/>
        <p:txBody>
          <a:bodyPr/>
          <a:lstStyle/>
          <a:p>
            <a:r>
              <a:t>資金籌措的途徑</a:t>
            </a:r>
          </a:p>
        </p:txBody>
      </p:sp>
    </p:spTree>
    <p:extLst>
      <p:ext uri="{BB962C8B-B14F-4D97-AF65-F5344CB8AC3E}">
        <p14:creationId xmlns:p14="http://schemas.microsoft.com/office/powerpoint/2010/main" val="4237801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dirty="0"/>
              <a:t>資金是創業的生命線，創業者可以通過多種途徑來籌集創業所需的資金。</a:t>
            </a:r>
          </a:p>
          <a:p>
            <a:r>
              <a:rPr dirty="0">
                <a:solidFill>
                  <a:srgbClr val="7030A0"/>
                </a:solidFill>
              </a:rPr>
              <a:t>自籌資金：</a:t>
            </a:r>
            <a:endParaRPr lang="en-US" dirty="0">
              <a:solidFill>
                <a:srgbClr val="7030A0"/>
              </a:solidFill>
            </a:endParaRPr>
          </a:p>
          <a:p>
            <a:pPr lvl="1"/>
            <a:r>
              <a:rPr dirty="0"/>
              <a:t>創業者可以通過</a:t>
            </a:r>
            <a:r>
              <a:rPr lang="zh-CN" altLang="en-US" dirty="0"/>
              <a:t>：</a:t>
            </a:r>
            <a:r>
              <a:rPr lang="en-US" altLang="zh-CN" dirty="0"/>
              <a:t>【</a:t>
            </a:r>
            <a:r>
              <a:rPr dirty="0">
                <a:solidFill>
                  <a:srgbClr val="C00000"/>
                </a:solidFill>
              </a:rPr>
              <a:t>個人儲蓄、家庭支持或出售個人資產</a:t>
            </a:r>
            <a:r>
              <a:rPr lang="en-US" altLang="zh-CN" dirty="0"/>
              <a:t>】</a:t>
            </a:r>
            <a:r>
              <a:rPr dirty="0"/>
              <a:t>來籌集初期資金。</a:t>
            </a:r>
          </a:p>
          <a:p>
            <a:r>
              <a:rPr dirty="0">
                <a:solidFill>
                  <a:srgbClr val="7030A0"/>
                </a:solidFill>
              </a:rPr>
              <a:t>天使投資：</a:t>
            </a:r>
            <a:endParaRPr lang="en-US" dirty="0">
              <a:solidFill>
                <a:srgbClr val="7030A0"/>
              </a:solidFill>
            </a:endParaRPr>
          </a:p>
          <a:p>
            <a:pPr lvl="1"/>
            <a:r>
              <a:rPr dirty="0"/>
              <a:t>尋求</a:t>
            </a:r>
            <a:r>
              <a:rPr dirty="0">
                <a:solidFill>
                  <a:srgbClr val="C00000"/>
                </a:solidFill>
              </a:rPr>
              <a:t>天使投資人</a:t>
            </a:r>
            <a:r>
              <a:rPr dirty="0"/>
              <a:t>的支持，他們通常是願意投資於早期創業項目的個人投資者，提供資金和經驗指導。</a:t>
            </a:r>
          </a:p>
        </p:txBody>
      </p:sp>
      <p:sp>
        <p:nvSpPr>
          <p:cNvPr id="2" name="Title 1"/>
          <p:cNvSpPr>
            <a:spLocks noGrp="1"/>
          </p:cNvSpPr>
          <p:nvPr>
            <p:ph type="title"/>
          </p:nvPr>
        </p:nvSpPr>
        <p:spPr/>
        <p:txBody>
          <a:bodyPr/>
          <a:lstStyle/>
          <a:p>
            <a:r>
              <a:t>資金籌措的途徑</a:t>
            </a:r>
          </a:p>
        </p:txBody>
      </p:sp>
    </p:spTree>
    <p:extLst>
      <p:ext uri="{BB962C8B-B14F-4D97-AF65-F5344CB8AC3E}">
        <p14:creationId xmlns:p14="http://schemas.microsoft.com/office/powerpoint/2010/main" val="124456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3999" cy="5121275"/>
          </a:xfrm>
        </p:spPr>
        <p:txBody>
          <a:bodyPr>
            <a:normAutofit lnSpcReduction="10000"/>
          </a:bodyPr>
          <a:lstStyle/>
          <a:p>
            <a:r>
              <a:rPr dirty="0">
                <a:solidFill>
                  <a:srgbClr val="7030A0"/>
                </a:solidFill>
              </a:rPr>
              <a:t>風險投資：</a:t>
            </a:r>
            <a:endParaRPr lang="en-US" altLang="zh-CN" dirty="0">
              <a:solidFill>
                <a:srgbClr val="7030A0"/>
              </a:solidFill>
            </a:endParaRPr>
          </a:p>
          <a:p>
            <a:pPr lvl="1"/>
            <a:r>
              <a:rPr dirty="0"/>
              <a:t>風險投資公司</a:t>
            </a:r>
            <a:r>
              <a:rPr lang="zh-CN" altLang="en-US" dirty="0"/>
              <a:t>：</a:t>
            </a:r>
            <a:r>
              <a:rPr dirty="0"/>
              <a:t>通常</a:t>
            </a:r>
            <a:r>
              <a:rPr dirty="0">
                <a:solidFill>
                  <a:srgbClr val="C00000"/>
                </a:solidFill>
              </a:rPr>
              <a:t>關注於有</a:t>
            </a:r>
            <a:r>
              <a:rPr dirty="0">
                <a:solidFill>
                  <a:srgbClr val="C00000"/>
                </a:solidFill>
                <a:highlight>
                  <a:srgbClr val="FFFF00"/>
                </a:highlight>
              </a:rPr>
              <a:t>高增長潛力</a:t>
            </a:r>
            <a:r>
              <a:rPr dirty="0">
                <a:solidFill>
                  <a:srgbClr val="C00000"/>
                </a:solidFill>
              </a:rPr>
              <a:t>的創業項目</a:t>
            </a:r>
            <a:r>
              <a:rPr dirty="0"/>
              <a:t>，提供較大規模的資金支持，</a:t>
            </a:r>
            <a:r>
              <a:rPr dirty="0">
                <a:solidFill>
                  <a:srgbClr val="C00000"/>
                </a:solidFill>
              </a:rPr>
              <a:t>但通常要求獲得股權</a:t>
            </a:r>
            <a:endParaRPr dirty="0"/>
          </a:p>
          <a:p>
            <a:r>
              <a:rPr dirty="0">
                <a:solidFill>
                  <a:srgbClr val="7030A0"/>
                </a:solidFill>
              </a:rPr>
              <a:t>群眾募資：</a:t>
            </a:r>
            <a:endParaRPr lang="en-US" dirty="0">
              <a:solidFill>
                <a:srgbClr val="7030A0"/>
              </a:solidFill>
            </a:endParaRPr>
          </a:p>
          <a:p>
            <a:pPr lvl="1"/>
            <a:r>
              <a:rPr dirty="0"/>
              <a:t>通過</a:t>
            </a:r>
            <a:r>
              <a:rPr dirty="0">
                <a:solidFill>
                  <a:srgbClr val="C00000"/>
                </a:solidFill>
                <a:highlight>
                  <a:srgbClr val="FFFF00"/>
                </a:highlight>
              </a:rPr>
              <a:t>群眾募資平台</a:t>
            </a:r>
            <a:r>
              <a:rPr dirty="0"/>
              <a:t>（如</a:t>
            </a:r>
            <a:r>
              <a:rPr dirty="0">
                <a:solidFill>
                  <a:srgbClr val="C00000"/>
                </a:solidFill>
              </a:rPr>
              <a:t>Kickstarter、Indiegogo</a:t>
            </a:r>
            <a:r>
              <a:rPr dirty="0"/>
              <a:t>等）</a:t>
            </a:r>
            <a:r>
              <a:rPr dirty="0">
                <a:solidFill>
                  <a:srgbClr val="C00000"/>
                </a:solidFill>
              </a:rPr>
              <a:t>向公眾募集資金</a:t>
            </a:r>
            <a:r>
              <a:rPr dirty="0"/>
              <a:t>，以換取產品預購或其他回報。</a:t>
            </a:r>
          </a:p>
          <a:p>
            <a:r>
              <a:rPr lang="zh-TW" altLang="en-US" dirty="0">
                <a:solidFill>
                  <a:srgbClr val="7030A0"/>
                </a:solidFill>
              </a:rPr>
              <a:t>貸款和補助：</a:t>
            </a:r>
            <a:endParaRPr lang="en-US" altLang="en-US" dirty="0">
              <a:solidFill>
                <a:srgbClr val="7030A0"/>
              </a:solidFill>
            </a:endParaRPr>
          </a:p>
          <a:p>
            <a:pPr lvl="1"/>
            <a:r>
              <a:rPr dirty="0"/>
              <a:t>創業者可以申請</a:t>
            </a:r>
            <a:r>
              <a:rPr lang="en-US" altLang="zh-CN" dirty="0"/>
              <a:t>【</a:t>
            </a:r>
            <a:r>
              <a:rPr dirty="0">
                <a:solidFill>
                  <a:srgbClr val="C00000"/>
                </a:solidFill>
                <a:highlight>
                  <a:srgbClr val="FFFF00"/>
                </a:highlight>
              </a:rPr>
              <a:t>政府</a:t>
            </a:r>
            <a:r>
              <a:rPr lang="zh-TW" altLang="en-US" dirty="0">
                <a:solidFill>
                  <a:srgbClr val="C00000"/>
                </a:solidFill>
                <a:highlight>
                  <a:srgbClr val="FFFF00"/>
                </a:highlight>
              </a:rPr>
              <a:t>、</a:t>
            </a:r>
            <a:r>
              <a:rPr dirty="0">
                <a:solidFill>
                  <a:srgbClr val="C00000"/>
                </a:solidFill>
                <a:highlight>
                  <a:srgbClr val="FFFF00"/>
                </a:highlight>
              </a:rPr>
              <a:t>金融機構</a:t>
            </a:r>
            <a:r>
              <a:rPr lang="en-US" altLang="zh-CN" dirty="0"/>
              <a:t>】</a:t>
            </a:r>
            <a:r>
              <a:rPr dirty="0"/>
              <a:t>提供的</a:t>
            </a:r>
            <a:r>
              <a:rPr dirty="0">
                <a:solidFill>
                  <a:srgbClr val="C00000"/>
                </a:solidFill>
                <a:highlight>
                  <a:srgbClr val="FFFF00"/>
                </a:highlight>
              </a:rPr>
              <a:t>創業貸款和補助</a:t>
            </a:r>
            <a:r>
              <a:rPr dirty="0"/>
              <a:t>，以獲取低成本的資金支持。</a:t>
            </a:r>
          </a:p>
        </p:txBody>
      </p:sp>
      <p:sp>
        <p:nvSpPr>
          <p:cNvPr id="2" name="Title 1"/>
          <p:cNvSpPr>
            <a:spLocks noGrp="1"/>
          </p:cNvSpPr>
          <p:nvPr>
            <p:ph type="title"/>
          </p:nvPr>
        </p:nvSpPr>
        <p:spPr/>
        <p:txBody>
          <a:bodyPr/>
          <a:lstStyle/>
          <a:p>
            <a:r>
              <a:t>資金籌措的途徑</a:t>
            </a:r>
          </a:p>
        </p:txBody>
      </p:sp>
    </p:spTree>
    <p:extLst>
      <p:ext uri="{BB962C8B-B14F-4D97-AF65-F5344CB8AC3E}">
        <p14:creationId xmlns:p14="http://schemas.microsoft.com/office/powerpoint/2010/main" val="2511490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dirty="0">
                <a:solidFill>
                  <a:srgbClr val="7030A0"/>
                </a:solidFill>
              </a:rPr>
              <a:t>資金使用計劃：</a:t>
            </a:r>
            <a:endParaRPr lang="en-US" dirty="0">
              <a:solidFill>
                <a:srgbClr val="7030A0"/>
              </a:solidFill>
            </a:endParaRPr>
          </a:p>
          <a:p>
            <a:pPr lvl="1"/>
            <a:r>
              <a:rPr dirty="0"/>
              <a:t>明確資金的使用</a:t>
            </a:r>
            <a:r>
              <a:rPr lang="zh-CN" altLang="en-US" dirty="0"/>
              <a:t>：</a:t>
            </a:r>
            <a:r>
              <a:rPr dirty="0"/>
              <a:t>目的和優先順序，</a:t>
            </a:r>
            <a:r>
              <a:rPr lang="zh-CN" altLang="en-US" dirty="0"/>
              <a:t>例如：</a:t>
            </a:r>
            <a:endParaRPr lang="en-US" altLang="zh-CN" dirty="0"/>
          </a:p>
          <a:p>
            <a:pPr lvl="1"/>
            <a:r>
              <a:rPr lang="en-US" altLang="zh-CN" dirty="0"/>
              <a:t>【</a:t>
            </a:r>
            <a:r>
              <a:rPr dirty="0">
                <a:solidFill>
                  <a:srgbClr val="C00000"/>
                </a:solidFill>
                <a:highlight>
                  <a:srgbClr val="FFFF00"/>
                </a:highlight>
              </a:rPr>
              <a:t>產品開發、行銷推廣</a:t>
            </a:r>
            <a:r>
              <a:rPr lang="zh-TW" altLang="en-US" dirty="0">
                <a:solidFill>
                  <a:srgbClr val="C00000"/>
                </a:solidFill>
                <a:highlight>
                  <a:srgbClr val="FFFF00"/>
                </a:highlight>
              </a:rPr>
              <a:t>、</a:t>
            </a:r>
            <a:r>
              <a:rPr dirty="0">
                <a:solidFill>
                  <a:srgbClr val="C00000"/>
                </a:solidFill>
                <a:highlight>
                  <a:srgbClr val="FFFF00"/>
                </a:highlight>
              </a:rPr>
              <a:t>團隊擴展</a:t>
            </a:r>
            <a:r>
              <a:rPr lang="en-US" altLang="zh-CN" dirty="0"/>
              <a:t>】</a:t>
            </a:r>
            <a:r>
              <a:rPr dirty="0"/>
              <a:t>，確保資金用在最關鍵的環節。</a:t>
            </a:r>
          </a:p>
          <a:p>
            <a:r>
              <a:rPr dirty="0">
                <a:solidFill>
                  <a:srgbClr val="7030A0"/>
                </a:solidFill>
              </a:rPr>
              <a:t>成本控制：</a:t>
            </a:r>
            <a:endParaRPr lang="en-US" dirty="0">
              <a:solidFill>
                <a:srgbClr val="7030A0"/>
              </a:solidFill>
            </a:endParaRPr>
          </a:p>
          <a:p>
            <a:pPr lvl="1"/>
            <a:r>
              <a:rPr dirty="0">
                <a:solidFill>
                  <a:srgbClr val="C00000"/>
                </a:solidFill>
              </a:rPr>
              <a:t>實施嚴格的成本控制措施</a:t>
            </a:r>
            <a:r>
              <a:rPr dirty="0"/>
              <a:t>，確保每一分資金都能發揮最大的效益，避免浪費和超支。</a:t>
            </a:r>
          </a:p>
          <a:p>
            <a:r>
              <a:rPr dirty="0">
                <a:solidFill>
                  <a:srgbClr val="7030A0"/>
                </a:solidFill>
              </a:rPr>
              <a:t>現金流管理：</a:t>
            </a:r>
            <a:endParaRPr lang="en-US" dirty="0">
              <a:solidFill>
                <a:srgbClr val="7030A0"/>
              </a:solidFill>
            </a:endParaRPr>
          </a:p>
          <a:p>
            <a:pPr lvl="1"/>
            <a:r>
              <a:rPr dirty="0">
                <a:solidFill>
                  <a:srgbClr val="C00000"/>
                </a:solidFill>
              </a:rPr>
              <a:t>保持健康的現金流</a:t>
            </a:r>
            <a:r>
              <a:rPr dirty="0"/>
              <a:t>，確保公司能夠應對日常運營和突發情況，避免資金斷鏈。</a:t>
            </a:r>
          </a:p>
          <a:p>
            <a:r>
              <a:rPr dirty="0">
                <a:solidFill>
                  <a:srgbClr val="7030A0"/>
                </a:solidFill>
              </a:rPr>
              <a:t>投資者關係管理：</a:t>
            </a:r>
            <a:endParaRPr lang="en-US" dirty="0">
              <a:solidFill>
                <a:srgbClr val="7030A0"/>
              </a:solidFill>
            </a:endParaRPr>
          </a:p>
          <a:p>
            <a:pPr lvl="1"/>
            <a:r>
              <a:rPr dirty="0"/>
              <a:t>與投資者保持良好的溝通，</a:t>
            </a:r>
            <a:r>
              <a:rPr lang="zh-TW" altLang="en-US" dirty="0">
                <a:solidFill>
                  <a:srgbClr val="C00000"/>
                </a:solidFill>
                <a:highlight>
                  <a:srgbClr val="FFFF00"/>
                </a:highlight>
              </a:rPr>
              <a:t>定期</a:t>
            </a:r>
            <a:r>
              <a:rPr dirty="0">
                <a:solidFill>
                  <a:srgbClr val="C00000"/>
                </a:solidFill>
                <a:highlight>
                  <a:srgbClr val="FFFF00"/>
                </a:highlight>
              </a:rPr>
              <a:t>提供財務報告和業務進展</a:t>
            </a:r>
            <a:r>
              <a:rPr dirty="0"/>
              <a:t>，增強投資者信心，確保持續的支持。</a:t>
            </a:r>
          </a:p>
        </p:txBody>
      </p:sp>
      <p:sp>
        <p:nvSpPr>
          <p:cNvPr id="2" name="Title 1"/>
          <p:cNvSpPr>
            <a:spLocks noGrp="1"/>
          </p:cNvSpPr>
          <p:nvPr>
            <p:ph type="title"/>
          </p:nvPr>
        </p:nvSpPr>
        <p:spPr/>
        <p:txBody>
          <a:bodyPr/>
          <a:lstStyle/>
          <a:p>
            <a:r>
              <a:t>投資管理策略</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a:extLst>
              <a:ext uri="{FF2B5EF4-FFF2-40B4-BE49-F238E27FC236}">
                <a16:creationId xmlns:a16="http://schemas.microsoft.com/office/drawing/2014/main" id="{F2255DB4-7419-4F63-8A19-7D50554914C4}"/>
              </a:ext>
            </a:extLst>
          </p:cNvPr>
          <p:cNvSpPr>
            <a:spLocks noGrp="1"/>
          </p:cNvSpPr>
          <p:nvPr>
            <p:ph type="subTitle" idx="1"/>
          </p:nvPr>
        </p:nvSpPr>
        <p:spPr/>
        <p:txBody>
          <a:bodyPr/>
          <a:lstStyle/>
          <a:p>
            <a:r>
              <a:rPr lang="en-US" altLang="zh-CN" dirty="0"/>
              <a:t>4.</a:t>
            </a:r>
            <a:r>
              <a:rPr lang="zh-TW" altLang="en-US" dirty="0"/>
              <a:t>成功案例與失敗經驗分析</a:t>
            </a:r>
          </a:p>
        </p:txBody>
      </p:sp>
    </p:spTree>
    <p:extLst>
      <p:ext uri="{BB962C8B-B14F-4D97-AF65-F5344CB8AC3E}">
        <p14:creationId xmlns:p14="http://schemas.microsoft.com/office/powerpoint/2010/main" val="155194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1A34264-349A-46B7-AD0E-31B6A0DBBCDC}"/>
              </a:ext>
            </a:extLst>
          </p:cNvPr>
          <p:cNvSpPr>
            <a:spLocks noGrp="1"/>
          </p:cNvSpPr>
          <p:nvPr>
            <p:ph idx="1"/>
          </p:nvPr>
        </p:nvSpPr>
        <p:spPr/>
        <p:txBody>
          <a:bodyPr/>
          <a:lstStyle/>
          <a:p>
            <a:r>
              <a:rPr lang="en-US" altLang="zh-CN" dirty="0"/>
              <a:t>1.</a:t>
            </a:r>
            <a:r>
              <a:rPr lang="zh-TW" altLang="en-US" dirty="0"/>
              <a:t>電子商務創業流程</a:t>
            </a:r>
            <a:endParaRPr lang="en-US" altLang="zh-TW" dirty="0"/>
          </a:p>
          <a:p>
            <a:r>
              <a:rPr lang="en-US" altLang="zh-CN" dirty="0"/>
              <a:t>2.</a:t>
            </a:r>
            <a:r>
              <a:rPr lang="zh-TW" altLang="en-US" dirty="0"/>
              <a:t>創業計劃書的撰寫</a:t>
            </a:r>
          </a:p>
          <a:p>
            <a:r>
              <a:rPr lang="en-US" altLang="zh-CN" dirty="0"/>
              <a:t>3.</a:t>
            </a:r>
            <a:r>
              <a:rPr lang="zh-TW" altLang="en-US" dirty="0"/>
              <a:t>資金籌措與投資管理</a:t>
            </a:r>
          </a:p>
          <a:p>
            <a:r>
              <a:rPr lang="en-US" altLang="zh-CN" dirty="0"/>
              <a:t>4. </a:t>
            </a:r>
            <a:r>
              <a:rPr lang="zh-TW" altLang="en-US" dirty="0"/>
              <a:t>成功案例與失敗經驗分析</a:t>
            </a:r>
          </a:p>
          <a:p>
            <a:endParaRPr lang="zh-TW" altLang="en-US" dirty="0"/>
          </a:p>
        </p:txBody>
      </p:sp>
      <p:sp>
        <p:nvSpPr>
          <p:cNvPr id="3" name="標題 2">
            <a:extLst>
              <a:ext uri="{FF2B5EF4-FFF2-40B4-BE49-F238E27FC236}">
                <a16:creationId xmlns:a16="http://schemas.microsoft.com/office/drawing/2014/main" id="{209D3A16-FF8A-4DA5-A313-BE8ABEA99561}"/>
              </a:ext>
            </a:extLst>
          </p:cNvPr>
          <p:cNvSpPr>
            <a:spLocks noGrp="1"/>
          </p:cNvSpPr>
          <p:nvPr>
            <p:ph type="title"/>
          </p:nvPr>
        </p:nvSpPr>
        <p:spPr/>
        <p:txBody>
          <a:bodyPr/>
          <a:lstStyle/>
          <a:p>
            <a:r>
              <a:rPr lang="zh-CN" altLang="en-US" dirty="0"/>
              <a:t>單元綱要</a:t>
            </a:r>
            <a:endParaRPr lang="zh-TW" altLang="en-US" dirty="0"/>
          </a:p>
        </p:txBody>
      </p:sp>
    </p:spTree>
    <p:extLst>
      <p:ext uri="{BB962C8B-B14F-4D97-AF65-F5344CB8AC3E}">
        <p14:creationId xmlns:p14="http://schemas.microsoft.com/office/powerpoint/2010/main" val="149061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b="1" dirty="0">
                <a:solidFill>
                  <a:srgbClr val="7030A0"/>
                </a:solidFill>
              </a:rPr>
              <a:t>商業模式</a:t>
            </a:r>
            <a:r>
              <a:rPr dirty="0">
                <a:solidFill>
                  <a:srgbClr val="7030A0"/>
                </a:solidFill>
              </a:rPr>
              <a:t>：</a:t>
            </a:r>
            <a:endParaRPr lang="en-US" dirty="0">
              <a:solidFill>
                <a:srgbClr val="7030A0"/>
              </a:solidFill>
            </a:endParaRPr>
          </a:p>
          <a:p>
            <a:pPr lvl="1"/>
            <a:r>
              <a:rPr dirty="0"/>
              <a:t>亞馬遜從網上書店起家，逐步拓展至多元化的產品線，並通過</a:t>
            </a:r>
            <a:r>
              <a:rPr dirty="0">
                <a:solidFill>
                  <a:srgbClr val="C00000"/>
                </a:solidFill>
                <a:highlight>
                  <a:srgbClr val="FFFF00"/>
                </a:highlight>
              </a:rPr>
              <a:t>卓越的物流</a:t>
            </a:r>
            <a:r>
              <a:rPr dirty="0"/>
              <a:t>和</a:t>
            </a:r>
            <a:r>
              <a:rPr lang="zh-TW" altLang="en-US" dirty="0">
                <a:solidFill>
                  <a:srgbClr val="C00000"/>
                </a:solidFill>
                <a:highlight>
                  <a:srgbClr val="FFFF00"/>
                </a:highlight>
              </a:rPr>
              <a:t>客戶服務</a:t>
            </a:r>
            <a:r>
              <a:rPr dirty="0"/>
              <a:t>建立了全球領先的電子商務平台。</a:t>
            </a:r>
            <a:endParaRPr lang="en-US" dirty="0"/>
          </a:p>
          <a:p>
            <a:r>
              <a:rPr b="1" dirty="0">
                <a:solidFill>
                  <a:srgbClr val="7030A0"/>
                </a:solidFill>
              </a:rPr>
              <a:t>成功要素</a:t>
            </a:r>
            <a:r>
              <a:rPr dirty="0">
                <a:solidFill>
                  <a:srgbClr val="7030A0"/>
                </a:solidFill>
              </a:rPr>
              <a:t>：</a:t>
            </a:r>
            <a:endParaRPr lang="en-US" dirty="0">
              <a:solidFill>
                <a:srgbClr val="7030A0"/>
              </a:solidFill>
            </a:endParaRPr>
          </a:p>
          <a:p>
            <a:pPr lvl="1"/>
            <a:r>
              <a:rPr lang="zh-TW" altLang="en-US" dirty="0">
                <a:solidFill>
                  <a:srgbClr val="C00000"/>
                </a:solidFill>
                <a:highlight>
                  <a:srgbClr val="FFFF00"/>
                </a:highlight>
              </a:rPr>
              <a:t>以客戶為中心的經營理念</a:t>
            </a:r>
            <a:r>
              <a:rPr dirty="0"/>
              <a:t>、</a:t>
            </a:r>
            <a:endParaRPr lang="en-US" dirty="0"/>
          </a:p>
          <a:p>
            <a:pPr lvl="1"/>
            <a:r>
              <a:rPr dirty="0">
                <a:solidFill>
                  <a:srgbClr val="C00000"/>
                </a:solidFill>
              </a:rPr>
              <a:t>高效的供應鏈管理、</a:t>
            </a:r>
            <a:endParaRPr lang="en-US" dirty="0">
              <a:solidFill>
                <a:srgbClr val="C00000"/>
              </a:solidFill>
            </a:endParaRPr>
          </a:p>
          <a:p>
            <a:pPr lvl="1"/>
            <a:r>
              <a:rPr dirty="0">
                <a:solidFill>
                  <a:srgbClr val="C00000"/>
                </a:solidFill>
              </a:rPr>
              <a:t>技術創新</a:t>
            </a:r>
            <a:endParaRPr lang="en-US" dirty="0">
              <a:solidFill>
                <a:srgbClr val="C00000"/>
              </a:solidFill>
            </a:endParaRPr>
          </a:p>
          <a:p>
            <a:pPr lvl="1"/>
            <a:r>
              <a:rPr dirty="0">
                <a:solidFill>
                  <a:srgbClr val="C00000"/>
                </a:solidFill>
              </a:rPr>
              <a:t>長期的戰略投資。</a:t>
            </a:r>
          </a:p>
        </p:txBody>
      </p:sp>
      <p:sp>
        <p:nvSpPr>
          <p:cNvPr id="2" name="Title 1"/>
          <p:cNvSpPr>
            <a:spLocks noGrp="1"/>
          </p:cNvSpPr>
          <p:nvPr>
            <p:ph type="title"/>
          </p:nvPr>
        </p:nvSpPr>
        <p:spPr/>
        <p:txBody>
          <a:bodyPr/>
          <a:lstStyle/>
          <a:p>
            <a:r>
              <a:rPr dirty="0"/>
              <a:t>成功案例分析</a:t>
            </a:r>
            <a:r>
              <a:rPr lang="zh-CN" altLang="en-US" dirty="0"/>
              <a:t>：</a:t>
            </a:r>
            <a:r>
              <a:rPr lang="zh-TW" altLang="en-US" b="1" dirty="0">
                <a:highlight>
                  <a:srgbClr val="FFFF00"/>
                </a:highlight>
              </a:rPr>
              <a:t>亞馬遜</a:t>
            </a:r>
            <a:endParaRPr dirty="0">
              <a:highlight>
                <a:srgbClr val="FFFF00"/>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b="1" dirty="0"/>
              <a:t>商業模式</a:t>
            </a:r>
            <a:r>
              <a:rPr dirty="0"/>
              <a:t>：</a:t>
            </a:r>
            <a:endParaRPr lang="en-US" dirty="0"/>
          </a:p>
          <a:p>
            <a:pPr lvl="1"/>
            <a:r>
              <a:rPr dirty="0"/>
              <a:t>阿里巴巴通過創建B2B平台連接中國製造商和全球買家，後來拓展至</a:t>
            </a:r>
            <a:r>
              <a:rPr dirty="0">
                <a:solidFill>
                  <a:srgbClr val="C00000"/>
                </a:solidFill>
                <a:highlight>
                  <a:srgbClr val="FFFF00"/>
                </a:highlight>
              </a:rPr>
              <a:t>B2C和C2C領域</a:t>
            </a:r>
            <a:r>
              <a:rPr dirty="0"/>
              <a:t>，並建立了強大的</a:t>
            </a:r>
            <a:r>
              <a:rPr dirty="0">
                <a:highlight>
                  <a:srgbClr val="FFFF00"/>
                </a:highlight>
              </a:rPr>
              <a:t>支付和物流</a:t>
            </a:r>
            <a:r>
              <a:rPr dirty="0"/>
              <a:t>生態系統。</a:t>
            </a:r>
            <a:endParaRPr lang="en-US" dirty="0"/>
          </a:p>
          <a:p>
            <a:r>
              <a:rPr b="1" dirty="0"/>
              <a:t>成功要素</a:t>
            </a:r>
            <a:r>
              <a:rPr dirty="0"/>
              <a:t>：</a:t>
            </a:r>
            <a:endParaRPr lang="en-US" dirty="0"/>
          </a:p>
          <a:p>
            <a:pPr lvl="1"/>
            <a:r>
              <a:rPr dirty="0">
                <a:solidFill>
                  <a:srgbClr val="C00000"/>
                </a:solidFill>
              </a:rPr>
              <a:t>抓住中國市場的快速增長機遇、</a:t>
            </a:r>
            <a:endParaRPr lang="en-US" dirty="0">
              <a:solidFill>
                <a:srgbClr val="C00000"/>
              </a:solidFill>
            </a:endParaRPr>
          </a:p>
          <a:p>
            <a:pPr lvl="1"/>
            <a:r>
              <a:rPr dirty="0">
                <a:solidFill>
                  <a:srgbClr val="C00000"/>
                </a:solidFill>
              </a:rPr>
              <a:t>強大的網絡效應</a:t>
            </a:r>
            <a:endParaRPr lang="en-US" dirty="0">
              <a:solidFill>
                <a:srgbClr val="C00000"/>
              </a:solidFill>
            </a:endParaRPr>
          </a:p>
          <a:p>
            <a:pPr lvl="1"/>
            <a:r>
              <a:rPr dirty="0">
                <a:solidFill>
                  <a:srgbClr val="C00000"/>
                </a:solidFill>
              </a:rPr>
              <a:t>創新性的金融服務（如支付寶）。</a:t>
            </a:r>
          </a:p>
        </p:txBody>
      </p:sp>
      <p:sp>
        <p:nvSpPr>
          <p:cNvPr id="2" name="Title 1"/>
          <p:cNvSpPr>
            <a:spLocks noGrp="1"/>
          </p:cNvSpPr>
          <p:nvPr>
            <p:ph type="title"/>
          </p:nvPr>
        </p:nvSpPr>
        <p:spPr/>
        <p:txBody>
          <a:bodyPr/>
          <a:lstStyle/>
          <a:p>
            <a:r>
              <a:rPr dirty="0"/>
              <a:t>成功案例分析</a:t>
            </a:r>
            <a:r>
              <a:rPr lang="zh-CN" altLang="en-US" dirty="0"/>
              <a:t>：</a:t>
            </a:r>
            <a:r>
              <a:rPr lang="zh-TW" altLang="en-US" b="1" dirty="0">
                <a:highlight>
                  <a:srgbClr val="FFFF00"/>
                </a:highlight>
              </a:rPr>
              <a:t>阿里巴巴</a:t>
            </a:r>
            <a:endParaRPr dirty="0">
              <a:highlight>
                <a:srgbClr val="FFFF00"/>
              </a:highlight>
            </a:endParaRPr>
          </a:p>
        </p:txBody>
      </p:sp>
    </p:spTree>
    <p:extLst>
      <p:ext uri="{BB962C8B-B14F-4D97-AF65-F5344CB8AC3E}">
        <p14:creationId xmlns:p14="http://schemas.microsoft.com/office/powerpoint/2010/main" val="4293991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b="1" dirty="0">
                <a:solidFill>
                  <a:srgbClr val="7030A0"/>
                </a:solidFill>
              </a:rPr>
              <a:t>商業模式</a:t>
            </a:r>
            <a:r>
              <a:rPr dirty="0">
                <a:solidFill>
                  <a:srgbClr val="7030A0"/>
                </a:solidFill>
              </a:rPr>
              <a:t>：</a:t>
            </a:r>
            <a:endParaRPr lang="en-US" dirty="0">
              <a:solidFill>
                <a:srgbClr val="7030A0"/>
              </a:solidFill>
            </a:endParaRPr>
          </a:p>
          <a:p>
            <a:pPr lvl="1"/>
            <a:r>
              <a:rPr dirty="0"/>
              <a:t>Webvan是一家早期的在線</a:t>
            </a:r>
            <a:r>
              <a:rPr dirty="0">
                <a:solidFill>
                  <a:srgbClr val="C00000"/>
                </a:solidFill>
              </a:rPr>
              <a:t>生鮮配送公司</a:t>
            </a:r>
            <a:r>
              <a:rPr dirty="0"/>
              <a:t>，</a:t>
            </a:r>
            <a:endParaRPr lang="en-US" dirty="0"/>
          </a:p>
          <a:p>
            <a:pPr lvl="1"/>
            <a:r>
              <a:rPr dirty="0"/>
              <a:t>試圖通過</a:t>
            </a:r>
            <a:r>
              <a:rPr dirty="0">
                <a:solidFill>
                  <a:srgbClr val="C00000"/>
                </a:solidFill>
              </a:rPr>
              <a:t>建立龐大的倉儲和配送網絡</a:t>
            </a:r>
            <a:r>
              <a:rPr dirty="0"/>
              <a:t>來快速擴張。</a:t>
            </a:r>
            <a:endParaRPr lang="en-US" dirty="0"/>
          </a:p>
          <a:p>
            <a:r>
              <a:rPr b="1" dirty="0">
                <a:solidFill>
                  <a:srgbClr val="7030A0"/>
                </a:solidFill>
              </a:rPr>
              <a:t>失敗原因</a:t>
            </a:r>
            <a:r>
              <a:rPr dirty="0">
                <a:solidFill>
                  <a:srgbClr val="7030A0"/>
                </a:solidFill>
              </a:rPr>
              <a:t>：</a:t>
            </a:r>
            <a:endParaRPr lang="en-US" dirty="0">
              <a:solidFill>
                <a:srgbClr val="7030A0"/>
              </a:solidFill>
            </a:endParaRPr>
          </a:p>
          <a:p>
            <a:pPr lvl="1"/>
            <a:r>
              <a:rPr dirty="0">
                <a:solidFill>
                  <a:srgbClr val="C00000"/>
                </a:solidFill>
                <a:highlight>
                  <a:srgbClr val="FFFF00"/>
                </a:highlight>
              </a:rPr>
              <a:t>過度擴張</a:t>
            </a:r>
            <a:r>
              <a:rPr dirty="0">
                <a:solidFill>
                  <a:srgbClr val="C00000"/>
                </a:solidFill>
              </a:rPr>
              <a:t>導致資金耗盡</a:t>
            </a:r>
            <a:r>
              <a:rPr dirty="0"/>
              <a:t>，</a:t>
            </a:r>
            <a:endParaRPr lang="en-US" dirty="0"/>
          </a:p>
          <a:p>
            <a:pPr lvl="1"/>
            <a:r>
              <a:rPr dirty="0">
                <a:solidFill>
                  <a:srgbClr val="C00000"/>
                </a:solidFill>
              </a:rPr>
              <a:t>未能有效控制成本和保持現金流，</a:t>
            </a:r>
            <a:endParaRPr lang="en-US" dirty="0">
              <a:solidFill>
                <a:srgbClr val="C00000"/>
              </a:solidFill>
            </a:endParaRPr>
          </a:p>
          <a:p>
            <a:pPr lvl="1"/>
            <a:r>
              <a:rPr dirty="0"/>
              <a:t>最終在市場競爭中失敗。</a:t>
            </a:r>
          </a:p>
        </p:txBody>
      </p:sp>
      <p:sp>
        <p:nvSpPr>
          <p:cNvPr id="2" name="Title 1"/>
          <p:cNvSpPr>
            <a:spLocks noGrp="1"/>
          </p:cNvSpPr>
          <p:nvPr>
            <p:ph type="title"/>
          </p:nvPr>
        </p:nvSpPr>
        <p:spPr/>
        <p:txBody>
          <a:bodyPr/>
          <a:lstStyle/>
          <a:p>
            <a:r>
              <a:rPr dirty="0"/>
              <a:t>失敗經驗分析</a:t>
            </a:r>
            <a:r>
              <a:rPr lang="zh-CN" altLang="en-US" dirty="0"/>
              <a:t>：</a:t>
            </a:r>
            <a:r>
              <a:rPr lang="en-US" altLang="zh-TW" b="1" dirty="0"/>
              <a:t> </a:t>
            </a:r>
            <a:r>
              <a:rPr lang="en-US" altLang="zh-TW" b="1" dirty="0" err="1"/>
              <a:t>Webvan</a:t>
            </a:r>
            <a:endParaRPr dirty="0"/>
          </a:p>
        </p:txBody>
      </p:sp>
    </p:spTree>
    <p:extLst>
      <p:ext uri="{BB962C8B-B14F-4D97-AF65-F5344CB8AC3E}">
        <p14:creationId xmlns:p14="http://schemas.microsoft.com/office/powerpoint/2010/main" val="401510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b="1" dirty="0">
                <a:solidFill>
                  <a:srgbClr val="7030A0"/>
                </a:solidFill>
              </a:rPr>
              <a:t>商業模式</a:t>
            </a:r>
            <a:r>
              <a:rPr dirty="0">
                <a:solidFill>
                  <a:srgbClr val="7030A0"/>
                </a:solidFill>
              </a:rPr>
              <a:t>：</a:t>
            </a:r>
            <a:endParaRPr lang="en-US" dirty="0">
              <a:solidFill>
                <a:srgbClr val="7030A0"/>
              </a:solidFill>
            </a:endParaRPr>
          </a:p>
          <a:p>
            <a:pPr lvl="1"/>
            <a:r>
              <a:rPr dirty="0"/>
              <a:t>Quirky是一家基於</a:t>
            </a:r>
            <a:r>
              <a:rPr dirty="0">
                <a:solidFill>
                  <a:srgbClr val="C00000"/>
                </a:solidFill>
              </a:rPr>
              <a:t>群眾創意的創新產品開發平台</a:t>
            </a:r>
            <a:r>
              <a:rPr dirty="0"/>
              <a:t>，讓</a:t>
            </a:r>
            <a:r>
              <a:rPr dirty="0">
                <a:solidFill>
                  <a:srgbClr val="C00000"/>
                </a:solidFill>
              </a:rPr>
              <a:t>用戶提交創意並參與產品開發過</a:t>
            </a:r>
            <a:r>
              <a:rPr dirty="0"/>
              <a:t>程。</a:t>
            </a:r>
            <a:endParaRPr lang="en-US" dirty="0"/>
          </a:p>
          <a:p>
            <a:r>
              <a:rPr b="1" dirty="0">
                <a:solidFill>
                  <a:srgbClr val="7030A0"/>
                </a:solidFill>
              </a:rPr>
              <a:t>失敗原因</a:t>
            </a:r>
            <a:r>
              <a:rPr dirty="0">
                <a:solidFill>
                  <a:srgbClr val="7030A0"/>
                </a:solidFill>
              </a:rPr>
              <a:t>：</a:t>
            </a:r>
            <a:endParaRPr lang="en-US" dirty="0">
              <a:solidFill>
                <a:srgbClr val="7030A0"/>
              </a:solidFill>
            </a:endParaRPr>
          </a:p>
          <a:p>
            <a:pPr lvl="1"/>
            <a:r>
              <a:rPr dirty="0">
                <a:solidFill>
                  <a:srgbClr val="C00000"/>
                </a:solidFill>
              </a:rPr>
              <a:t>產品開發和市場需求匹配不足，</a:t>
            </a:r>
            <a:endParaRPr lang="en-US" dirty="0">
              <a:solidFill>
                <a:srgbClr val="C00000"/>
              </a:solidFill>
            </a:endParaRPr>
          </a:p>
          <a:p>
            <a:pPr lvl="1"/>
            <a:r>
              <a:rPr dirty="0">
                <a:solidFill>
                  <a:srgbClr val="C00000"/>
                </a:solidFill>
              </a:rPr>
              <a:t>過度依賴群眾創意導致產品質量</a:t>
            </a:r>
            <a:r>
              <a:rPr lang="zh-TW" altLang="en-US" dirty="0">
                <a:solidFill>
                  <a:srgbClr val="C00000"/>
                </a:solidFill>
              </a:rPr>
              <a:t>不穩</a:t>
            </a:r>
            <a:endParaRPr lang="en-US" dirty="0">
              <a:solidFill>
                <a:srgbClr val="C00000"/>
              </a:solidFill>
            </a:endParaRPr>
          </a:p>
          <a:p>
            <a:pPr lvl="1"/>
            <a:r>
              <a:rPr dirty="0">
                <a:solidFill>
                  <a:srgbClr val="C00000"/>
                </a:solidFill>
              </a:rPr>
              <a:t>市場接受度不穩定，</a:t>
            </a:r>
            <a:endParaRPr lang="en-US" dirty="0">
              <a:solidFill>
                <a:srgbClr val="C00000"/>
              </a:solidFill>
            </a:endParaRPr>
          </a:p>
          <a:p>
            <a:pPr lvl="1"/>
            <a:r>
              <a:rPr dirty="0"/>
              <a:t>最終無法實現盈利。</a:t>
            </a:r>
          </a:p>
        </p:txBody>
      </p:sp>
      <p:sp>
        <p:nvSpPr>
          <p:cNvPr id="2" name="Title 1"/>
          <p:cNvSpPr>
            <a:spLocks noGrp="1"/>
          </p:cNvSpPr>
          <p:nvPr>
            <p:ph type="title"/>
          </p:nvPr>
        </p:nvSpPr>
        <p:spPr/>
        <p:txBody>
          <a:bodyPr>
            <a:normAutofit/>
          </a:bodyPr>
          <a:lstStyle/>
          <a:p>
            <a:r>
              <a:rPr dirty="0"/>
              <a:t>失敗經驗分析</a:t>
            </a:r>
            <a:r>
              <a:rPr lang="zh-CN" altLang="en-US" dirty="0"/>
              <a:t>：</a:t>
            </a:r>
            <a:r>
              <a:rPr lang="en-US" altLang="zh-TW" b="1" dirty="0"/>
              <a:t> Quirky</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dirty="0">
                <a:solidFill>
                  <a:srgbClr val="7030A0"/>
                </a:solidFill>
              </a:rPr>
              <a:t>市場驗證：</a:t>
            </a:r>
            <a:endParaRPr lang="en-US" dirty="0">
              <a:solidFill>
                <a:srgbClr val="7030A0"/>
              </a:solidFill>
            </a:endParaRPr>
          </a:p>
          <a:p>
            <a:pPr lvl="1"/>
            <a:r>
              <a:rPr dirty="0">
                <a:solidFill>
                  <a:srgbClr val="C00000"/>
                </a:solidFill>
              </a:rPr>
              <a:t>在大規模投資之前，應充分驗證市場需求</a:t>
            </a:r>
            <a:r>
              <a:rPr dirty="0"/>
              <a:t>，確保產品或服務有穩定的市場基礎。</a:t>
            </a:r>
          </a:p>
          <a:p>
            <a:r>
              <a:rPr dirty="0">
                <a:solidFill>
                  <a:srgbClr val="7030A0"/>
                </a:solidFill>
              </a:rPr>
              <a:t>資金管理：</a:t>
            </a:r>
            <a:endParaRPr lang="en-US" dirty="0">
              <a:solidFill>
                <a:srgbClr val="7030A0"/>
              </a:solidFill>
            </a:endParaRPr>
          </a:p>
          <a:p>
            <a:pPr lvl="1"/>
            <a:r>
              <a:rPr dirty="0">
                <a:solidFill>
                  <a:srgbClr val="C00000"/>
                </a:solidFill>
              </a:rPr>
              <a:t>避免過度依賴外部資金，保持健康的資金鏈</a:t>
            </a:r>
            <a:r>
              <a:rPr dirty="0"/>
              <a:t>，確保公司能夠應對市場波動。</a:t>
            </a:r>
          </a:p>
          <a:p>
            <a:r>
              <a:rPr dirty="0">
                <a:solidFill>
                  <a:srgbClr val="7030A0"/>
                </a:solidFill>
              </a:rPr>
              <a:t>靈活應變：</a:t>
            </a:r>
            <a:endParaRPr lang="en-US" dirty="0">
              <a:solidFill>
                <a:srgbClr val="7030A0"/>
              </a:solidFill>
            </a:endParaRPr>
          </a:p>
          <a:p>
            <a:pPr lvl="1"/>
            <a:r>
              <a:rPr dirty="0"/>
              <a:t>在創業過程中保持靈活性，根</a:t>
            </a:r>
            <a:r>
              <a:rPr dirty="0">
                <a:solidFill>
                  <a:srgbClr val="C00000"/>
                </a:solidFill>
              </a:rPr>
              <a:t>據市場變化快速調整策略</a:t>
            </a:r>
            <a:r>
              <a:rPr dirty="0"/>
              <a:t>，避免過度依賴單一模式或產品。</a:t>
            </a:r>
          </a:p>
        </p:txBody>
      </p:sp>
      <p:sp>
        <p:nvSpPr>
          <p:cNvPr id="2" name="Title 1"/>
          <p:cNvSpPr>
            <a:spLocks noGrp="1"/>
          </p:cNvSpPr>
          <p:nvPr>
            <p:ph type="title"/>
          </p:nvPr>
        </p:nvSpPr>
        <p:spPr/>
        <p:txBody>
          <a:bodyPr/>
          <a:lstStyle/>
          <a:p>
            <a:r>
              <a:t>關鍵教訓</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a:extLst>
              <a:ext uri="{FF2B5EF4-FFF2-40B4-BE49-F238E27FC236}">
                <a16:creationId xmlns:a16="http://schemas.microsoft.com/office/drawing/2014/main" id="{F2255DB4-7419-4F63-8A19-7D50554914C4}"/>
              </a:ext>
            </a:extLst>
          </p:cNvPr>
          <p:cNvSpPr>
            <a:spLocks noGrp="1"/>
          </p:cNvSpPr>
          <p:nvPr>
            <p:ph type="subTitle" idx="1"/>
          </p:nvPr>
        </p:nvSpPr>
        <p:spPr/>
        <p:txBody>
          <a:bodyPr/>
          <a:lstStyle/>
          <a:p>
            <a:r>
              <a:rPr lang="en-US" altLang="zh-CN" dirty="0"/>
              <a:t>5.</a:t>
            </a:r>
            <a:r>
              <a:rPr lang="zh-TW" altLang="en-US" dirty="0"/>
              <a:t> </a:t>
            </a:r>
            <a:r>
              <a:rPr lang="zh-CN" altLang="en-US" dirty="0"/>
              <a:t>結論</a:t>
            </a:r>
            <a:endParaRPr lang="zh-TW" altLang="en-US" dirty="0"/>
          </a:p>
        </p:txBody>
      </p:sp>
    </p:spTree>
    <p:extLst>
      <p:ext uri="{BB962C8B-B14F-4D97-AF65-F5344CB8AC3E}">
        <p14:creationId xmlns:p14="http://schemas.microsoft.com/office/powerpoint/2010/main" val="837241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dirty="0"/>
              <a:t>電子商務創業是一個充滿機遇與挑戰的過程。</a:t>
            </a:r>
            <a:endParaRPr lang="en-US" dirty="0"/>
          </a:p>
          <a:p>
            <a:pPr lvl="1"/>
            <a:r>
              <a:rPr sz="3900" dirty="0">
                <a:solidFill>
                  <a:srgbClr val="C00000"/>
                </a:solidFill>
              </a:rPr>
              <a:t>通過系統化的創業流程、</a:t>
            </a:r>
            <a:endParaRPr lang="en-US" sz="3900" dirty="0">
              <a:solidFill>
                <a:srgbClr val="C00000"/>
              </a:solidFill>
            </a:endParaRPr>
          </a:p>
          <a:p>
            <a:pPr lvl="1"/>
            <a:r>
              <a:rPr sz="3900" dirty="0">
                <a:solidFill>
                  <a:srgbClr val="C00000"/>
                </a:solidFill>
              </a:rPr>
              <a:t>精心撰寫的創業計劃書、</a:t>
            </a:r>
            <a:endParaRPr lang="en-US" sz="3900" dirty="0">
              <a:solidFill>
                <a:srgbClr val="C00000"/>
              </a:solidFill>
            </a:endParaRPr>
          </a:p>
          <a:p>
            <a:pPr lvl="1"/>
            <a:r>
              <a:rPr sz="3900" dirty="0">
                <a:solidFill>
                  <a:srgbClr val="C00000"/>
                </a:solidFill>
              </a:rPr>
              <a:t>有效的資金籌措與管理，</a:t>
            </a:r>
            <a:endParaRPr lang="en-US" sz="3900" dirty="0">
              <a:solidFill>
                <a:srgbClr val="C00000"/>
              </a:solidFill>
            </a:endParaRPr>
          </a:p>
          <a:p>
            <a:pPr lvl="1"/>
            <a:r>
              <a:rPr sz="3900" dirty="0">
                <a:solidFill>
                  <a:srgbClr val="C00000"/>
                </a:solidFill>
              </a:rPr>
              <a:t>以及學習成功與失敗的案例經驗，</a:t>
            </a:r>
            <a:endParaRPr lang="en-US" sz="3900" dirty="0">
              <a:solidFill>
                <a:srgbClr val="C00000"/>
              </a:solidFill>
            </a:endParaRPr>
          </a:p>
          <a:p>
            <a:r>
              <a:rPr dirty="0"/>
              <a:t>創業者可以提高創業成功的機率。在不斷變化的市場環境中，創業者需要保持敏捷和創新精神，才能在激烈的競爭中脫穎而出，實現創業夢想。</a:t>
            </a:r>
          </a:p>
        </p:txBody>
      </p:sp>
      <p:sp>
        <p:nvSpPr>
          <p:cNvPr id="2" name="Title 1"/>
          <p:cNvSpPr>
            <a:spLocks noGrp="1"/>
          </p:cNvSpPr>
          <p:nvPr>
            <p:ph type="title"/>
          </p:nvPr>
        </p:nvSpPr>
        <p:spPr/>
        <p:txBody>
          <a:bodyPr/>
          <a:lstStyle/>
          <a:p>
            <a:r>
              <a:t>結語</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a:extLst>
              <a:ext uri="{FF2B5EF4-FFF2-40B4-BE49-F238E27FC236}">
                <a16:creationId xmlns:a16="http://schemas.microsoft.com/office/drawing/2014/main" id="{F2255DB4-7419-4F63-8A19-7D50554914C4}"/>
              </a:ext>
            </a:extLst>
          </p:cNvPr>
          <p:cNvSpPr>
            <a:spLocks noGrp="1"/>
          </p:cNvSpPr>
          <p:nvPr>
            <p:ph type="subTitle" idx="1"/>
          </p:nvPr>
        </p:nvSpPr>
        <p:spPr/>
        <p:txBody>
          <a:bodyPr/>
          <a:lstStyle/>
          <a:p>
            <a:r>
              <a:rPr lang="en-US" altLang="zh-CN" dirty="0"/>
              <a:t>1.</a:t>
            </a:r>
            <a:r>
              <a:rPr lang="zh-TW" altLang="en-US" dirty="0"/>
              <a:t>電子商務創業流程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dirty="0"/>
              <a:t>在開始電子商務創業之前，創業者需要做好充分的準備工作</a:t>
            </a:r>
            <a:r>
              <a:rPr lang="zh-CN" altLang="en-US" dirty="0"/>
              <a:t>，如下</a:t>
            </a:r>
            <a:endParaRPr dirty="0"/>
          </a:p>
          <a:p>
            <a:r>
              <a:rPr lang="en-US" altLang="zh-CN" dirty="0">
                <a:solidFill>
                  <a:srgbClr val="7030A0"/>
                </a:solidFill>
              </a:rPr>
              <a:t>1. </a:t>
            </a:r>
            <a:r>
              <a:rPr dirty="0">
                <a:solidFill>
                  <a:srgbClr val="7030A0"/>
                </a:solidFill>
              </a:rPr>
              <a:t>市場研究：</a:t>
            </a:r>
            <a:endParaRPr lang="en-US" dirty="0">
              <a:solidFill>
                <a:srgbClr val="7030A0"/>
              </a:solidFill>
            </a:endParaRPr>
          </a:p>
          <a:p>
            <a:pPr lvl="1"/>
            <a:r>
              <a:rPr dirty="0">
                <a:solidFill>
                  <a:srgbClr val="C00000"/>
                </a:solidFill>
              </a:rPr>
              <a:t>了解目標市場的需求、競爭環境</a:t>
            </a:r>
            <a:r>
              <a:rPr lang="zh-TW" altLang="en-US" dirty="0">
                <a:solidFill>
                  <a:srgbClr val="C00000"/>
                </a:solidFill>
              </a:rPr>
              <a:t>、</a:t>
            </a:r>
            <a:r>
              <a:rPr dirty="0">
                <a:solidFill>
                  <a:srgbClr val="C00000"/>
                </a:solidFill>
              </a:rPr>
              <a:t>趨勢</a:t>
            </a:r>
            <a:r>
              <a:rPr dirty="0"/>
              <a:t>。</a:t>
            </a:r>
            <a:endParaRPr lang="en-US" dirty="0"/>
          </a:p>
          <a:p>
            <a:pPr lvl="1"/>
            <a:r>
              <a:rPr dirty="0"/>
              <a:t>通過市場調查，</a:t>
            </a:r>
            <a:r>
              <a:rPr lang="zh-TW" altLang="en-US" dirty="0"/>
              <a:t>確定潛在客戶群體、和市場空缺</a:t>
            </a:r>
            <a:r>
              <a:rPr dirty="0"/>
              <a:t>。</a:t>
            </a:r>
          </a:p>
          <a:p>
            <a:r>
              <a:rPr lang="en-US" altLang="zh-CN" dirty="0">
                <a:solidFill>
                  <a:srgbClr val="7030A0"/>
                </a:solidFill>
              </a:rPr>
              <a:t>2. </a:t>
            </a:r>
            <a:r>
              <a:rPr dirty="0">
                <a:solidFill>
                  <a:srgbClr val="7030A0"/>
                </a:solidFill>
              </a:rPr>
              <a:t>商業模式設計：</a:t>
            </a:r>
            <a:endParaRPr lang="en-US" dirty="0">
              <a:solidFill>
                <a:srgbClr val="7030A0"/>
              </a:solidFill>
            </a:endParaRPr>
          </a:p>
          <a:p>
            <a:pPr lvl="1"/>
            <a:r>
              <a:rPr dirty="0"/>
              <a:t>選擇適合的</a:t>
            </a:r>
            <a:r>
              <a:rPr dirty="0">
                <a:solidFill>
                  <a:srgbClr val="C00000"/>
                </a:solidFill>
              </a:rPr>
              <a:t>電子商務模式</a:t>
            </a:r>
            <a:r>
              <a:rPr dirty="0"/>
              <a:t>，如</a:t>
            </a:r>
            <a:r>
              <a:rPr dirty="0">
                <a:solidFill>
                  <a:srgbClr val="C00000"/>
                </a:solidFill>
              </a:rPr>
              <a:t>B2C、B2B、C2C或O2O</a:t>
            </a:r>
            <a:r>
              <a:rPr dirty="0"/>
              <a:t>，</a:t>
            </a:r>
            <a:endParaRPr lang="en-US" dirty="0"/>
          </a:p>
          <a:p>
            <a:pPr lvl="1"/>
            <a:r>
              <a:rPr dirty="0"/>
              <a:t>並確定</a:t>
            </a:r>
            <a:r>
              <a:rPr dirty="0">
                <a:solidFill>
                  <a:srgbClr val="C00000"/>
                </a:solidFill>
                <a:highlight>
                  <a:srgbClr val="FFFF00"/>
                </a:highlight>
              </a:rPr>
              <a:t>主要的盈利方式</a:t>
            </a:r>
            <a:r>
              <a:rPr dirty="0"/>
              <a:t>。</a:t>
            </a:r>
          </a:p>
          <a:p>
            <a:r>
              <a:rPr lang="en-US" altLang="zh-CN" dirty="0">
                <a:solidFill>
                  <a:srgbClr val="7030A0"/>
                </a:solidFill>
              </a:rPr>
              <a:t>3. </a:t>
            </a:r>
            <a:r>
              <a:rPr dirty="0">
                <a:solidFill>
                  <a:srgbClr val="7030A0"/>
                </a:solidFill>
              </a:rPr>
              <a:t>資源規劃：</a:t>
            </a:r>
            <a:endParaRPr lang="en-US" dirty="0">
              <a:solidFill>
                <a:srgbClr val="7030A0"/>
              </a:solidFill>
            </a:endParaRPr>
          </a:p>
          <a:p>
            <a:pPr lvl="1"/>
            <a:r>
              <a:rPr dirty="0"/>
              <a:t>確定需要的資源，包括</a:t>
            </a:r>
            <a:r>
              <a:rPr lang="zh-CN" altLang="en-US" dirty="0"/>
              <a:t>：</a:t>
            </a:r>
            <a:endParaRPr lang="en-US" altLang="zh-CN" dirty="0"/>
          </a:p>
          <a:p>
            <a:pPr lvl="1"/>
            <a:r>
              <a:rPr dirty="0">
                <a:solidFill>
                  <a:srgbClr val="C00000"/>
                </a:solidFill>
                <a:highlight>
                  <a:srgbClr val="FFFF00"/>
                </a:highlight>
              </a:rPr>
              <a:t>技術支持、人力資源、物流合作夥伴</a:t>
            </a:r>
            <a:r>
              <a:rPr lang="zh-TW" altLang="en-US" dirty="0">
                <a:solidFill>
                  <a:srgbClr val="C00000"/>
                </a:solidFill>
                <a:highlight>
                  <a:srgbClr val="FFFF00"/>
                </a:highlight>
              </a:rPr>
              <a:t>、</a:t>
            </a:r>
            <a:r>
              <a:rPr dirty="0">
                <a:solidFill>
                  <a:srgbClr val="C00000"/>
                </a:solidFill>
                <a:highlight>
                  <a:srgbClr val="FFFF00"/>
                </a:highlight>
              </a:rPr>
              <a:t>供應鏈管理</a:t>
            </a:r>
            <a:r>
              <a:rPr dirty="0"/>
              <a:t>。</a:t>
            </a:r>
          </a:p>
        </p:txBody>
      </p:sp>
      <p:sp>
        <p:nvSpPr>
          <p:cNvPr id="2" name="Title 1"/>
          <p:cNvSpPr>
            <a:spLocks noGrp="1"/>
          </p:cNvSpPr>
          <p:nvPr>
            <p:ph type="title"/>
          </p:nvPr>
        </p:nvSpPr>
        <p:spPr/>
        <p:txBody>
          <a:bodyPr/>
          <a:lstStyle/>
          <a:p>
            <a:r>
              <a:rPr dirty="0"/>
              <a:t>電子商務創業的</a:t>
            </a:r>
            <a:r>
              <a:rPr dirty="0">
                <a:highlight>
                  <a:srgbClr val="FFFF00"/>
                </a:highlight>
              </a:rPr>
              <a:t>準備階段</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solidFill>
                  <a:srgbClr val="7030A0"/>
                </a:solidFill>
              </a:rPr>
              <a:t>1. </a:t>
            </a:r>
            <a:r>
              <a:rPr dirty="0">
                <a:solidFill>
                  <a:srgbClr val="7030A0"/>
                </a:solidFill>
              </a:rPr>
              <a:t>網站和平台構建：</a:t>
            </a:r>
            <a:endParaRPr lang="en-US" dirty="0">
              <a:solidFill>
                <a:srgbClr val="7030A0"/>
              </a:solidFill>
            </a:endParaRPr>
          </a:p>
          <a:p>
            <a:pPr lvl="1"/>
            <a:r>
              <a:rPr dirty="0"/>
              <a:t>選擇合適的電子商務平台</a:t>
            </a:r>
            <a:endParaRPr lang="en-US" dirty="0"/>
          </a:p>
          <a:p>
            <a:pPr lvl="2"/>
            <a:r>
              <a:rPr dirty="0">
                <a:solidFill>
                  <a:srgbClr val="C00000"/>
                </a:solidFill>
              </a:rPr>
              <a:t>如Shopify、WooCommerce</a:t>
            </a:r>
            <a:endParaRPr lang="en-US" dirty="0">
              <a:solidFill>
                <a:srgbClr val="C00000"/>
              </a:solidFill>
            </a:endParaRPr>
          </a:p>
          <a:p>
            <a:pPr lvl="2"/>
            <a:r>
              <a:rPr lang="zh-TW" altLang="en-US" dirty="0">
                <a:solidFill>
                  <a:srgbClr val="C00000"/>
                </a:solidFill>
              </a:rPr>
              <a:t>或開發專屬網站。</a:t>
            </a:r>
            <a:endParaRPr lang="en-US" altLang="zh-TW" dirty="0">
              <a:solidFill>
                <a:srgbClr val="C00000"/>
              </a:solidFill>
            </a:endParaRPr>
          </a:p>
          <a:p>
            <a:pPr lvl="1"/>
            <a:r>
              <a:rPr lang="zh-TW" altLang="en-US" dirty="0"/>
              <a:t>確保網站具備良好的用戶體驗和功能，</a:t>
            </a:r>
            <a:r>
              <a:rPr dirty="0"/>
              <a:t>如商品展示、購物車和支付系統。</a:t>
            </a:r>
          </a:p>
          <a:p>
            <a:r>
              <a:rPr lang="en-US" dirty="0">
                <a:solidFill>
                  <a:srgbClr val="7030A0"/>
                </a:solidFill>
              </a:rPr>
              <a:t>2. </a:t>
            </a:r>
            <a:r>
              <a:rPr dirty="0">
                <a:solidFill>
                  <a:srgbClr val="7030A0"/>
                </a:solidFill>
              </a:rPr>
              <a:t>產品和服務準備：</a:t>
            </a:r>
            <a:endParaRPr lang="en-US" dirty="0">
              <a:solidFill>
                <a:srgbClr val="7030A0"/>
              </a:solidFill>
            </a:endParaRPr>
          </a:p>
          <a:p>
            <a:pPr lvl="1"/>
            <a:r>
              <a:rPr dirty="0"/>
              <a:t>選擇</a:t>
            </a:r>
            <a:r>
              <a:rPr dirty="0">
                <a:solidFill>
                  <a:srgbClr val="C00000"/>
                </a:solidFill>
              </a:rPr>
              <a:t>產品線或服務範圍</a:t>
            </a:r>
            <a:r>
              <a:rPr dirty="0"/>
              <a:t>，</a:t>
            </a:r>
            <a:endParaRPr lang="en-US" dirty="0"/>
          </a:p>
          <a:p>
            <a:pPr lvl="1"/>
            <a:r>
              <a:rPr dirty="0">
                <a:solidFill>
                  <a:srgbClr val="C00000"/>
                </a:solidFill>
              </a:rPr>
              <a:t>確保供應鏈穩定，</a:t>
            </a:r>
            <a:endParaRPr lang="en-US" dirty="0">
              <a:solidFill>
                <a:srgbClr val="C00000"/>
              </a:solidFill>
            </a:endParaRPr>
          </a:p>
          <a:p>
            <a:pPr lvl="1"/>
            <a:r>
              <a:rPr dirty="0">
                <a:solidFill>
                  <a:srgbClr val="C00000"/>
                </a:solidFill>
              </a:rPr>
              <a:t>並制定定價策略。</a:t>
            </a:r>
            <a:endParaRPr lang="en-US" dirty="0">
              <a:solidFill>
                <a:srgbClr val="C00000"/>
              </a:solidFill>
            </a:endParaRPr>
          </a:p>
          <a:p>
            <a:pPr lvl="1"/>
            <a:r>
              <a:rPr dirty="0">
                <a:solidFill>
                  <a:srgbClr val="C00000"/>
                </a:solidFill>
              </a:rPr>
              <a:t>設計品牌形象和包裝</a:t>
            </a:r>
            <a:r>
              <a:rPr dirty="0"/>
              <a:t>，提升市場吸引力。</a:t>
            </a:r>
          </a:p>
        </p:txBody>
      </p:sp>
      <p:sp>
        <p:nvSpPr>
          <p:cNvPr id="2" name="Title 1"/>
          <p:cNvSpPr>
            <a:spLocks noGrp="1"/>
          </p:cNvSpPr>
          <p:nvPr>
            <p:ph type="title"/>
          </p:nvPr>
        </p:nvSpPr>
        <p:spPr/>
        <p:txBody>
          <a:bodyPr/>
          <a:lstStyle/>
          <a:p>
            <a:r>
              <a:rPr dirty="0"/>
              <a:t>電子商務創業的</a:t>
            </a:r>
            <a:r>
              <a:rPr dirty="0">
                <a:highlight>
                  <a:srgbClr val="FFFF00"/>
                </a:highlight>
              </a:rPr>
              <a:t>實施階段</a:t>
            </a:r>
          </a:p>
        </p:txBody>
      </p:sp>
    </p:spTree>
    <p:extLst>
      <p:ext uri="{BB962C8B-B14F-4D97-AF65-F5344CB8AC3E}">
        <p14:creationId xmlns:p14="http://schemas.microsoft.com/office/powerpoint/2010/main" val="31286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4400" dirty="0">
                <a:solidFill>
                  <a:srgbClr val="7030A0"/>
                </a:solidFill>
              </a:rPr>
              <a:t>3. </a:t>
            </a:r>
            <a:r>
              <a:rPr sz="4400" dirty="0">
                <a:solidFill>
                  <a:srgbClr val="7030A0"/>
                </a:solidFill>
              </a:rPr>
              <a:t>行銷和推廣策略：</a:t>
            </a:r>
            <a:endParaRPr lang="en-US" sz="4400" dirty="0">
              <a:solidFill>
                <a:srgbClr val="7030A0"/>
              </a:solidFill>
            </a:endParaRPr>
          </a:p>
          <a:p>
            <a:pPr lvl="1"/>
            <a:r>
              <a:rPr sz="3200" dirty="0"/>
              <a:t>制定行銷計劃，包括</a:t>
            </a:r>
            <a:r>
              <a:rPr lang="zh-CN" altLang="en-US" sz="3200" dirty="0"/>
              <a:t>：</a:t>
            </a:r>
            <a:endParaRPr lang="en-US" altLang="zh-CN" sz="3200" dirty="0"/>
          </a:p>
          <a:p>
            <a:pPr lvl="2"/>
            <a:r>
              <a:rPr sz="2800" dirty="0">
                <a:solidFill>
                  <a:srgbClr val="C00000"/>
                </a:solidFill>
              </a:rPr>
              <a:t>SEO、SEM、</a:t>
            </a:r>
            <a:endParaRPr lang="en-US" sz="2800" dirty="0">
              <a:solidFill>
                <a:srgbClr val="C00000"/>
              </a:solidFill>
            </a:endParaRPr>
          </a:p>
          <a:p>
            <a:pPr lvl="2"/>
            <a:r>
              <a:rPr sz="2800" dirty="0">
                <a:solidFill>
                  <a:srgbClr val="C00000"/>
                </a:solidFill>
              </a:rPr>
              <a:t>社交媒體行銷</a:t>
            </a:r>
            <a:endParaRPr lang="en-US" sz="2800" dirty="0">
              <a:solidFill>
                <a:srgbClr val="C00000"/>
              </a:solidFill>
            </a:endParaRPr>
          </a:p>
          <a:p>
            <a:pPr lvl="2"/>
            <a:r>
              <a:rPr sz="2800" dirty="0">
                <a:solidFill>
                  <a:srgbClr val="C00000"/>
                </a:solidFill>
              </a:rPr>
              <a:t>電子郵件行銷</a:t>
            </a:r>
            <a:endParaRPr lang="en-US" sz="2800" dirty="0">
              <a:solidFill>
                <a:srgbClr val="C00000"/>
              </a:solidFill>
            </a:endParaRPr>
          </a:p>
          <a:p>
            <a:pPr lvl="1"/>
            <a:r>
              <a:rPr sz="3200" dirty="0"/>
              <a:t>確保產品能夠有效觸達目標受眾。</a:t>
            </a:r>
          </a:p>
          <a:p>
            <a:r>
              <a:rPr lang="en-US" sz="4400" dirty="0">
                <a:solidFill>
                  <a:srgbClr val="7030A0"/>
                </a:solidFill>
              </a:rPr>
              <a:t>4. </a:t>
            </a:r>
            <a:r>
              <a:rPr sz="4400" dirty="0">
                <a:solidFill>
                  <a:srgbClr val="7030A0"/>
                </a:solidFill>
              </a:rPr>
              <a:t>運營與管理：</a:t>
            </a:r>
            <a:endParaRPr lang="en-US" sz="4400" dirty="0">
              <a:solidFill>
                <a:srgbClr val="7030A0"/>
              </a:solidFill>
            </a:endParaRPr>
          </a:p>
          <a:p>
            <a:pPr lvl="1"/>
            <a:r>
              <a:rPr sz="3200" dirty="0"/>
              <a:t>建立運營流程，包括</a:t>
            </a:r>
            <a:r>
              <a:rPr lang="zh-CN" altLang="en-US" sz="3200" dirty="0"/>
              <a:t>：</a:t>
            </a:r>
            <a:endParaRPr lang="en-US" altLang="zh-CN" sz="3200" dirty="0"/>
          </a:p>
          <a:p>
            <a:pPr lvl="2"/>
            <a:r>
              <a:rPr sz="2800" dirty="0">
                <a:solidFill>
                  <a:srgbClr val="C00000"/>
                </a:solidFill>
              </a:rPr>
              <a:t>訂單處理、</a:t>
            </a:r>
            <a:endParaRPr lang="en-US" sz="2800" dirty="0">
              <a:solidFill>
                <a:srgbClr val="C00000"/>
              </a:solidFill>
            </a:endParaRPr>
          </a:p>
          <a:p>
            <a:pPr lvl="2"/>
            <a:r>
              <a:rPr sz="2800" dirty="0">
                <a:solidFill>
                  <a:srgbClr val="C00000"/>
                </a:solidFill>
              </a:rPr>
              <a:t>客戶服務</a:t>
            </a:r>
            <a:endParaRPr lang="en-US" sz="2800" dirty="0">
              <a:solidFill>
                <a:srgbClr val="C00000"/>
              </a:solidFill>
            </a:endParaRPr>
          </a:p>
          <a:p>
            <a:pPr lvl="2"/>
            <a:r>
              <a:rPr sz="2800" dirty="0">
                <a:solidFill>
                  <a:srgbClr val="C00000"/>
                </a:solidFill>
              </a:rPr>
              <a:t>物流管理</a:t>
            </a:r>
            <a:endParaRPr lang="en-US" sz="2800" dirty="0">
              <a:solidFill>
                <a:srgbClr val="C00000"/>
              </a:solidFill>
            </a:endParaRPr>
          </a:p>
          <a:p>
            <a:pPr lvl="1"/>
            <a:r>
              <a:rPr sz="3200" dirty="0"/>
              <a:t>確保電子商務業務順利運行。</a:t>
            </a:r>
          </a:p>
        </p:txBody>
      </p:sp>
      <p:sp>
        <p:nvSpPr>
          <p:cNvPr id="2" name="Title 1"/>
          <p:cNvSpPr>
            <a:spLocks noGrp="1"/>
          </p:cNvSpPr>
          <p:nvPr>
            <p:ph type="title"/>
          </p:nvPr>
        </p:nvSpPr>
        <p:spPr/>
        <p:txBody>
          <a:bodyPr/>
          <a:lstStyle/>
          <a:p>
            <a:r>
              <a:rPr dirty="0"/>
              <a:t>電子商務創業的</a:t>
            </a:r>
            <a:r>
              <a:rPr dirty="0">
                <a:highlight>
                  <a:srgbClr val="FFFF00"/>
                </a:highlight>
              </a:rPr>
              <a:t>實施階段</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a:extLst>
              <a:ext uri="{FF2B5EF4-FFF2-40B4-BE49-F238E27FC236}">
                <a16:creationId xmlns:a16="http://schemas.microsoft.com/office/drawing/2014/main" id="{F2255DB4-7419-4F63-8A19-7D50554914C4}"/>
              </a:ext>
            </a:extLst>
          </p:cNvPr>
          <p:cNvSpPr>
            <a:spLocks noGrp="1"/>
          </p:cNvSpPr>
          <p:nvPr>
            <p:ph type="subTitle" idx="1"/>
          </p:nvPr>
        </p:nvSpPr>
        <p:spPr/>
        <p:txBody>
          <a:bodyPr/>
          <a:lstStyle/>
          <a:p>
            <a:r>
              <a:rPr lang="en-US" altLang="zh-CN" dirty="0"/>
              <a:t>2.</a:t>
            </a:r>
            <a:r>
              <a:rPr lang="zh-TW" altLang="en-US" dirty="0"/>
              <a:t>創業計劃書的撰寫</a:t>
            </a:r>
          </a:p>
        </p:txBody>
      </p:sp>
    </p:spTree>
    <p:extLst>
      <p:ext uri="{BB962C8B-B14F-4D97-AF65-F5344CB8AC3E}">
        <p14:creationId xmlns:p14="http://schemas.microsoft.com/office/powerpoint/2010/main" val="305191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dirty="0"/>
              <a:t>創業計劃書是創業者向投資人或合作夥伴展示創業想法和業務計劃的重要文件。</a:t>
            </a:r>
            <a:endParaRPr lang="en-US" dirty="0"/>
          </a:p>
          <a:p>
            <a:r>
              <a:rPr dirty="0"/>
              <a:t>它詳細描述了</a:t>
            </a:r>
            <a:endParaRPr lang="en-US" dirty="0"/>
          </a:p>
          <a:p>
            <a:pPr lvl="1"/>
            <a:r>
              <a:rPr dirty="0">
                <a:solidFill>
                  <a:srgbClr val="C00000"/>
                </a:solidFill>
              </a:rPr>
              <a:t>創業的市場機會、</a:t>
            </a:r>
            <a:endParaRPr lang="en-US" dirty="0">
              <a:solidFill>
                <a:srgbClr val="C00000"/>
              </a:solidFill>
            </a:endParaRPr>
          </a:p>
          <a:p>
            <a:pPr lvl="1"/>
            <a:r>
              <a:rPr dirty="0">
                <a:solidFill>
                  <a:srgbClr val="C00000"/>
                </a:solidFill>
              </a:rPr>
              <a:t>業務模式、</a:t>
            </a:r>
            <a:endParaRPr lang="en-US" dirty="0">
              <a:solidFill>
                <a:srgbClr val="C00000"/>
              </a:solidFill>
            </a:endParaRPr>
          </a:p>
          <a:p>
            <a:pPr lvl="1"/>
            <a:r>
              <a:rPr dirty="0">
                <a:solidFill>
                  <a:srgbClr val="C00000"/>
                </a:solidFill>
              </a:rPr>
              <a:t>運營計劃</a:t>
            </a:r>
            <a:endParaRPr lang="en-US" dirty="0">
              <a:solidFill>
                <a:srgbClr val="C00000"/>
              </a:solidFill>
            </a:endParaRPr>
          </a:p>
          <a:p>
            <a:pPr lvl="1"/>
            <a:r>
              <a:rPr dirty="0">
                <a:solidFill>
                  <a:srgbClr val="C00000"/>
                </a:solidFill>
              </a:rPr>
              <a:t>財務預測</a:t>
            </a:r>
            <a:endParaRPr lang="en-US" dirty="0">
              <a:solidFill>
                <a:srgbClr val="C00000"/>
              </a:solidFill>
            </a:endParaRPr>
          </a:p>
          <a:p>
            <a:r>
              <a:rPr dirty="0"/>
              <a:t>是獲取資金支持和資源的關鍵。</a:t>
            </a:r>
          </a:p>
        </p:txBody>
      </p:sp>
      <p:sp>
        <p:nvSpPr>
          <p:cNvPr id="2" name="Title 1"/>
          <p:cNvSpPr>
            <a:spLocks noGrp="1"/>
          </p:cNvSpPr>
          <p:nvPr>
            <p:ph type="title"/>
          </p:nvPr>
        </p:nvSpPr>
        <p:spPr/>
        <p:txBody>
          <a:bodyPr/>
          <a:lstStyle/>
          <a:p>
            <a:r>
              <a:t>創業計劃書的重要性</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dirty="0">
                <a:solidFill>
                  <a:srgbClr val="7030A0"/>
                </a:solidFill>
              </a:rPr>
              <a:t>執行摘要：</a:t>
            </a:r>
            <a:endParaRPr lang="en-US" dirty="0">
              <a:solidFill>
                <a:srgbClr val="7030A0"/>
              </a:solidFill>
            </a:endParaRPr>
          </a:p>
          <a:p>
            <a:pPr lvl="1"/>
            <a:r>
              <a:rPr dirty="0"/>
              <a:t>簡要介紹創業計劃的核心內容，包括創業目標、市場機會、產品或服務簡介和主要財務預測。</a:t>
            </a:r>
          </a:p>
          <a:p>
            <a:r>
              <a:rPr dirty="0">
                <a:solidFill>
                  <a:srgbClr val="7030A0"/>
                </a:solidFill>
              </a:rPr>
              <a:t>市場分析：</a:t>
            </a:r>
            <a:endParaRPr lang="en-US" dirty="0">
              <a:solidFill>
                <a:srgbClr val="7030A0"/>
              </a:solidFill>
            </a:endParaRPr>
          </a:p>
          <a:p>
            <a:pPr lvl="1"/>
            <a:r>
              <a:rPr dirty="0">
                <a:solidFill>
                  <a:srgbClr val="C00000"/>
                </a:solidFill>
              </a:rPr>
              <a:t>詳細分析</a:t>
            </a:r>
            <a:r>
              <a:rPr lang="zh-CN" altLang="en-US" dirty="0">
                <a:solidFill>
                  <a:srgbClr val="C00000"/>
                </a:solidFill>
              </a:rPr>
              <a:t>：</a:t>
            </a:r>
            <a:endParaRPr lang="en-US" altLang="zh-CN" dirty="0">
              <a:solidFill>
                <a:srgbClr val="C00000"/>
              </a:solidFill>
            </a:endParaRPr>
          </a:p>
          <a:p>
            <a:pPr lvl="1"/>
            <a:r>
              <a:rPr dirty="0">
                <a:solidFill>
                  <a:srgbClr val="C00000"/>
                </a:solidFill>
              </a:rPr>
              <a:t>目標市場的規模、</a:t>
            </a:r>
            <a:endParaRPr lang="en-US" dirty="0">
              <a:solidFill>
                <a:srgbClr val="C00000"/>
              </a:solidFill>
            </a:endParaRPr>
          </a:p>
          <a:p>
            <a:pPr lvl="1"/>
            <a:r>
              <a:rPr dirty="0">
                <a:solidFill>
                  <a:srgbClr val="C00000"/>
                </a:solidFill>
              </a:rPr>
              <a:t>增長趨勢、</a:t>
            </a:r>
            <a:endParaRPr lang="en-US" dirty="0">
              <a:solidFill>
                <a:srgbClr val="C00000"/>
              </a:solidFill>
            </a:endParaRPr>
          </a:p>
          <a:p>
            <a:pPr lvl="1"/>
            <a:r>
              <a:rPr dirty="0">
                <a:solidFill>
                  <a:srgbClr val="C00000"/>
                </a:solidFill>
              </a:rPr>
              <a:t>競爭環</a:t>
            </a:r>
            <a:r>
              <a:rPr lang="zh-CN" altLang="en-US" dirty="0">
                <a:solidFill>
                  <a:srgbClr val="C00000"/>
                </a:solidFill>
              </a:rPr>
              <a:t>境</a:t>
            </a:r>
            <a:endParaRPr lang="en-US" dirty="0">
              <a:solidFill>
                <a:srgbClr val="C00000"/>
              </a:solidFill>
            </a:endParaRPr>
          </a:p>
          <a:p>
            <a:pPr lvl="1"/>
            <a:r>
              <a:rPr dirty="0">
                <a:solidFill>
                  <a:srgbClr val="C00000"/>
                </a:solidFill>
              </a:rPr>
              <a:t>和客戶需求，</a:t>
            </a:r>
            <a:endParaRPr lang="en-US" dirty="0">
              <a:solidFill>
                <a:srgbClr val="C00000"/>
              </a:solidFill>
            </a:endParaRPr>
          </a:p>
          <a:p>
            <a:pPr lvl="1"/>
            <a:r>
              <a:rPr dirty="0"/>
              <a:t>說明市場進入的可行性。</a:t>
            </a:r>
          </a:p>
        </p:txBody>
      </p:sp>
      <p:sp>
        <p:nvSpPr>
          <p:cNvPr id="2" name="Title 1"/>
          <p:cNvSpPr>
            <a:spLocks noGrp="1"/>
          </p:cNvSpPr>
          <p:nvPr>
            <p:ph type="title"/>
          </p:nvPr>
        </p:nvSpPr>
        <p:spPr/>
        <p:txBody>
          <a:bodyPr/>
          <a:lstStyle/>
          <a:p>
            <a:r>
              <a:t>創業計劃書的主要內容</a:t>
            </a:r>
          </a:p>
        </p:txBody>
      </p:sp>
    </p:spTree>
    <p:extLst>
      <p:ext uri="{BB962C8B-B14F-4D97-AF65-F5344CB8AC3E}">
        <p14:creationId xmlns:p14="http://schemas.microsoft.com/office/powerpoint/2010/main" val="3155209577"/>
      </p:ext>
    </p:extLst>
  </p:cSld>
  <p:clrMapOvr>
    <a:masterClrMapping/>
  </p:clrMapOvr>
</p:sld>
</file>

<file path=ppt/theme/theme1.xml><?xml version="1.0" encoding="utf-8"?>
<a:theme xmlns:a="http://schemas.openxmlformats.org/drawingml/2006/main" name="佈景主題4-粗體大字">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佈景主題4-粗體大字" id="{2128A386-BD9E-4C77-B0EA-B882318E8565}" vid="{F69C4572-30AB-4AEA-8BCF-5868726B4A06}"/>
    </a:ext>
  </a:extLst>
</a:theme>
</file>

<file path=docProps/app.xml><?xml version="1.0" encoding="utf-8"?>
<Properties xmlns="http://schemas.openxmlformats.org/officeDocument/2006/extended-properties" xmlns:vt="http://schemas.openxmlformats.org/officeDocument/2006/docPropsVTypes">
  <Template>佈景主題4-粗體大字</Template>
  <TotalTime>153</TotalTime>
  <Words>652</Words>
  <Application>Microsoft Office PowerPoint</Application>
  <PresentationFormat>如螢幕大小 (4:3)</PresentationFormat>
  <Paragraphs>187</Paragraphs>
  <Slides>26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26</vt:i4>
      </vt:variant>
    </vt:vector>
  </HeadingPairs>
  <TitlesOfParts>
    <vt:vector size="31" baseType="lpstr">
      <vt:lpstr>Segoe Condensed</vt:lpstr>
      <vt:lpstr>微軟正黑體</vt:lpstr>
      <vt:lpstr>Arial</vt:lpstr>
      <vt:lpstr>Bookman Old Style</vt:lpstr>
      <vt:lpstr>佈景主題4-粗體大字</vt:lpstr>
      <vt:lpstr>陳擎文</vt:lpstr>
      <vt:lpstr>單元綱要</vt:lpstr>
      <vt:lpstr>PowerPoint 簡報</vt:lpstr>
      <vt:lpstr>電子商務創業的準備階段</vt:lpstr>
      <vt:lpstr>電子商務創業的實施階段</vt:lpstr>
      <vt:lpstr>電子商務創業的實施階段</vt:lpstr>
      <vt:lpstr>PowerPoint 簡報</vt:lpstr>
      <vt:lpstr>創業計劃書的重要性</vt:lpstr>
      <vt:lpstr>創業計劃書的主要內容</vt:lpstr>
      <vt:lpstr>創業計劃書的主要內容</vt:lpstr>
      <vt:lpstr>創業計劃書的主要內容</vt:lpstr>
      <vt:lpstr>創業計劃書的主要內容</vt:lpstr>
      <vt:lpstr>創業計劃書的撰寫技巧</vt:lpstr>
      <vt:lpstr>PowerPoint 簡報</vt:lpstr>
      <vt:lpstr>資金籌措的途徑</vt:lpstr>
      <vt:lpstr>資金籌措的途徑</vt:lpstr>
      <vt:lpstr>資金籌措的途徑</vt:lpstr>
      <vt:lpstr>投資管理策略</vt:lpstr>
      <vt:lpstr>PowerPoint 簡報</vt:lpstr>
      <vt:lpstr>成功案例分析：亞馬遜</vt:lpstr>
      <vt:lpstr>成功案例分析：阿里巴巴</vt:lpstr>
      <vt:lpstr>失敗經驗分析： Webvan</vt:lpstr>
      <vt:lpstr>失敗經驗分析： Quirky</vt:lpstr>
      <vt:lpstr>關鍵教訓</vt:lpstr>
      <vt:lpstr>PowerPoint 簡報</vt:lpstr>
      <vt:lpstr>結語</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陳擎文</dc:title>
  <dc:subject/>
  <dc:creator/>
  <cp:keywords/>
  <dc:description>generated using python-pptx</dc:description>
  <cp:lastModifiedBy>陳擎文</cp:lastModifiedBy>
  <cp:revision>9</cp:revision>
  <dcterms:created xsi:type="dcterms:W3CDTF">2013-01-27T09:14:16Z</dcterms:created>
  <dcterms:modified xsi:type="dcterms:W3CDTF">2024-08-21T11:06:43Z</dcterms:modified>
  <cp:category/>
</cp:coreProperties>
</file>