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4" r:id="rId3"/>
    <p:sldId id="257" r:id="rId4"/>
    <p:sldId id="279" r:id="rId5"/>
    <p:sldId id="259" r:id="rId6"/>
    <p:sldId id="280" r:id="rId7"/>
    <p:sldId id="275" r:id="rId8"/>
    <p:sldId id="261" r:id="rId9"/>
    <p:sldId id="281" r:id="rId10"/>
    <p:sldId id="262" r:id="rId11"/>
    <p:sldId id="263" r:id="rId12"/>
    <p:sldId id="276" r:id="rId13"/>
    <p:sldId id="265" r:id="rId14"/>
    <p:sldId id="266" r:id="rId15"/>
    <p:sldId id="282" r:id="rId16"/>
    <p:sldId id="267" r:id="rId17"/>
    <p:sldId id="277" r:id="rId18"/>
    <p:sldId id="269" r:id="rId19"/>
    <p:sldId id="270" r:id="rId20"/>
    <p:sldId id="271" r:id="rId21"/>
    <p:sldId id="272" r:id="rId22"/>
    <p:sldId id="278" r:id="rId23"/>
    <p:sldId id="273" r:id="rId24"/>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2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705165"/>
            <a:ext cx="7772400" cy="1447060"/>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142541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bg>
      <p:bgRef idx="1002">
        <a:schemeClr val="bg2"/>
      </p:bgRef>
    </p:bg>
    <p:spTree>
      <p:nvGrpSpPr>
        <p:cNvPr id="1" name=""/>
        <p:cNvGrpSpPr/>
        <p:nvPr/>
      </p:nvGrpSpPr>
      <p:grpSpPr>
        <a:xfrm>
          <a:off x="0" y="0"/>
          <a:ext cx="0" cy="0"/>
          <a:chOff x="0" y="0"/>
          <a:chExt cx="0" cy="0"/>
        </a:xfrm>
      </p:grpSpPr>
      <p:sp>
        <p:nvSpPr>
          <p:cNvPr id="3" name="Shape 2"/>
          <p:cNvSpPr>
            <a:spLocks noGrp="1"/>
          </p:cNvSpPr>
          <p:nvPr>
            <p:ph idx="1"/>
          </p:nvPr>
        </p:nvSpPr>
        <p:spPr>
          <a:xfrm>
            <a:off x="177553" y="1600200"/>
            <a:ext cx="8851037" cy="5121275"/>
          </a:xfrm>
        </p:spPr>
        <p:txBody>
          <a:bodyPr/>
          <a:lstStyle>
            <a:lvl1pPr marL="342900" indent="-342900">
              <a:defRPr lang="zh-TW" altLang="en-US" sz="4000" b="1" kern="1200" dirty="0" smtClean="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n-cs"/>
              </a:defRPr>
            </a:lvl1pPr>
            <a:lvl2pPr>
              <a:defRPr sz="2800" b="1">
                <a:latin typeface="微軟正黑體" panose="020B0604030504040204" pitchFamily="34" charset="-120"/>
                <a:ea typeface="微軟正黑體" panose="020B0604030504040204" pitchFamily="34" charset="-120"/>
              </a:defRPr>
            </a:lvl2pPr>
            <a:lvl3pPr>
              <a:defRPr sz="2400" b="1">
                <a:latin typeface="微軟正黑體" panose="020B0604030504040204" pitchFamily="34" charset="-120"/>
                <a:ea typeface="微軟正黑體" panose="020B0604030504040204" pitchFamily="34" charset="-120"/>
              </a:defRPr>
            </a:lvl3pPr>
            <a:lvl4pPr>
              <a:defRPr sz="2000" b="1">
                <a:latin typeface="微軟正黑體" panose="020B0604030504040204" pitchFamily="34" charset="-120"/>
                <a:ea typeface="微軟正黑體" panose="020B0604030504040204" pitchFamily="34" charset="-120"/>
              </a:defRPr>
            </a:lvl4pPr>
            <a:lvl5pPr>
              <a:defRPr b="1">
                <a:latin typeface="微軟正黑體" panose="020B0604030504040204" pitchFamily="34" charset="-120"/>
                <a:ea typeface="微軟正黑體" panose="020B0604030504040204" pitchFamily="34" charset="-120"/>
              </a:defRPr>
            </a:lvl5pPr>
          </a:lstStyle>
          <a:p>
            <a:pPr marL="342900" lvl="0" indent="-342900" algn="l" rtl="0" eaLnBrk="1" latinLnBrk="0" hangingPunct="1">
              <a:spcBef>
                <a:spcPct val="20000"/>
              </a:spcBef>
              <a:spcAft>
                <a:spcPts val="400"/>
              </a:spcAft>
              <a:buFont typeface="Arial"/>
              <a:buChar char="•"/>
            </a:pPr>
            <a:r>
              <a:rPr lang="zh-TW" altLang="en-US"/>
              <a:t>按一下以編輯母片文字樣式</a:t>
            </a:r>
          </a:p>
          <a:p>
            <a:pPr marL="342900" lvl="1" indent="-342900" algn="l" rtl="0" eaLnBrk="1" latinLnBrk="0" hangingPunct="1">
              <a:spcBef>
                <a:spcPct val="20000"/>
              </a:spcBef>
              <a:spcAft>
                <a:spcPts val="400"/>
              </a:spcAft>
              <a:buFont typeface="Arial"/>
              <a:buChar char="•"/>
            </a:pPr>
            <a:r>
              <a:rPr lang="zh-TW" altLang="en-US"/>
              <a:t>第二層</a:t>
            </a:r>
          </a:p>
          <a:p>
            <a:pPr marL="342900" lvl="2" indent="-342900" algn="l" rtl="0" eaLnBrk="1" latinLnBrk="0" hangingPunct="1">
              <a:spcBef>
                <a:spcPct val="20000"/>
              </a:spcBef>
              <a:spcAft>
                <a:spcPts val="400"/>
              </a:spcAft>
              <a:buFont typeface="Arial"/>
              <a:buChar char="•"/>
            </a:pPr>
            <a:r>
              <a:rPr lang="zh-TW" altLang="en-US"/>
              <a:t>第三層</a:t>
            </a:r>
          </a:p>
          <a:p>
            <a:pPr marL="342900" lvl="3" indent="-342900" algn="l" rtl="0" eaLnBrk="1" latinLnBrk="0" hangingPunct="1">
              <a:spcBef>
                <a:spcPct val="20000"/>
              </a:spcBef>
              <a:spcAft>
                <a:spcPts val="400"/>
              </a:spcAft>
              <a:buFont typeface="Arial"/>
              <a:buChar char="•"/>
            </a:pPr>
            <a:r>
              <a:rPr lang="zh-TW" altLang="en-US"/>
              <a:t>第四層</a:t>
            </a:r>
          </a:p>
          <a:p>
            <a:pPr marL="342900" lvl="4" indent="-342900" algn="l" rtl="0" eaLnBrk="1" latinLnBrk="0" hangingPunct="1">
              <a:spcBef>
                <a:spcPct val="20000"/>
              </a:spcBef>
              <a:spcAft>
                <a:spcPts val="400"/>
              </a:spcAft>
              <a:buFont typeface="Arial"/>
              <a:buChar char="•"/>
            </a:pPr>
            <a:r>
              <a:rPr lang="zh-TW" altLang="en-US"/>
              <a:t>第五層</a:t>
            </a:r>
            <a:endParaRPr lang="zh-TW" dirty="0"/>
          </a:p>
        </p:txBody>
      </p:sp>
      <p:sp>
        <p:nvSpPr>
          <p:cNvPr id="4" name="Shape 3"/>
          <p:cNvSpPr>
            <a:spLocks noGrp="1"/>
          </p:cNvSpPr>
          <p:nvPr>
            <p:ph type="dt" sz="half" idx="10"/>
          </p:nvPr>
        </p:nvSpPr>
        <p:spPr/>
        <p:txBody>
          <a:bodyPr/>
          <a:lstStyle/>
          <a:p>
            <a:fld id="{5BCAD085-E8A6-8845-BD4E-CB4CCA059FC4}" type="datetimeFigureOut">
              <a:rPr lang="en-US" smtClean="0"/>
              <a:t>8/22/2024</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a:spLocks noGrp="1"/>
          </p:cNvSpPr>
          <p:nvPr>
            <p:ph type="title"/>
          </p:nvPr>
        </p:nvSpPr>
        <p:spPr>
          <a:xfrm>
            <a:off x="275208" y="152400"/>
            <a:ext cx="8753382" cy="1265238"/>
          </a:xfrm>
        </p:spPr>
        <p:txBody>
          <a:bodyPr>
            <a:normAutofit/>
          </a:bodyPr>
          <a:lstStyle>
            <a:lvl1pPr algn="ctr">
              <a:defRPr sz="48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Tree>
    <p:extLst>
      <p:ext uri="{BB962C8B-B14F-4D97-AF65-F5344CB8AC3E}">
        <p14:creationId xmlns:p14="http://schemas.microsoft.com/office/powerpoint/2010/main" val="357605816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282706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3131422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3148"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266181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72649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BCAD085-E8A6-8845-BD4E-CB4CCA059FC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881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9"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Rectangle 2"/>
          <p:cNvSpPr>
            <a:spLocks noGrp="1"/>
          </p:cNvSpPr>
          <p:nvPr>
            <p:ph type="body" idx="1"/>
          </p:nvPr>
        </p:nvSpPr>
        <p:spPr>
          <a:xfrm>
            <a:off x="457200" y="1600200"/>
            <a:ext cx="8229600" cy="4525963"/>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Rectangle 3"/>
          <p:cNvSpPr>
            <a:spLocks noGrp="1"/>
          </p:cNvSpPr>
          <p:nvPr>
            <p:ph type="dt" sz="half" idx="2"/>
          </p:nvPr>
        </p:nvSpPr>
        <p:spPr>
          <a:xfrm>
            <a:off x="457200" y="6356350"/>
            <a:ext cx="2133600" cy="365125"/>
          </a:xfrm>
          <a:prstGeom prst="rect">
            <a:avLst/>
          </a:prstGeom>
        </p:spPr>
        <p:txBody>
          <a:bodyPr vert="horz" rtlCol="0" anchor="ctr"/>
          <a:lstStyle>
            <a:lvl1pPr algn="l" latinLnBrk="0">
              <a:defRPr lang="zh-TW" sz="1200">
                <a:solidFill>
                  <a:schemeClr val="tx1">
                    <a:tint val="75000"/>
                  </a:schemeClr>
                </a:solidFill>
              </a:defRPr>
            </a:lvl1pPr>
          </a:lstStyle>
          <a:p>
            <a:fld id="{5BCAD085-E8A6-8845-BD4E-CB4CCA059FC4}" type="datetimeFigureOut">
              <a:rPr lang="en-US" smtClean="0"/>
              <a:t>8/22/2024</a:t>
            </a:fld>
            <a:endParaRPr lang="en-US"/>
          </a:p>
        </p:txBody>
      </p:sp>
      <p:sp>
        <p:nvSpPr>
          <p:cNvPr id="5" name="Rectangle 4"/>
          <p:cNvSpPr>
            <a:spLocks noGrp="1"/>
          </p:cNvSpPr>
          <p:nvPr>
            <p:ph type="ftr" sz="quarter" idx="3"/>
          </p:nvPr>
        </p:nvSpPr>
        <p:spPr>
          <a:xfrm>
            <a:off x="3124200" y="6356350"/>
            <a:ext cx="2895600" cy="365125"/>
          </a:xfrm>
          <a:prstGeom prst="rect">
            <a:avLst/>
          </a:prstGeom>
        </p:spPr>
        <p:txBody>
          <a:bodyPr vert="horz" rtlCol="0" anchor="ctr"/>
          <a:lstStyle>
            <a:lvl1pPr algn="ctr" latinLnBrk="0">
              <a:defRPr lang="zh-TW" sz="1200">
                <a:solidFill>
                  <a:schemeClr val="tx1">
                    <a:tint val="75000"/>
                  </a:schemeClr>
                </a:solidFill>
              </a:defRPr>
            </a:lvl1pPr>
          </a:lstStyle>
          <a:p>
            <a:endParaRPr lang="en-US"/>
          </a:p>
        </p:txBody>
      </p:sp>
      <p:sp>
        <p:nvSpPr>
          <p:cNvPr id="6" name="Rectangle 5"/>
          <p:cNvSpPr>
            <a:spLocks noGrp="1"/>
          </p:cNvSpPr>
          <p:nvPr>
            <p:ph type="sldNum" sz="quarter" idx="4"/>
          </p:nvPr>
        </p:nvSpPr>
        <p:spPr>
          <a:xfrm>
            <a:off x="6553200" y="6356350"/>
            <a:ext cx="2133600" cy="365125"/>
          </a:xfrm>
          <a:prstGeom prst="rect">
            <a:avLst/>
          </a:prstGeom>
        </p:spPr>
        <p:txBody>
          <a:bodyPr vert="horz" rtlCol="0" anchor="ctr"/>
          <a:lstStyle>
            <a:lvl1pPr algn="r" latinLnBrk="0">
              <a:defRPr lang="zh-TW" sz="1200">
                <a:solidFill>
                  <a:schemeClr val="tx1">
                    <a:tint val="75000"/>
                  </a:schemeClr>
                </a:solidFill>
              </a:defRPr>
            </a:lvl1pPr>
          </a:lstStyle>
          <a:p>
            <a:fld id="{C1FF6DA9-008F-8B48-92A6-B652298478BF}" type="slidenum">
              <a:rPr lang="en-US" smtClean="0"/>
              <a:t>‹#›</a:t>
            </a:fld>
            <a:endParaRPr lang="en-US"/>
          </a:p>
        </p:txBody>
      </p:sp>
      <p:sp>
        <p:nvSpPr>
          <p:cNvPr id="13" name="Rectangle 12"/>
          <p:cNvSpPr>
            <a:spLocks noGrp="1"/>
          </p:cNvSpPr>
          <p:nvPr>
            <p:ph type="title"/>
          </p:nvPr>
        </p:nvSpPr>
        <p:spPr>
          <a:xfrm>
            <a:off x="457200" y="152400"/>
            <a:ext cx="8229600" cy="1265238"/>
          </a:xfrm>
          <a:prstGeom prst="rect">
            <a:avLst/>
          </a:prstGeom>
        </p:spPr>
        <p:txBody>
          <a:bodyPr vert="horz" rtlCol="0" anchor="ctr">
            <a:normAutofit/>
          </a:bodyPr>
          <a:lstStyle/>
          <a:p>
            <a:r>
              <a:rPr lang="zh-TW"/>
              <a:t>按一下以編輯母片標題樣式</a:t>
            </a:r>
          </a:p>
        </p:txBody>
      </p:sp>
    </p:spTree>
    <p:extLst>
      <p:ext uri="{BB962C8B-B14F-4D97-AF65-F5344CB8AC3E}">
        <p14:creationId xmlns:p14="http://schemas.microsoft.com/office/powerpoint/2010/main" val="13917625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latinLnBrk="0" hangingPunct="1">
        <a:spcBef>
          <a:spcPct val="0"/>
        </a:spcBef>
        <a:buNone/>
        <a:defRPr kumimoji="0" lang="zh-TW" sz="4000" b="0" u="none" strike="noStrike" kern="1200" cap="none" spc="0" normalizeH="0" baseline="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lang="zh-TW"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lang="zh-TW"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lang="zh-TW"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lang="zh-TW"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lang="zh-TW"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lang="zh-TW"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lang="zh-TW" sz="2000" kern="1200">
          <a:solidFill>
            <a:schemeClr val="tx1"/>
          </a:solidFill>
          <a:latin typeface="+mn-lt"/>
          <a:ea typeface="+mn-ea"/>
          <a:cs typeface="+mn-cs"/>
        </a:defRPr>
      </a:lvl9pPr>
    </p:bodyStyle>
    <p:otherStyle>
      <a:lvl1pPr marL="0" algn="l" rtl="0" eaLnBrk="1" latinLnBrk="0" hangingPunct="1">
        <a:defRPr lang="zh-TW" kern="1200">
          <a:solidFill>
            <a:schemeClr val="tx1"/>
          </a:solidFill>
          <a:latin typeface="+mn-lt"/>
          <a:ea typeface="+mn-ea"/>
          <a:cs typeface="+mn-cs"/>
        </a:defRPr>
      </a:lvl1pPr>
      <a:lvl2pPr marL="457200" algn="l" rtl="0" eaLnBrk="1" hangingPunct="1">
        <a:defRPr lang="zh-TW" kern="1200">
          <a:solidFill>
            <a:schemeClr val="tx1"/>
          </a:solidFill>
          <a:latin typeface="+mn-lt"/>
          <a:ea typeface="+mn-ea"/>
          <a:cs typeface="+mn-cs"/>
        </a:defRPr>
      </a:lvl2pPr>
      <a:lvl3pPr marL="914400" algn="l" rtl="0" eaLnBrk="1" hangingPunct="1">
        <a:defRPr lang="zh-TW" kern="1200">
          <a:solidFill>
            <a:schemeClr val="tx1"/>
          </a:solidFill>
          <a:latin typeface="+mn-lt"/>
          <a:ea typeface="+mn-ea"/>
          <a:cs typeface="+mn-cs"/>
        </a:defRPr>
      </a:lvl3pPr>
      <a:lvl4pPr marL="1371600" algn="l" rtl="0" eaLnBrk="1" hangingPunct="1">
        <a:defRPr lang="zh-TW" kern="1200">
          <a:solidFill>
            <a:schemeClr val="tx1"/>
          </a:solidFill>
          <a:latin typeface="+mn-lt"/>
          <a:ea typeface="+mn-ea"/>
          <a:cs typeface="+mn-cs"/>
        </a:defRPr>
      </a:lvl4pPr>
      <a:lvl5pPr marL="1828800" algn="l" rtl="0" eaLnBrk="1" hangingPunct="1">
        <a:defRPr lang="zh-TW" kern="1200">
          <a:solidFill>
            <a:schemeClr val="tx1"/>
          </a:solidFill>
          <a:latin typeface="+mn-lt"/>
          <a:ea typeface="+mn-ea"/>
          <a:cs typeface="+mn-cs"/>
        </a:defRPr>
      </a:lvl5pPr>
      <a:lvl6pPr marL="2286000" algn="l" rtl="0" eaLnBrk="1" hangingPunct="1">
        <a:defRPr lang="zh-TW" kern="1200">
          <a:solidFill>
            <a:schemeClr val="tx1"/>
          </a:solidFill>
          <a:latin typeface="+mn-lt"/>
          <a:ea typeface="+mn-ea"/>
          <a:cs typeface="+mn-cs"/>
        </a:defRPr>
      </a:lvl6pPr>
      <a:lvl7pPr marL="2743200" algn="l" rtl="0" eaLnBrk="1" hangingPunct="1">
        <a:defRPr lang="zh-TW" kern="1200">
          <a:solidFill>
            <a:schemeClr val="tx1"/>
          </a:solidFill>
          <a:latin typeface="+mn-lt"/>
          <a:ea typeface="+mn-ea"/>
          <a:cs typeface="+mn-cs"/>
        </a:defRPr>
      </a:lvl7pPr>
      <a:lvl8pPr marL="3200400" algn="l" rtl="0" eaLnBrk="1" hangingPunct="1">
        <a:defRPr lang="zh-TW" kern="1200">
          <a:solidFill>
            <a:schemeClr val="tx1"/>
          </a:solidFill>
          <a:latin typeface="+mn-lt"/>
          <a:ea typeface="+mn-ea"/>
          <a:cs typeface="+mn-cs"/>
        </a:defRPr>
      </a:lvl8pPr>
      <a:lvl9pPr marL="3657600" algn="l" rtl="0" eaLnBrk="1" hangingPunct="1">
        <a:defRPr lang="zh-TW"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陳擎文</a:t>
            </a:r>
            <a:endParaRPr dirty="0"/>
          </a:p>
        </p:txBody>
      </p:sp>
      <p:sp>
        <p:nvSpPr>
          <p:cNvPr id="5" name="副標題 4">
            <a:extLst>
              <a:ext uri="{FF2B5EF4-FFF2-40B4-BE49-F238E27FC236}">
                <a16:creationId xmlns:a16="http://schemas.microsoft.com/office/drawing/2014/main" id="{7B70F58E-1B20-47E8-BC0C-FF25E44E36F7}"/>
              </a:ext>
            </a:extLst>
          </p:cNvPr>
          <p:cNvSpPr>
            <a:spLocks noGrp="1"/>
          </p:cNvSpPr>
          <p:nvPr>
            <p:ph type="subTitle" idx="1"/>
          </p:nvPr>
        </p:nvSpPr>
        <p:spPr>
          <a:xfrm>
            <a:off x="337351" y="1460702"/>
            <a:ext cx="8495931" cy="3177286"/>
          </a:xfrm>
        </p:spPr>
        <p:txBody>
          <a:bodyPr>
            <a:normAutofit fontScale="92500"/>
          </a:bodyPr>
          <a:lstStyle/>
          <a:p>
            <a:r>
              <a:rPr lang="zh-CN" altLang="en-US" dirty="0"/>
              <a:t>電商的</a:t>
            </a:r>
            <a:r>
              <a:rPr lang="zh-TW" altLang="en-US" dirty="0"/>
              <a:t>大數據</a:t>
            </a:r>
            <a:r>
              <a:rPr lang="zh-CN" altLang="en-US" dirty="0"/>
              <a:t>分析</a:t>
            </a:r>
            <a:endParaRPr lang="en-US" altLang="zh-CN" dirty="0"/>
          </a:p>
          <a:p>
            <a:r>
              <a:rPr lang="en-US" altLang="zh-CN" sz="3900" dirty="0"/>
              <a:t>【</a:t>
            </a:r>
            <a:r>
              <a:rPr lang="zh-CN" altLang="en-US" sz="3900" dirty="0"/>
              <a:t>即時分析交易數據，客戶瀏覽行為分析，精準推薦，分析市場需求，風險管理</a:t>
            </a:r>
            <a:r>
              <a:rPr lang="en-US" altLang="zh-CN" sz="3900" dirty="0"/>
              <a:t>】</a:t>
            </a:r>
          </a:p>
          <a:p>
            <a:r>
              <a:rPr lang="zh-TW" altLang="en-US" sz="4000" dirty="0"/>
              <a:t>➜以</a:t>
            </a:r>
            <a:r>
              <a:rPr lang="en-US" altLang="zh-TW" sz="4000" dirty="0"/>
              <a:t>Netflix </a:t>
            </a:r>
            <a:r>
              <a:rPr lang="zh-CN" altLang="en-US" sz="4000" dirty="0"/>
              <a:t>，</a:t>
            </a:r>
            <a:r>
              <a:rPr lang="en-US" altLang="zh-TW" sz="4000" dirty="0"/>
              <a:t>SHEIN</a:t>
            </a:r>
            <a:r>
              <a:rPr lang="zh-CN" altLang="en-US" sz="4000" dirty="0"/>
              <a:t>，</a:t>
            </a:r>
            <a:r>
              <a:rPr lang="en-US" altLang="zh-TW" sz="4000" dirty="0"/>
              <a:t> Amazon</a:t>
            </a:r>
            <a:r>
              <a:rPr lang="zh-TW" altLang="en-US" sz="4000" dirty="0"/>
              <a:t>為例</a:t>
            </a:r>
            <a:endParaRPr lang="zh-TW" altLang="en-US" sz="3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zh-CN" dirty="0">
                <a:solidFill>
                  <a:srgbClr val="7030A0"/>
                </a:solidFill>
              </a:rPr>
              <a:t>3. </a:t>
            </a:r>
            <a:r>
              <a:rPr dirty="0">
                <a:solidFill>
                  <a:srgbClr val="7030A0"/>
                </a:solidFill>
              </a:rPr>
              <a:t>實時行銷：</a:t>
            </a:r>
            <a:endParaRPr lang="en-US" dirty="0">
              <a:solidFill>
                <a:srgbClr val="7030A0"/>
              </a:solidFill>
            </a:endParaRPr>
          </a:p>
          <a:p>
            <a:pPr lvl="1"/>
            <a:r>
              <a:rPr dirty="0"/>
              <a:t>根據即時數據，企業可以</a:t>
            </a:r>
            <a:r>
              <a:rPr dirty="0">
                <a:solidFill>
                  <a:srgbClr val="C00000"/>
                </a:solidFill>
              </a:rPr>
              <a:t>在恰當的時間</a:t>
            </a:r>
            <a:r>
              <a:rPr dirty="0"/>
              <a:t>向目標客戶</a:t>
            </a:r>
            <a:r>
              <a:rPr dirty="0">
                <a:solidFill>
                  <a:srgbClr val="C00000"/>
                </a:solidFill>
              </a:rPr>
              <a:t>推送相關的行銷信息</a:t>
            </a:r>
            <a:r>
              <a:rPr dirty="0"/>
              <a:t>，</a:t>
            </a:r>
            <a:r>
              <a:rPr lang="zh-CN" altLang="en-US" dirty="0"/>
              <a:t>例如：</a:t>
            </a:r>
            <a:endParaRPr lang="en-US" altLang="zh-CN" dirty="0"/>
          </a:p>
          <a:p>
            <a:pPr lvl="2"/>
            <a:r>
              <a:rPr sz="2800" dirty="0">
                <a:solidFill>
                  <a:srgbClr val="C00000"/>
                </a:solidFill>
                <a:highlight>
                  <a:srgbClr val="FFFF00"/>
                </a:highlight>
              </a:rPr>
              <a:t>即時促銷</a:t>
            </a:r>
            <a:endParaRPr lang="en-US" sz="2800" dirty="0">
              <a:solidFill>
                <a:srgbClr val="C00000"/>
              </a:solidFill>
              <a:highlight>
                <a:srgbClr val="FFFF00"/>
              </a:highlight>
            </a:endParaRPr>
          </a:p>
          <a:p>
            <a:pPr lvl="2"/>
            <a:r>
              <a:rPr sz="2800" dirty="0">
                <a:solidFill>
                  <a:srgbClr val="C00000"/>
                </a:solidFill>
                <a:highlight>
                  <a:srgbClr val="FFFF00"/>
                </a:highlight>
              </a:rPr>
              <a:t>限時優惠</a:t>
            </a:r>
          </a:p>
          <a:p>
            <a:r>
              <a:rPr lang="en-US" altLang="zh-CN" dirty="0">
                <a:solidFill>
                  <a:srgbClr val="7030A0"/>
                </a:solidFill>
              </a:rPr>
              <a:t>4. </a:t>
            </a:r>
            <a:r>
              <a:rPr dirty="0">
                <a:solidFill>
                  <a:srgbClr val="7030A0"/>
                </a:solidFill>
              </a:rPr>
              <a:t>跨渠道行銷：</a:t>
            </a:r>
            <a:endParaRPr lang="en-US" dirty="0">
              <a:solidFill>
                <a:srgbClr val="7030A0"/>
              </a:solidFill>
            </a:endParaRPr>
          </a:p>
          <a:p>
            <a:pPr lvl="1"/>
            <a:r>
              <a:rPr dirty="0">
                <a:solidFill>
                  <a:srgbClr val="C00000"/>
                </a:solidFill>
              </a:rPr>
              <a:t>整合線上</a:t>
            </a:r>
            <a:r>
              <a:rPr dirty="0"/>
              <a:t>和</a:t>
            </a:r>
            <a:r>
              <a:rPr dirty="0">
                <a:solidFill>
                  <a:srgbClr val="C00000"/>
                </a:solidFill>
              </a:rPr>
              <a:t>線下的客戶數據</a:t>
            </a:r>
            <a:r>
              <a:rPr dirty="0"/>
              <a:t>，企業可以</a:t>
            </a:r>
            <a:r>
              <a:rPr dirty="0">
                <a:solidFill>
                  <a:srgbClr val="C00000"/>
                </a:solidFill>
                <a:highlight>
                  <a:srgbClr val="FFFF00"/>
                </a:highlight>
              </a:rPr>
              <a:t>制定一致的跨渠道行銷策略</a:t>
            </a:r>
            <a:r>
              <a:rPr dirty="0"/>
              <a:t>，確保客戶在不同渠道上獲得統一的品牌體驗。</a:t>
            </a:r>
          </a:p>
        </p:txBody>
      </p:sp>
      <p:sp>
        <p:nvSpPr>
          <p:cNvPr id="2" name="Title 1"/>
          <p:cNvSpPr>
            <a:spLocks noGrp="1"/>
          </p:cNvSpPr>
          <p:nvPr>
            <p:ph type="title"/>
          </p:nvPr>
        </p:nvSpPr>
        <p:spPr/>
        <p:txBody>
          <a:bodyPr/>
          <a:lstStyle/>
          <a:p>
            <a:r>
              <a:t>數據驅動營銷的主要策略</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a:t>1. </a:t>
            </a:r>
            <a:r>
              <a:rPr dirty="0"/>
              <a:t>亞馬遜通過</a:t>
            </a:r>
            <a:r>
              <a:rPr lang="zh-CN" altLang="en-US" dirty="0"/>
              <a:t>：</a:t>
            </a:r>
            <a:endParaRPr lang="en-US" dirty="0"/>
          </a:p>
          <a:p>
            <a:pPr lvl="1"/>
            <a:r>
              <a:rPr dirty="0">
                <a:solidFill>
                  <a:srgbClr val="C00000"/>
                </a:solidFill>
                <a:highlight>
                  <a:srgbClr val="FFFF00"/>
                </a:highlight>
              </a:rPr>
              <a:t>分析購物車數據</a:t>
            </a:r>
            <a:endParaRPr lang="en-US" dirty="0">
              <a:solidFill>
                <a:srgbClr val="C00000"/>
              </a:solidFill>
              <a:highlight>
                <a:srgbClr val="FFFF00"/>
              </a:highlight>
            </a:endParaRPr>
          </a:p>
          <a:p>
            <a:pPr lvl="1"/>
            <a:r>
              <a:rPr dirty="0">
                <a:solidFill>
                  <a:srgbClr val="C00000"/>
                </a:solidFill>
                <a:highlight>
                  <a:srgbClr val="FFFF00"/>
                </a:highlight>
              </a:rPr>
              <a:t>瀏覽歷史，</a:t>
            </a:r>
            <a:endParaRPr lang="en-US" dirty="0">
              <a:solidFill>
                <a:srgbClr val="C00000"/>
              </a:solidFill>
              <a:highlight>
                <a:srgbClr val="FFFF00"/>
              </a:highlight>
            </a:endParaRPr>
          </a:p>
          <a:p>
            <a:pPr lvl="1"/>
            <a:r>
              <a:rPr sz="3600" dirty="0">
                <a:solidFill>
                  <a:srgbClr val="C00000"/>
                </a:solidFill>
              </a:rPr>
              <a:t>精確</a:t>
            </a:r>
            <a:r>
              <a:rPr sz="3600" dirty="0">
                <a:solidFill>
                  <a:srgbClr val="C00000"/>
                </a:solidFill>
                <a:highlight>
                  <a:srgbClr val="FFFF00"/>
                </a:highlight>
              </a:rPr>
              <a:t>推薦相關產品</a:t>
            </a:r>
            <a:r>
              <a:rPr dirty="0"/>
              <a:t>，</a:t>
            </a:r>
            <a:endParaRPr lang="en-US" dirty="0"/>
          </a:p>
          <a:p>
            <a:r>
              <a:rPr lang="en-US" altLang="zh-CN" dirty="0"/>
              <a:t>2. </a:t>
            </a:r>
            <a:r>
              <a:rPr dirty="0"/>
              <a:t>並在客戶購買意圖最高時</a:t>
            </a:r>
            <a:endParaRPr lang="en-US" dirty="0"/>
          </a:p>
          <a:p>
            <a:pPr lvl="1"/>
            <a:r>
              <a:rPr sz="3600" dirty="0"/>
              <a:t>推出</a:t>
            </a:r>
            <a:r>
              <a:rPr sz="3600" dirty="0">
                <a:solidFill>
                  <a:srgbClr val="C00000"/>
                </a:solidFill>
                <a:highlight>
                  <a:srgbClr val="FFFF00"/>
                </a:highlight>
              </a:rPr>
              <a:t>個性化優惠</a:t>
            </a:r>
            <a:r>
              <a:rPr sz="3600" dirty="0"/>
              <a:t>，</a:t>
            </a:r>
            <a:endParaRPr lang="en-US" sz="3600" dirty="0"/>
          </a:p>
          <a:p>
            <a:pPr lvl="1"/>
            <a:r>
              <a:rPr sz="3600" dirty="0"/>
              <a:t>極大提高了</a:t>
            </a:r>
            <a:r>
              <a:rPr sz="3600" dirty="0">
                <a:solidFill>
                  <a:srgbClr val="C00000"/>
                </a:solidFill>
              </a:rPr>
              <a:t>銷售轉化率</a:t>
            </a:r>
            <a:r>
              <a:rPr dirty="0"/>
              <a:t>。</a:t>
            </a:r>
          </a:p>
        </p:txBody>
      </p:sp>
      <p:sp>
        <p:nvSpPr>
          <p:cNvPr id="2" name="Title 1"/>
          <p:cNvSpPr>
            <a:spLocks noGrp="1"/>
          </p:cNvSpPr>
          <p:nvPr>
            <p:ph type="title"/>
          </p:nvPr>
        </p:nvSpPr>
        <p:spPr/>
        <p:txBody>
          <a:bodyPr/>
          <a:lstStyle/>
          <a:p>
            <a:r>
              <a:t>案例分析：數據驅動的成功營銷</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03B20F11-2CF8-44F3-B222-803B0BA35D97}"/>
              </a:ext>
            </a:extLst>
          </p:cNvPr>
          <p:cNvSpPr>
            <a:spLocks noGrp="1"/>
          </p:cNvSpPr>
          <p:nvPr>
            <p:ph type="subTitle" idx="1"/>
          </p:nvPr>
        </p:nvSpPr>
        <p:spPr/>
        <p:txBody>
          <a:bodyPr/>
          <a:lstStyle/>
          <a:p>
            <a:r>
              <a:rPr lang="en-US" altLang="zh-CN" dirty="0"/>
              <a:t>3.</a:t>
            </a:r>
            <a:r>
              <a:rPr lang="zh-TW" altLang="en-US" dirty="0"/>
              <a:t>購物行為分析與預測</a:t>
            </a:r>
          </a:p>
        </p:txBody>
      </p:sp>
    </p:spTree>
    <p:extLst>
      <p:ext uri="{BB962C8B-B14F-4D97-AF65-F5344CB8AC3E}">
        <p14:creationId xmlns:p14="http://schemas.microsoft.com/office/powerpoint/2010/main" val="1905023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dirty="0"/>
              <a:t>購物行為分析是了解消費者需求和偏好的關鍵手段，通過</a:t>
            </a:r>
            <a:r>
              <a:rPr lang="zh-CN" altLang="en-US" dirty="0"/>
              <a:t>：</a:t>
            </a:r>
            <a:endParaRPr lang="en-US" altLang="zh-CN" dirty="0"/>
          </a:p>
          <a:p>
            <a:pPr lvl="1"/>
            <a:r>
              <a:rPr sz="3200" dirty="0">
                <a:solidFill>
                  <a:srgbClr val="C00000"/>
                </a:solidFill>
              </a:rPr>
              <a:t>分析消費者在網站上的行為</a:t>
            </a:r>
            <a:r>
              <a:rPr dirty="0"/>
              <a:t>，</a:t>
            </a:r>
            <a:endParaRPr lang="en-US" dirty="0"/>
          </a:p>
          <a:p>
            <a:pPr lvl="1"/>
            <a:r>
              <a:rPr dirty="0"/>
              <a:t>企業可以優化購物體驗，提升銷售額。</a:t>
            </a:r>
            <a:endParaRPr lang="en-US" dirty="0"/>
          </a:p>
          <a:p>
            <a:r>
              <a:rPr dirty="0">
                <a:solidFill>
                  <a:srgbClr val="7030A0"/>
                </a:solidFill>
              </a:rPr>
              <a:t>購物行為數據包括</a:t>
            </a:r>
            <a:r>
              <a:rPr lang="zh-CN" altLang="en-US" dirty="0"/>
              <a:t>：</a:t>
            </a:r>
            <a:endParaRPr lang="en-US" altLang="zh-CN" dirty="0"/>
          </a:p>
          <a:p>
            <a:pPr lvl="1"/>
            <a:r>
              <a:rPr sz="3000" dirty="0">
                <a:solidFill>
                  <a:srgbClr val="C00000"/>
                </a:solidFill>
              </a:rPr>
              <a:t>點擊行為、</a:t>
            </a:r>
            <a:endParaRPr lang="en-US" sz="3000" dirty="0">
              <a:solidFill>
                <a:srgbClr val="C00000"/>
              </a:solidFill>
            </a:endParaRPr>
          </a:p>
          <a:p>
            <a:pPr lvl="1"/>
            <a:r>
              <a:rPr sz="3000" dirty="0">
                <a:solidFill>
                  <a:srgbClr val="C00000"/>
                </a:solidFill>
              </a:rPr>
              <a:t>瀏覽歷史、</a:t>
            </a:r>
            <a:endParaRPr lang="en-US" sz="3000" dirty="0">
              <a:solidFill>
                <a:srgbClr val="C00000"/>
              </a:solidFill>
            </a:endParaRPr>
          </a:p>
          <a:p>
            <a:pPr lvl="1"/>
            <a:r>
              <a:rPr sz="3000" dirty="0">
                <a:solidFill>
                  <a:srgbClr val="C00000"/>
                </a:solidFill>
              </a:rPr>
              <a:t>購物車使用情況</a:t>
            </a:r>
            <a:endParaRPr lang="en-US" sz="3000" dirty="0">
              <a:solidFill>
                <a:srgbClr val="C00000"/>
              </a:solidFill>
            </a:endParaRPr>
          </a:p>
          <a:p>
            <a:pPr lvl="1"/>
            <a:r>
              <a:rPr sz="3000" dirty="0">
                <a:solidFill>
                  <a:srgbClr val="C00000"/>
                </a:solidFill>
              </a:rPr>
              <a:t>購買決策過程。</a:t>
            </a:r>
          </a:p>
        </p:txBody>
      </p:sp>
      <p:sp>
        <p:nvSpPr>
          <p:cNvPr id="2" name="Title 1"/>
          <p:cNvSpPr>
            <a:spLocks noGrp="1"/>
          </p:cNvSpPr>
          <p:nvPr>
            <p:ph type="title"/>
          </p:nvPr>
        </p:nvSpPr>
        <p:spPr/>
        <p:txBody>
          <a:bodyPr/>
          <a:lstStyle/>
          <a:p>
            <a:r>
              <a:t>購物行為分析的重要性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altLang="zh-CN" dirty="0">
                <a:solidFill>
                  <a:srgbClr val="7030A0"/>
                </a:solidFill>
              </a:rPr>
              <a:t>1. </a:t>
            </a:r>
            <a:r>
              <a:rPr dirty="0">
                <a:solidFill>
                  <a:srgbClr val="7030A0"/>
                </a:solidFill>
              </a:rPr>
              <a:t>點擊流分析：</a:t>
            </a:r>
            <a:endParaRPr lang="en-US" dirty="0">
              <a:solidFill>
                <a:srgbClr val="7030A0"/>
              </a:solidFill>
            </a:endParaRPr>
          </a:p>
          <a:p>
            <a:pPr lvl="1"/>
            <a:r>
              <a:rPr dirty="0"/>
              <a:t>通過分析用戶在網站上的點擊行為，</a:t>
            </a:r>
            <a:endParaRPr lang="en-US" dirty="0"/>
          </a:p>
          <a:p>
            <a:pPr lvl="1"/>
            <a:r>
              <a:rPr dirty="0"/>
              <a:t>了解用戶的</a:t>
            </a:r>
            <a:r>
              <a:rPr dirty="0">
                <a:solidFill>
                  <a:srgbClr val="C00000"/>
                </a:solidFill>
                <a:highlight>
                  <a:srgbClr val="FFFF00"/>
                </a:highlight>
              </a:rPr>
              <a:t>訪問路徑</a:t>
            </a:r>
            <a:r>
              <a:rPr lang="zh-TW" altLang="en-US" dirty="0">
                <a:solidFill>
                  <a:srgbClr val="C00000"/>
                </a:solidFill>
              </a:rPr>
              <a:t>、</a:t>
            </a:r>
            <a:r>
              <a:rPr dirty="0">
                <a:solidFill>
                  <a:srgbClr val="C00000"/>
                </a:solidFill>
                <a:highlight>
                  <a:srgbClr val="FFFF00"/>
                </a:highlight>
              </a:rPr>
              <a:t>興趣點</a:t>
            </a:r>
            <a:r>
              <a:rPr dirty="0"/>
              <a:t>，</a:t>
            </a:r>
            <a:endParaRPr lang="en-US" dirty="0"/>
          </a:p>
          <a:p>
            <a:pPr lvl="1"/>
            <a:r>
              <a:rPr dirty="0">
                <a:solidFill>
                  <a:srgbClr val="C00000"/>
                </a:solidFill>
              </a:rPr>
              <a:t>優化網站導航</a:t>
            </a:r>
            <a:r>
              <a:rPr dirty="0"/>
              <a:t>和內容結構</a:t>
            </a:r>
          </a:p>
          <a:p>
            <a:r>
              <a:rPr lang="en-US" altLang="zh-CN" dirty="0">
                <a:solidFill>
                  <a:srgbClr val="7030A0"/>
                </a:solidFill>
              </a:rPr>
              <a:t>2. </a:t>
            </a:r>
            <a:r>
              <a:rPr dirty="0">
                <a:solidFill>
                  <a:srgbClr val="7030A0"/>
                </a:solidFill>
              </a:rPr>
              <a:t>熱圖分析：</a:t>
            </a:r>
            <a:endParaRPr lang="en-US" dirty="0">
              <a:solidFill>
                <a:srgbClr val="7030A0"/>
              </a:solidFill>
            </a:endParaRPr>
          </a:p>
          <a:p>
            <a:pPr lvl="1"/>
            <a:r>
              <a:rPr dirty="0"/>
              <a:t>使用熱圖工具視覺化展示用戶在頁面上的操作行為，</a:t>
            </a:r>
            <a:endParaRPr lang="en-US" dirty="0"/>
          </a:p>
          <a:p>
            <a:pPr lvl="2"/>
            <a:r>
              <a:rPr lang="zh-CN" altLang="en-US" sz="3200" dirty="0">
                <a:solidFill>
                  <a:srgbClr val="C00000"/>
                </a:solidFill>
              </a:rPr>
              <a:t>例如：</a:t>
            </a:r>
            <a:r>
              <a:rPr sz="3200" dirty="0">
                <a:solidFill>
                  <a:srgbClr val="C00000"/>
                </a:solidFill>
                <a:highlight>
                  <a:srgbClr val="FFFF00"/>
                </a:highlight>
              </a:rPr>
              <a:t>鼠標移動</a:t>
            </a:r>
            <a:r>
              <a:rPr sz="3200" dirty="0">
                <a:solidFill>
                  <a:srgbClr val="C00000"/>
                </a:solidFill>
              </a:rPr>
              <a:t>、</a:t>
            </a:r>
            <a:endParaRPr lang="en-US" sz="3200" dirty="0">
              <a:solidFill>
                <a:srgbClr val="C00000"/>
              </a:solidFill>
            </a:endParaRPr>
          </a:p>
          <a:p>
            <a:pPr lvl="2"/>
            <a:r>
              <a:rPr sz="3200" dirty="0">
                <a:solidFill>
                  <a:srgbClr val="C00000"/>
                </a:solidFill>
                <a:highlight>
                  <a:srgbClr val="FFFF00"/>
                </a:highlight>
              </a:rPr>
              <a:t>點擊次數</a:t>
            </a:r>
            <a:endParaRPr lang="en-US" sz="3200" dirty="0">
              <a:solidFill>
                <a:srgbClr val="C00000"/>
              </a:solidFill>
              <a:highlight>
                <a:srgbClr val="FFFF00"/>
              </a:highlight>
            </a:endParaRPr>
          </a:p>
          <a:p>
            <a:pPr lvl="1"/>
            <a:r>
              <a:rPr dirty="0"/>
              <a:t>幫助企業了解哪些區域最受關注</a:t>
            </a:r>
          </a:p>
        </p:txBody>
      </p:sp>
      <p:sp>
        <p:nvSpPr>
          <p:cNvPr id="2" name="Title 1"/>
          <p:cNvSpPr>
            <a:spLocks noGrp="1"/>
          </p:cNvSpPr>
          <p:nvPr>
            <p:ph type="title"/>
          </p:nvPr>
        </p:nvSpPr>
        <p:spPr/>
        <p:txBody>
          <a:bodyPr/>
          <a:lstStyle/>
          <a:p>
            <a:r>
              <a:t>購物行為分析的方法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altLang="zh-CN" dirty="0">
                <a:solidFill>
                  <a:srgbClr val="7030A0"/>
                </a:solidFill>
              </a:rPr>
              <a:t>3. </a:t>
            </a:r>
            <a:r>
              <a:rPr dirty="0">
                <a:solidFill>
                  <a:srgbClr val="7030A0"/>
                </a:solidFill>
              </a:rPr>
              <a:t>購物車分析：</a:t>
            </a:r>
            <a:endParaRPr lang="en-US" dirty="0">
              <a:solidFill>
                <a:srgbClr val="7030A0"/>
              </a:solidFill>
            </a:endParaRPr>
          </a:p>
          <a:p>
            <a:pPr lvl="1"/>
            <a:r>
              <a:rPr dirty="0"/>
              <a:t>分析消費者將商品</a:t>
            </a:r>
            <a:r>
              <a:rPr dirty="0">
                <a:solidFill>
                  <a:srgbClr val="C00000"/>
                </a:solidFill>
              </a:rPr>
              <a:t>加入購物車後的行為</a:t>
            </a:r>
            <a:r>
              <a:rPr dirty="0"/>
              <a:t>，包括</a:t>
            </a:r>
            <a:r>
              <a:rPr lang="zh-CN" altLang="en-US" dirty="0"/>
              <a:t>：</a:t>
            </a:r>
            <a:endParaRPr lang="en-US" altLang="zh-CN" dirty="0"/>
          </a:p>
          <a:p>
            <a:pPr lvl="2"/>
            <a:r>
              <a:rPr sz="2800" dirty="0">
                <a:solidFill>
                  <a:srgbClr val="C00000"/>
                </a:solidFill>
                <a:highlight>
                  <a:srgbClr val="FFFF00"/>
                </a:highlight>
              </a:rPr>
              <a:t>是否完成購買</a:t>
            </a:r>
            <a:r>
              <a:rPr sz="2800" dirty="0">
                <a:solidFill>
                  <a:srgbClr val="C00000"/>
                </a:solidFill>
              </a:rPr>
              <a:t>、</a:t>
            </a:r>
            <a:endParaRPr lang="en-US" sz="2800" dirty="0">
              <a:solidFill>
                <a:srgbClr val="C00000"/>
              </a:solidFill>
            </a:endParaRPr>
          </a:p>
          <a:p>
            <a:pPr lvl="2"/>
            <a:r>
              <a:rPr sz="2800" dirty="0">
                <a:solidFill>
                  <a:srgbClr val="C00000"/>
                </a:solidFill>
                <a:highlight>
                  <a:srgbClr val="FFFF00"/>
                </a:highlight>
              </a:rPr>
              <a:t>何時放棄購物車</a:t>
            </a:r>
            <a:r>
              <a:rPr sz="2800" dirty="0">
                <a:solidFill>
                  <a:srgbClr val="C00000"/>
                </a:solidFill>
              </a:rPr>
              <a:t>，</a:t>
            </a:r>
            <a:endParaRPr lang="en-US" sz="2800" dirty="0">
              <a:solidFill>
                <a:srgbClr val="C00000"/>
              </a:solidFill>
            </a:endParaRPr>
          </a:p>
          <a:p>
            <a:pPr lvl="1"/>
            <a:r>
              <a:rPr dirty="0"/>
              <a:t>從而優化購物流程和轉化率。</a:t>
            </a:r>
          </a:p>
          <a:p>
            <a:r>
              <a:rPr lang="en-US" altLang="zh-CN" dirty="0">
                <a:solidFill>
                  <a:srgbClr val="7030A0"/>
                </a:solidFill>
              </a:rPr>
              <a:t>4. </a:t>
            </a:r>
            <a:r>
              <a:rPr dirty="0">
                <a:solidFill>
                  <a:srgbClr val="7030A0"/>
                </a:solidFill>
              </a:rPr>
              <a:t>客戶旅程分析：</a:t>
            </a:r>
            <a:endParaRPr lang="en-US" dirty="0">
              <a:solidFill>
                <a:srgbClr val="7030A0"/>
              </a:solidFill>
            </a:endParaRPr>
          </a:p>
          <a:p>
            <a:pPr lvl="1"/>
            <a:r>
              <a:rPr dirty="0"/>
              <a:t>通過全方位分析</a:t>
            </a:r>
            <a:r>
              <a:rPr dirty="0">
                <a:solidFill>
                  <a:srgbClr val="C00000"/>
                </a:solidFill>
              </a:rPr>
              <a:t>客戶從初次接觸到最終購買的全過程</a:t>
            </a:r>
            <a:r>
              <a:rPr dirty="0"/>
              <a:t>，</a:t>
            </a:r>
            <a:endParaRPr lang="en-US" dirty="0"/>
          </a:p>
          <a:p>
            <a:pPr lvl="1"/>
            <a:r>
              <a:rPr dirty="0"/>
              <a:t>找出</a:t>
            </a:r>
            <a:r>
              <a:rPr dirty="0">
                <a:solidFill>
                  <a:srgbClr val="C00000"/>
                </a:solidFill>
                <a:highlight>
                  <a:srgbClr val="FFFF00"/>
                </a:highlight>
              </a:rPr>
              <a:t>影響購買決策的關鍵因素</a:t>
            </a:r>
            <a:r>
              <a:rPr dirty="0"/>
              <a:t>，</a:t>
            </a:r>
            <a:endParaRPr lang="en-US" dirty="0"/>
          </a:p>
          <a:p>
            <a:pPr lvl="1"/>
            <a:r>
              <a:rPr dirty="0"/>
              <a:t>並優化每個接觸點的體驗。</a:t>
            </a:r>
          </a:p>
        </p:txBody>
      </p:sp>
      <p:sp>
        <p:nvSpPr>
          <p:cNvPr id="2" name="Title 1"/>
          <p:cNvSpPr>
            <a:spLocks noGrp="1"/>
          </p:cNvSpPr>
          <p:nvPr>
            <p:ph type="title"/>
          </p:nvPr>
        </p:nvSpPr>
        <p:spPr/>
        <p:txBody>
          <a:bodyPr/>
          <a:lstStyle/>
          <a:p>
            <a:r>
              <a:t>購物行為分析的方法</a:t>
            </a:r>
          </a:p>
        </p:txBody>
      </p:sp>
    </p:spTree>
    <p:extLst>
      <p:ext uri="{BB962C8B-B14F-4D97-AF65-F5344CB8AC3E}">
        <p14:creationId xmlns:p14="http://schemas.microsoft.com/office/powerpoint/2010/main" val="2854023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dirty="0">
                <a:solidFill>
                  <a:srgbClr val="7030A0"/>
                </a:solidFill>
              </a:rPr>
              <a:t>需求預測：</a:t>
            </a:r>
            <a:endParaRPr lang="en-US" dirty="0">
              <a:solidFill>
                <a:srgbClr val="7030A0"/>
              </a:solidFill>
            </a:endParaRPr>
          </a:p>
          <a:p>
            <a:pPr lvl="1"/>
            <a:r>
              <a:rPr dirty="0"/>
              <a:t>通過歷史購物行為數據，預測未來的消費需求，幫助企業制定銷售計劃和庫存管理策略。</a:t>
            </a:r>
          </a:p>
          <a:p>
            <a:r>
              <a:rPr dirty="0">
                <a:solidFill>
                  <a:srgbClr val="7030A0"/>
                </a:solidFill>
              </a:rPr>
              <a:t>個性化推送：</a:t>
            </a:r>
            <a:endParaRPr lang="en-US" dirty="0">
              <a:solidFill>
                <a:srgbClr val="7030A0"/>
              </a:solidFill>
            </a:endParaRPr>
          </a:p>
          <a:p>
            <a:pPr lvl="1"/>
            <a:r>
              <a:rPr dirty="0"/>
              <a:t>根據預測的購買意圖，向潛在消費者推送相關產品或促銷信息，增加購買的可能性。</a:t>
            </a:r>
          </a:p>
          <a:p>
            <a:r>
              <a:rPr dirty="0">
                <a:solidFill>
                  <a:srgbClr val="7030A0"/>
                </a:solidFill>
              </a:rPr>
              <a:t>流失預測與挽回：</a:t>
            </a:r>
            <a:endParaRPr lang="en-US" dirty="0">
              <a:solidFill>
                <a:srgbClr val="7030A0"/>
              </a:solidFill>
            </a:endParaRPr>
          </a:p>
          <a:p>
            <a:pPr lvl="1"/>
            <a:r>
              <a:rPr dirty="0"/>
              <a:t>預測哪些客戶可能流失，並針對性地提供優惠或服務挽回他們，減少客戶流失率。</a:t>
            </a:r>
          </a:p>
        </p:txBody>
      </p:sp>
      <p:sp>
        <p:nvSpPr>
          <p:cNvPr id="2" name="Title 1"/>
          <p:cNvSpPr>
            <a:spLocks noGrp="1"/>
          </p:cNvSpPr>
          <p:nvPr>
            <p:ph type="title"/>
          </p:nvPr>
        </p:nvSpPr>
        <p:spPr/>
        <p:txBody>
          <a:bodyPr/>
          <a:lstStyle/>
          <a:p>
            <a:r>
              <a:t>預測購物行為的應用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03B20F11-2CF8-44F3-B222-803B0BA35D97}"/>
              </a:ext>
            </a:extLst>
          </p:cNvPr>
          <p:cNvSpPr>
            <a:spLocks noGrp="1"/>
          </p:cNvSpPr>
          <p:nvPr>
            <p:ph type="subTitle" idx="1"/>
          </p:nvPr>
        </p:nvSpPr>
        <p:spPr/>
        <p:txBody>
          <a:bodyPr/>
          <a:lstStyle/>
          <a:p>
            <a:r>
              <a:rPr lang="en-US" altLang="zh-CN" dirty="0"/>
              <a:t>4.</a:t>
            </a:r>
            <a:r>
              <a:rPr lang="zh-TW" altLang="en-US" dirty="0"/>
              <a:t>個性化推薦系統</a:t>
            </a:r>
            <a:r>
              <a:rPr lang="en-US" altLang="zh-TW" dirty="0"/>
              <a:t>(Netflix)</a:t>
            </a:r>
            <a:endParaRPr lang="zh-TW" altLang="en-US" dirty="0"/>
          </a:p>
        </p:txBody>
      </p:sp>
    </p:spTree>
    <p:extLst>
      <p:ext uri="{BB962C8B-B14F-4D97-AF65-F5344CB8AC3E}">
        <p14:creationId xmlns:p14="http://schemas.microsoft.com/office/powerpoint/2010/main" val="1801050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t>個性化推薦系統通過</a:t>
            </a:r>
            <a:endParaRPr lang="en-US" dirty="0"/>
          </a:p>
          <a:p>
            <a:pPr lvl="1"/>
            <a:r>
              <a:rPr sz="3200" dirty="0">
                <a:solidFill>
                  <a:srgbClr val="C00000"/>
                </a:solidFill>
              </a:rPr>
              <a:t>分析</a:t>
            </a:r>
            <a:r>
              <a:rPr sz="3200" dirty="0">
                <a:solidFill>
                  <a:srgbClr val="C00000"/>
                </a:solidFill>
                <a:highlight>
                  <a:srgbClr val="FFFF00"/>
                </a:highlight>
              </a:rPr>
              <a:t>用戶的歷史數據</a:t>
            </a:r>
            <a:endParaRPr lang="en-US" sz="3200" dirty="0">
              <a:solidFill>
                <a:srgbClr val="C00000"/>
              </a:solidFill>
              <a:highlight>
                <a:srgbClr val="FFFF00"/>
              </a:highlight>
            </a:endParaRPr>
          </a:p>
          <a:p>
            <a:pPr lvl="1"/>
            <a:r>
              <a:rPr sz="3200" dirty="0">
                <a:solidFill>
                  <a:srgbClr val="C00000"/>
                </a:solidFill>
              </a:rPr>
              <a:t>和</a:t>
            </a:r>
            <a:r>
              <a:rPr sz="3200" dirty="0">
                <a:solidFill>
                  <a:srgbClr val="C00000"/>
                </a:solidFill>
                <a:highlight>
                  <a:srgbClr val="FFFF00"/>
                </a:highlight>
              </a:rPr>
              <a:t>行為模式</a:t>
            </a:r>
            <a:r>
              <a:rPr sz="3200" dirty="0">
                <a:solidFill>
                  <a:srgbClr val="C00000"/>
                </a:solidFill>
              </a:rPr>
              <a:t>，</a:t>
            </a:r>
            <a:endParaRPr lang="en-US" sz="3200" dirty="0">
              <a:solidFill>
                <a:srgbClr val="C00000"/>
              </a:solidFill>
            </a:endParaRPr>
          </a:p>
          <a:p>
            <a:r>
              <a:rPr dirty="0"/>
              <a:t>為每個用戶推薦其可能感興趣的產品或內容。</a:t>
            </a:r>
            <a:endParaRPr lang="en-US" dirty="0"/>
          </a:p>
          <a:p>
            <a:r>
              <a:rPr dirty="0"/>
              <a:t>這種技術能夠極大提升用戶體驗，增加銷售轉化率。</a:t>
            </a:r>
          </a:p>
        </p:txBody>
      </p:sp>
      <p:sp>
        <p:nvSpPr>
          <p:cNvPr id="2" name="Title 1"/>
          <p:cNvSpPr>
            <a:spLocks noGrp="1"/>
          </p:cNvSpPr>
          <p:nvPr>
            <p:ph type="title"/>
          </p:nvPr>
        </p:nvSpPr>
        <p:spPr/>
        <p:txBody>
          <a:bodyPr/>
          <a:lstStyle/>
          <a:p>
            <a:r>
              <a:t>個性化推薦系統的基本原理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dirty="0">
                <a:solidFill>
                  <a:srgbClr val="7030A0"/>
                </a:solidFill>
              </a:rPr>
              <a:t>協同過濾推薦：</a:t>
            </a:r>
            <a:endParaRPr lang="en-US" dirty="0">
              <a:solidFill>
                <a:srgbClr val="7030A0"/>
              </a:solidFill>
            </a:endParaRPr>
          </a:p>
          <a:p>
            <a:pPr lvl="1"/>
            <a:r>
              <a:rPr dirty="0"/>
              <a:t>基於用戶的行為相似性進行推薦。例如，系統會推薦其他與用戶有相似購買歷史的消費者購買的商品。</a:t>
            </a:r>
          </a:p>
          <a:p>
            <a:r>
              <a:rPr dirty="0">
                <a:solidFill>
                  <a:srgbClr val="7030A0"/>
                </a:solidFill>
              </a:rPr>
              <a:t>內容過濾推薦：</a:t>
            </a:r>
            <a:endParaRPr lang="en-US" dirty="0">
              <a:solidFill>
                <a:srgbClr val="7030A0"/>
              </a:solidFill>
            </a:endParaRPr>
          </a:p>
          <a:p>
            <a:pPr lvl="1"/>
            <a:r>
              <a:rPr dirty="0"/>
              <a:t>根據用戶過去瀏覽或購買的產品屬性，推薦具有相似屬性的其他產品。</a:t>
            </a:r>
          </a:p>
          <a:p>
            <a:r>
              <a:rPr dirty="0">
                <a:solidFill>
                  <a:srgbClr val="7030A0"/>
                </a:solidFill>
              </a:rPr>
              <a:t>混合推薦系統：</a:t>
            </a:r>
            <a:endParaRPr lang="en-US" dirty="0">
              <a:solidFill>
                <a:srgbClr val="7030A0"/>
              </a:solidFill>
            </a:endParaRPr>
          </a:p>
          <a:p>
            <a:pPr lvl="1"/>
            <a:r>
              <a:rPr dirty="0"/>
              <a:t>結合協同過濾和內容過濾的優勢，提供更精確和多樣化的推薦。</a:t>
            </a:r>
          </a:p>
        </p:txBody>
      </p:sp>
      <p:sp>
        <p:nvSpPr>
          <p:cNvPr id="2" name="Title 1"/>
          <p:cNvSpPr>
            <a:spLocks noGrp="1"/>
          </p:cNvSpPr>
          <p:nvPr>
            <p:ph type="title"/>
          </p:nvPr>
        </p:nvSpPr>
        <p:spPr/>
        <p:txBody>
          <a:bodyPr/>
          <a:lstStyle/>
          <a:p>
            <a:r>
              <a:t>推薦系統的主要類型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45F1F30-DAF8-4162-A691-342B0D166E75}"/>
              </a:ext>
            </a:extLst>
          </p:cNvPr>
          <p:cNvSpPr>
            <a:spLocks noGrp="1"/>
          </p:cNvSpPr>
          <p:nvPr>
            <p:ph idx="1"/>
          </p:nvPr>
        </p:nvSpPr>
        <p:spPr/>
        <p:txBody>
          <a:bodyPr/>
          <a:lstStyle/>
          <a:p>
            <a:r>
              <a:rPr lang="en-US" altLang="zh-CN" dirty="0"/>
              <a:t>1.</a:t>
            </a:r>
            <a:r>
              <a:rPr lang="zh-TW" altLang="en-US" dirty="0"/>
              <a:t>大數據技術在電子商務中的應用</a:t>
            </a:r>
            <a:endParaRPr lang="en-US" altLang="zh-TW" dirty="0"/>
          </a:p>
          <a:p>
            <a:r>
              <a:rPr lang="en-US" altLang="zh-CN" dirty="0"/>
              <a:t>2.</a:t>
            </a:r>
            <a:r>
              <a:rPr lang="zh-TW" altLang="en-US" dirty="0"/>
              <a:t>數據驅動的營銷策略</a:t>
            </a:r>
            <a:endParaRPr lang="en-US" altLang="zh-TW" dirty="0"/>
          </a:p>
          <a:p>
            <a:r>
              <a:rPr lang="en-US" altLang="zh-CN" dirty="0"/>
              <a:t>3.</a:t>
            </a:r>
            <a:r>
              <a:rPr lang="zh-TW" altLang="en-US" dirty="0"/>
              <a:t>購物行為分析與預測</a:t>
            </a:r>
            <a:endParaRPr lang="en-US" altLang="zh-TW" dirty="0"/>
          </a:p>
          <a:p>
            <a:r>
              <a:rPr lang="en-US" altLang="zh-CN" dirty="0"/>
              <a:t>4.</a:t>
            </a:r>
            <a:r>
              <a:rPr lang="zh-TW" altLang="en-US" dirty="0"/>
              <a:t>個性化推薦系統</a:t>
            </a:r>
          </a:p>
          <a:p>
            <a:endParaRPr lang="zh-TW" altLang="en-US" dirty="0"/>
          </a:p>
          <a:p>
            <a:endParaRPr lang="zh-TW" altLang="en-US" dirty="0"/>
          </a:p>
          <a:p>
            <a:endParaRPr lang="zh-TW" altLang="en-US" dirty="0"/>
          </a:p>
          <a:p>
            <a:endParaRPr lang="zh-TW" altLang="en-US" dirty="0"/>
          </a:p>
        </p:txBody>
      </p:sp>
      <p:sp>
        <p:nvSpPr>
          <p:cNvPr id="3" name="標題 2">
            <a:extLst>
              <a:ext uri="{FF2B5EF4-FFF2-40B4-BE49-F238E27FC236}">
                <a16:creationId xmlns:a16="http://schemas.microsoft.com/office/drawing/2014/main" id="{EA5DE165-86E9-4CA1-B309-18382286D48D}"/>
              </a:ext>
            </a:extLst>
          </p:cNvPr>
          <p:cNvSpPr>
            <a:spLocks noGrp="1"/>
          </p:cNvSpPr>
          <p:nvPr>
            <p:ph type="title"/>
          </p:nvPr>
        </p:nvSpPr>
        <p:spPr/>
        <p:txBody>
          <a:bodyPr/>
          <a:lstStyle/>
          <a:p>
            <a:r>
              <a:rPr lang="zh-CN" altLang="en-US" dirty="0"/>
              <a:t>單元綱要</a:t>
            </a:r>
            <a:endParaRPr lang="zh-TW" altLang="en-US" dirty="0"/>
          </a:p>
        </p:txBody>
      </p:sp>
    </p:spTree>
    <p:extLst>
      <p:ext uri="{BB962C8B-B14F-4D97-AF65-F5344CB8AC3E}">
        <p14:creationId xmlns:p14="http://schemas.microsoft.com/office/powerpoint/2010/main" val="547287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dirty="0">
                <a:solidFill>
                  <a:srgbClr val="7030A0"/>
                </a:solidFill>
              </a:rPr>
              <a:t>產品推薦：</a:t>
            </a:r>
            <a:endParaRPr lang="en-US" dirty="0">
              <a:solidFill>
                <a:srgbClr val="7030A0"/>
              </a:solidFill>
            </a:endParaRPr>
          </a:p>
          <a:p>
            <a:pPr lvl="1"/>
            <a:r>
              <a:rPr dirty="0"/>
              <a:t>在用戶瀏覽網站時，根據其過去的行為推薦相關產品，提高銷售機會。</a:t>
            </a:r>
          </a:p>
          <a:p>
            <a:r>
              <a:rPr dirty="0">
                <a:solidFill>
                  <a:srgbClr val="7030A0"/>
                </a:solidFill>
              </a:rPr>
              <a:t>電子郵件推薦：</a:t>
            </a:r>
            <a:endParaRPr lang="en-US" dirty="0">
              <a:solidFill>
                <a:srgbClr val="7030A0"/>
              </a:solidFill>
            </a:endParaRPr>
          </a:p>
          <a:p>
            <a:pPr lvl="1"/>
            <a:r>
              <a:rPr dirty="0"/>
              <a:t>在促銷郵件中包含個性化的產品推薦，增加電子郵件的開啟率和點擊率。</a:t>
            </a:r>
          </a:p>
          <a:p>
            <a:r>
              <a:rPr dirty="0">
                <a:solidFill>
                  <a:srgbClr val="7030A0"/>
                </a:solidFill>
              </a:rPr>
              <a:t>動態網站內容：</a:t>
            </a:r>
            <a:endParaRPr lang="en-US" dirty="0">
              <a:solidFill>
                <a:srgbClr val="7030A0"/>
              </a:solidFill>
            </a:endParaRPr>
          </a:p>
          <a:p>
            <a:pPr lvl="1"/>
            <a:r>
              <a:rPr dirty="0"/>
              <a:t>根據用戶的瀏覽歷史，動態調整網站的內容展示，如首頁推薦、促銷活動等，提升用戶黏性。</a:t>
            </a:r>
          </a:p>
        </p:txBody>
      </p:sp>
      <p:sp>
        <p:nvSpPr>
          <p:cNvPr id="2" name="Title 1"/>
          <p:cNvSpPr>
            <a:spLocks noGrp="1"/>
          </p:cNvSpPr>
          <p:nvPr>
            <p:ph type="title"/>
          </p:nvPr>
        </p:nvSpPr>
        <p:spPr/>
        <p:txBody>
          <a:bodyPr/>
          <a:lstStyle/>
          <a:p>
            <a:r>
              <a:t>個性化推薦系統的應用場景</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t>Netflix通過</a:t>
            </a:r>
            <a:r>
              <a:rPr lang="zh-CN" altLang="en-US" dirty="0"/>
              <a:t>：</a:t>
            </a:r>
            <a:endParaRPr lang="en-US" altLang="zh-CN" dirty="0"/>
          </a:p>
          <a:p>
            <a:pPr lvl="1"/>
            <a:r>
              <a:rPr sz="3600" dirty="0">
                <a:solidFill>
                  <a:srgbClr val="C00000"/>
                </a:solidFill>
              </a:rPr>
              <a:t>高度</a:t>
            </a:r>
            <a:r>
              <a:rPr sz="3600" dirty="0">
                <a:solidFill>
                  <a:srgbClr val="C00000"/>
                </a:solidFill>
                <a:highlight>
                  <a:srgbClr val="FFFF00"/>
                </a:highlight>
              </a:rPr>
              <a:t>個性化的推薦系統</a:t>
            </a:r>
            <a:r>
              <a:rPr sz="3600" dirty="0">
                <a:solidFill>
                  <a:srgbClr val="C00000"/>
                </a:solidFill>
              </a:rPr>
              <a:t>，</a:t>
            </a:r>
            <a:endParaRPr lang="en-US" sz="3600" dirty="0">
              <a:solidFill>
                <a:srgbClr val="C00000"/>
              </a:solidFill>
            </a:endParaRPr>
          </a:p>
          <a:p>
            <a:pPr lvl="1"/>
            <a:r>
              <a:rPr sz="3600" dirty="0">
                <a:solidFill>
                  <a:srgbClr val="C00000"/>
                </a:solidFill>
              </a:rPr>
              <a:t>根據用戶的</a:t>
            </a:r>
            <a:r>
              <a:rPr sz="3600" dirty="0">
                <a:solidFill>
                  <a:srgbClr val="C00000"/>
                </a:solidFill>
                <a:highlight>
                  <a:srgbClr val="FFFF00"/>
                </a:highlight>
              </a:rPr>
              <a:t>觀看歷史</a:t>
            </a:r>
            <a:r>
              <a:rPr sz="3600" dirty="0">
                <a:solidFill>
                  <a:srgbClr val="C00000"/>
                </a:solidFill>
              </a:rPr>
              <a:t>和偏好，</a:t>
            </a:r>
            <a:endParaRPr lang="en-US" sz="3600" dirty="0">
              <a:solidFill>
                <a:srgbClr val="C00000"/>
              </a:solidFill>
            </a:endParaRPr>
          </a:p>
          <a:p>
            <a:r>
              <a:rPr dirty="0">
                <a:highlight>
                  <a:srgbClr val="FFFF00"/>
                </a:highlight>
              </a:rPr>
              <a:t>推薦電影</a:t>
            </a:r>
            <a:r>
              <a:rPr dirty="0"/>
              <a:t>和</a:t>
            </a:r>
            <a:r>
              <a:rPr dirty="0">
                <a:highlight>
                  <a:srgbClr val="FFFF00"/>
                </a:highlight>
              </a:rPr>
              <a:t>電視劇</a:t>
            </a:r>
            <a:r>
              <a:rPr dirty="0"/>
              <a:t>，</a:t>
            </a:r>
            <a:endParaRPr lang="en-US" dirty="0"/>
          </a:p>
          <a:p>
            <a:r>
              <a:rPr dirty="0"/>
              <a:t>極大提升了用戶的觀看時長和滿意度。</a:t>
            </a:r>
          </a:p>
        </p:txBody>
      </p:sp>
      <p:sp>
        <p:nvSpPr>
          <p:cNvPr id="2" name="Title 1"/>
          <p:cNvSpPr>
            <a:spLocks noGrp="1"/>
          </p:cNvSpPr>
          <p:nvPr>
            <p:ph type="title"/>
          </p:nvPr>
        </p:nvSpPr>
        <p:spPr/>
        <p:txBody>
          <a:bodyPr/>
          <a:lstStyle/>
          <a:p>
            <a:r>
              <a:rPr dirty="0"/>
              <a:t>成功案例：Netflix的</a:t>
            </a:r>
            <a:r>
              <a:rPr dirty="0">
                <a:solidFill>
                  <a:srgbClr val="7030A0"/>
                </a:solidFill>
                <a:highlight>
                  <a:srgbClr val="FFFF00"/>
                </a:highlight>
              </a:rPr>
              <a:t>推薦系統</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03B20F11-2CF8-44F3-B222-803B0BA35D97}"/>
              </a:ext>
            </a:extLst>
          </p:cNvPr>
          <p:cNvSpPr>
            <a:spLocks noGrp="1"/>
          </p:cNvSpPr>
          <p:nvPr>
            <p:ph type="subTitle" idx="1"/>
          </p:nvPr>
        </p:nvSpPr>
        <p:spPr/>
        <p:txBody>
          <a:bodyPr/>
          <a:lstStyle/>
          <a:p>
            <a:r>
              <a:rPr lang="en-US" altLang="zh-TW" dirty="0"/>
              <a:t>5.</a:t>
            </a:r>
            <a:r>
              <a:rPr lang="zh-CN" altLang="en-US" dirty="0"/>
              <a:t> 結論</a:t>
            </a:r>
            <a:endParaRPr lang="zh-TW" altLang="en-US" dirty="0"/>
          </a:p>
        </p:txBody>
      </p:sp>
    </p:spTree>
    <p:extLst>
      <p:ext uri="{BB962C8B-B14F-4D97-AF65-F5344CB8AC3E}">
        <p14:creationId xmlns:p14="http://schemas.microsoft.com/office/powerpoint/2010/main" val="3677088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endParaRPr/>
          </a:p>
          <a:p>
            <a:r>
              <a:t>大數據技術在電子商務中的應用已成為不可或缺的戰略工具。通過數據驅動的營銷策略、購物行為分析和個性化推薦系統，企業能夠更精準地滿足消費者需求，提升用戶體驗，並實現更高的業務增長。在未來，隨著技術的進一步發展，大數據將在電子商務中發揮更加重要的作用，為企業創造更多的商業價值。</a:t>
            </a:r>
          </a:p>
        </p:txBody>
      </p:sp>
      <p:sp>
        <p:nvSpPr>
          <p:cNvPr id="2" name="Title 1"/>
          <p:cNvSpPr>
            <a:spLocks noGrp="1"/>
          </p:cNvSpPr>
          <p:nvPr>
            <p:ph type="title"/>
          </p:nvPr>
        </p:nvSpPr>
        <p:spPr/>
        <p:txBody>
          <a:bodyPr/>
          <a:lstStyle/>
          <a:p>
            <a:r>
              <a:t>結語</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03B20F11-2CF8-44F3-B222-803B0BA35D97}"/>
              </a:ext>
            </a:extLst>
          </p:cNvPr>
          <p:cNvSpPr>
            <a:spLocks noGrp="1"/>
          </p:cNvSpPr>
          <p:nvPr>
            <p:ph type="subTitle" idx="1"/>
          </p:nvPr>
        </p:nvSpPr>
        <p:spPr/>
        <p:txBody>
          <a:bodyPr/>
          <a:lstStyle/>
          <a:p>
            <a:r>
              <a:rPr lang="en-US" altLang="zh-CN" dirty="0"/>
              <a:t>1.</a:t>
            </a:r>
            <a:r>
              <a:rPr lang="zh-TW" altLang="en-US" dirty="0"/>
              <a:t>大數據技術在電子商務中的應用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dirty="0"/>
              <a:t>大數據指的是一種無法用傳統數據處理技術有效處理的龐大且複雜的數據集。</a:t>
            </a:r>
            <a:endParaRPr lang="en-US" dirty="0"/>
          </a:p>
          <a:p>
            <a:r>
              <a:rPr dirty="0"/>
              <a:t>這些</a:t>
            </a:r>
            <a:r>
              <a:rPr lang="zh-CN" altLang="en-US" dirty="0">
                <a:highlight>
                  <a:srgbClr val="FFFF00"/>
                </a:highlight>
              </a:rPr>
              <a:t>大</a:t>
            </a:r>
            <a:r>
              <a:rPr dirty="0">
                <a:highlight>
                  <a:srgbClr val="FFFF00"/>
                </a:highlight>
              </a:rPr>
              <a:t>數據</a:t>
            </a:r>
            <a:r>
              <a:rPr dirty="0"/>
              <a:t>集通常具有</a:t>
            </a:r>
            <a:r>
              <a:rPr dirty="0">
                <a:highlight>
                  <a:srgbClr val="FFFF00"/>
                </a:highlight>
              </a:rPr>
              <a:t>「4V」特徵</a:t>
            </a:r>
            <a:r>
              <a:rPr dirty="0"/>
              <a:t>：</a:t>
            </a:r>
            <a:endParaRPr lang="en-US" dirty="0"/>
          </a:p>
          <a:p>
            <a:pPr lvl="1"/>
            <a:r>
              <a:rPr sz="3900" dirty="0">
                <a:solidFill>
                  <a:srgbClr val="7030A0"/>
                </a:solidFill>
              </a:rPr>
              <a:t>Volume（數量龐大）、</a:t>
            </a:r>
            <a:endParaRPr lang="en-US" sz="3900" dirty="0">
              <a:solidFill>
                <a:srgbClr val="7030A0"/>
              </a:solidFill>
            </a:endParaRPr>
          </a:p>
          <a:p>
            <a:pPr lvl="1"/>
            <a:r>
              <a:rPr sz="3900" dirty="0">
                <a:solidFill>
                  <a:srgbClr val="7030A0"/>
                </a:solidFill>
              </a:rPr>
              <a:t>Velocity（生成速度快）、</a:t>
            </a:r>
            <a:endParaRPr lang="en-US" sz="3900" dirty="0">
              <a:solidFill>
                <a:srgbClr val="7030A0"/>
              </a:solidFill>
            </a:endParaRPr>
          </a:p>
          <a:p>
            <a:pPr lvl="1"/>
            <a:r>
              <a:rPr sz="3900" dirty="0">
                <a:solidFill>
                  <a:srgbClr val="7030A0"/>
                </a:solidFill>
              </a:rPr>
              <a:t>Variety（種類多樣）</a:t>
            </a:r>
            <a:endParaRPr lang="en-US" sz="3900" dirty="0">
              <a:solidFill>
                <a:srgbClr val="7030A0"/>
              </a:solidFill>
            </a:endParaRPr>
          </a:p>
          <a:p>
            <a:pPr lvl="1"/>
            <a:r>
              <a:rPr sz="3900" dirty="0">
                <a:solidFill>
                  <a:srgbClr val="7030A0"/>
                </a:solidFill>
              </a:rPr>
              <a:t>Veracity（真實性高）</a:t>
            </a:r>
            <a:endParaRPr lang="en-US" sz="3900" dirty="0">
              <a:solidFill>
                <a:srgbClr val="7030A0"/>
              </a:solidFill>
            </a:endParaRPr>
          </a:p>
          <a:p>
            <a:r>
              <a:rPr dirty="0"/>
              <a:t>隨著科技的發展，數據來源日益多元化，</a:t>
            </a:r>
            <a:r>
              <a:rPr dirty="0">
                <a:solidFill>
                  <a:srgbClr val="C00000"/>
                </a:solidFill>
              </a:rPr>
              <a:t>從網絡活動、社交媒體、傳感器到移動設備</a:t>
            </a:r>
            <a:r>
              <a:rPr dirty="0"/>
              <a:t>，數據的產生量呈現指數級增長。</a:t>
            </a:r>
            <a:endParaRPr lang="en-US" dirty="0"/>
          </a:p>
        </p:txBody>
      </p:sp>
      <p:sp>
        <p:nvSpPr>
          <p:cNvPr id="2" name="Title 1"/>
          <p:cNvSpPr>
            <a:spLocks noGrp="1"/>
          </p:cNvSpPr>
          <p:nvPr>
            <p:ph type="title"/>
          </p:nvPr>
        </p:nvSpPr>
        <p:spPr/>
        <p:txBody>
          <a:bodyPr/>
          <a:lstStyle/>
          <a:p>
            <a:r>
              <a:rPr lang="zh-TW" altLang="en-US" dirty="0"/>
              <a:t>大數據的定義與特徵</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altLang="zh-CN" dirty="0">
                <a:solidFill>
                  <a:srgbClr val="7030A0"/>
                </a:solidFill>
              </a:rPr>
              <a:t>1. </a:t>
            </a:r>
            <a:r>
              <a:rPr dirty="0">
                <a:solidFill>
                  <a:srgbClr val="7030A0"/>
                </a:solidFill>
              </a:rPr>
              <a:t>客戶行為分析：</a:t>
            </a:r>
            <a:endParaRPr lang="en-US" dirty="0">
              <a:solidFill>
                <a:srgbClr val="7030A0"/>
              </a:solidFill>
            </a:endParaRPr>
          </a:p>
          <a:p>
            <a:pPr lvl="1"/>
            <a:r>
              <a:rPr dirty="0"/>
              <a:t>利用大數據技術，企業可以</a:t>
            </a:r>
            <a:r>
              <a:rPr dirty="0">
                <a:solidFill>
                  <a:srgbClr val="C00000"/>
                </a:solidFill>
              </a:rPr>
              <a:t>分析客戶在網站上的行為</a:t>
            </a:r>
            <a:r>
              <a:rPr dirty="0"/>
              <a:t>，</a:t>
            </a:r>
            <a:r>
              <a:rPr lang="zh-CN" altLang="en-US" dirty="0"/>
              <a:t>例如：</a:t>
            </a:r>
            <a:endParaRPr lang="en-US" altLang="zh-CN" dirty="0"/>
          </a:p>
          <a:p>
            <a:pPr lvl="2"/>
            <a:r>
              <a:rPr sz="3600" dirty="0">
                <a:solidFill>
                  <a:srgbClr val="C00000"/>
                </a:solidFill>
                <a:highlight>
                  <a:srgbClr val="FFFF00"/>
                </a:highlight>
              </a:rPr>
              <a:t>瀏覽頁面</a:t>
            </a:r>
            <a:r>
              <a:rPr sz="3600" dirty="0">
                <a:solidFill>
                  <a:srgbClr val="C00000"/>
                </a:solidFill>
              </a:rPr>
              <a:t>、</a:t>
            </a:r>
            <a:r>
              <a:rPr sz="3600" dirty="0">
                <a:solidFill>
                  <a:srgbClr val="C00000"/>
                </a:solidFill>
                <a:highlight>
                  <a:srgbClr val="FFFF00"/>
                </a:highlight>
              </a:rPr>
              <a:t>停留時間</a:t>
            </a:r>
            <a:r>
              <a:rPr sz="3600" dirty="0">
                <a:solidFill>
                  <a:srgbClr val="C00000"/>
                </a:solidFill>
              </a:rPr>
              <a:t>、</a:t>
            </a:r>
            <a:r>
              <a:rPr sz="3600" dirty="0">
                <a:solidFill>
                  <a:srgbClr val="C00000"/>
                </a:solidFill>
                <a:highlight>
                  <a:srgbClr val="FFFF00"/>
                </a:highlight>
              </a:rPr>
              <a:t>點擊路徑</a:t>
            </a:r>
            <a:endParaRPr lang="en-US" sz="3600" dirty="0">
              <a:solidFill>
                <a:srgbClr val="C00000"/>
              </a:solidFill>
              <a:highlight>
                <a:srgbClr val="FFFF00"/>
              </a:highlight>
            </a:endParaRPr>
          </a:p>
          <a:p>
            <a:pPr lvl="1"/>
            <a:r>
              <a:rPr dirty="0"/>
              <a:t>以</a:t>
            </a:r>
            <a:r>
              <a:rPr dirty="0">
                <a:solidFill>
                  <a:srgbClr val="C00000"/>
                </a:solidFill>
              </a:rPr>
              <a:t>優化網站結構</a:t>
            </a:r>
            <a:r>
              <a:rPr lang="zh-CN" altLang="en-US" dirty="0"/>
              <a:t>，</a:t>
            </a:r>
            <a:r>
              <a:rPr dirty="0"/>
              <a:t>和</a:t>
            </a:r>
            <a:r>
              <a:rPr dirty="0">
                <a:solidFill>
                  <a:srgbClr val="C00000"/>
                </a:solidFill>
              </a:rPr>
              <a:t>用戶體驗</a:t>
            </a:r>
            <a:r>
              <a:rPr dirty="0"/>
              <a:t>。</a:t>
            </a:r>
          </a:p>
          <a:p>
            <a:r>
              <a:rPr lang="en-US" altLang="zh-CN" dirty="0">
                <a:solidFill>
                  <a:srgbClr val="7030A0"/>
                </a:solidFill>
              </a:rPr>
              <a:t>2. </a:t>
            </a:r>
            <a:r>
              <a:rPr dirty="0">
                <a:solidFill>
                  <a:srgbClr val="7030A0"/>
                </a:solidFill>
              </a:rPr>
              <a:t>實時數據處理：</a:t>
            </a:r>
            <a:endParaRPr lang="en-US" dirty="0">
              <a:solidFill>
                <a:srgbClr val="7030A0"/>
              </a:solidFill>
            </a:endParaRPr>
          </a:p>
          <a:p>
            <a:pPr lvl="1"/>
            <a:r>
              <a:rPr dirty="0"/>
              <a:t>企業可以使用大數據技術</a:t>
            </a:r>
            <a:r>
              <a:rPr lang="zh-CN" altLang="en-US" dirty="0"/>
              <a:t>：</a:t>
            </a:r>
            <a:endParaRPr lang="en-US" altLang="zh-CN" dirty="0"/>
          </a:p>
          <a:p>
            <a:pPr lvl="2"/>
            <a:r>
              <a:rPr sz="3500" dirty="0">
                <a:solidFill>
                  <a:srgbClr val="C00000"/>
                </a:solidFill>
                <a:highlight>
                  <a:srgbClr val="FFFF00"/>
                </a:highlight>
              </a:rPr>
              <a:t>即時處理</a:t>
            </a:r>
            <a:r>
              <a:rPr sz="3500" dirty="0">
                <a:solidFill>
                  <a:srgbClr val="C00000"/>
                </a:solidFill>
              </a:rPr>
              <a:t>和分析交易數據，</a:t>
            </a:r>
            <a:endParaRPr lang="en-US" sz="3500" dirty="0">
              <a:solidFill>
                <a:srgbClr val="C00000"/>
              </a:solidFill>
            </a:endParaRPr>
          </a:p>
          <a:p>
            <a:pPr lvl="2"/>
            <a:r>
              <a:rPr sz="3500" dirty="0">
                <a:solidFill>
                  <a:srgbClr val="C00000"/>
                </a:solidFill>
                <a:highlight>
                  <a:srgbClr val="FFFF00"/>
                </a:highlight>
              </a:rPr>
              <a:t>快速識別趨勢</a:t>
            </a:r>
            <a:r>
              <a:rPr sz="3500" dirty="0">
                <a:solidFill>
                  <a:srgbClr val="C00000"/>
                </a:solidFill>
              </a:rPr>
              <a:t>和模式，</a:t>
            </a:r>
            <a:endParaRPr lang="en-US" sz="3500" dirty="0">
              <a:solidFill>
                <a:srgbClr val="C00000"/>
              </a:solidFill>
            </a:endParaRPr>
          </a:p>
          <a:p>
            <a:pPr lvl="1"/>
            <a:r>
              <a:rPr dirty="0"/>
              <a:t>並根據這些信息進行決策。</a:t>
            </a:r>
          </a:p>
        </p:txBody>
      </p:sp>
      <p:sp>
        <p:nvSpPr>
          <p:cNvPr id="2" name="Title 1"/>
          <p:cNvSpPr>
            <a:spLocks noGrp="1"/>
          </p:cNvSpPr>
          <p:nvPr>
            <p:ph type="title"/>
          </p:nvPr>
        </p:nvSpPr>
        <p:spPr/>
        <p:txBody>
          <a:bodyPr/>
          <a:lstStyle/>
          <a:p>
            <a:r>
              <a:t>大數據技術在電子商務中的應用</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altLang="zh-CN" dirty="0">
                <a:solidFill>
                  <a:srgbClr val="7030A0"/>
                </a:solidFill>
              </a:rPr>
              <a:t>3. </a:t>
            </a:r>
            <a:r>
              <a:rPr dirty="0">
                <a:solidFill>
                  <a:srgbClr val="7030A0"/>
                </a:solidFill>
              </a:rPr>
              <a:t>需求預測：</a:t>
            </a:r>
            <a:endParaRPr lang="en-US" dirty="0">
              <a:solidFill>
                <a:srgbClr val="7030A0"/>
              </a:solidFill>
            </a:endParaRPr>
          </a:p>
          <a:p>
            <a:pPr lvl="1"/>
            <a:r>
              <a:rPr dirty="0"/>
              <a:t>通過分析歷史數據和市場趨勢，企業可以</a:t>
            </a:r>
            <a:endParaRPr lang="en-US" dirty="0"/>
          </a:p>
          <a:p>
            <a:pPr lvl="2"/>
            <a:r>
              <a:rPr sz="3200" dirty="0">
                <a:solidFill>
                  <a:srgbClr val="C00000"/>
                </a:solidFill>
              </a:rPr>
              <a:t>預測未來的</a:t>
            </a:r>
            <a:r>
              <a:rPr sz="3200" dirty="0">
                <a:solidFill>
                  <a:srgbClr val="C00000"/>
                </a:solidFill>
                <a:highlight>
                  <a:srgbClr val="FFFF00"/>
                </a:highlight>
              </a:rPr>
              <a:t>市場需求</a:t>
            </a:r>
            <a:r>
              <a:rPr sz="3200" dirty="0">
                <a:solidFill>
                  <a:srgbClr val="C00000"/>
                </a:solidFill>
              </a:rPr>
              <a:t>，</a:t>
            </a:r>
            <a:endParaRPr lang="en-US" sz="3200" dirty="0">
              <a:solidFill>
                <a:srgbClr val="C00000"/>
              </a:solidFill>
            </a:endParaRPr>
          </a:p>
          <a:p>
            <a:pPr lvl="2"/>
            <a:r>
              <a:rPr sz="3200" dirty="0">
                <a:solidFill>
                  <a:srgbClr val="C00000"/>
                </a:solidFill>
              </a:rPr>
              <a:t>進行合理的</a:t>
            </a:r>
            <a:r>
              <a:rPr sz="3200" dirty="0">
                <a:solidFill>
                  <a:srgbClr val="C00000"/>
                </a:solidFill>
                <a:highlight>
                  <a:srgbClr val="FFFF00"/>
                </a:highlight>
              </a:rPr>
              <a:t>庫存管理</a:t>
            </a:r>
            <a:r>
              <a:rPr sz="3200" dirty="0">
                <a:solidFill>
                  <a:srgbClr val="C00000"/>
                </a:solidFill>
              </a:rPr>
              <a:t>和</a:t>
            </a:r>
            <a:r>
              <a:rPr sz="3200" dirty="0">
                <a:solidFill>
                  <a:srgbClr val="C00000"/>
                </a:solidFill>
                <a:highlight>
                  <a:srgbClr val="FFFF00"/>
                </a:highlight>
              </a:rPr>
              <a:t>生產計劃</a:t>
            </a:r>
          </a:p>
          <a:p>
            <a:r>
              <a:rPr lang="en-US" altLang="zh-CN" dirty="0">
                <a:solidFill>
                  <a:srgbClr val="7030A0"/>
                </a:solidFill>
              </a:rPr>
              <a:t>4. </a:t>
            </a:r>
            <a:r>
              <a:rPr dirty="0">
                <a:solidFill>
                  <a:srgbClr val="7030A0"/>
                </a:solidFill>
              </a:rPr>
              <a:t>風險管理：</a:t>
            </a:r>
            <a:endParaRPr lang="en-US" dirty="0">
              <a:solidFill>
                <a:srgbClr val="7030A0"/>
              </a:solidFill>
            </a:endParaRPr>
          </a:p>
          <a:p>
            <a:pPr lvl="1"/>
            <a:r>
              <a:rPr dirty="0"/>
              <a:t>大數據技術可以幫助企業識別並預測風險，</a:t>
            </a:r>
            <a:r>
              <a:rPr lang="zh-CN" altLang="en-US" dirty="0"/>
              <a:t>例如：</a:t>
            </a:r>
            <a:endParaRPr lang="en-US" altLang="zh-CN" dirty="0"/>
          </a:p>
          <a:p>
            <a:pPr lvl="2"/>
            <a:r>
              <a:rPr sz="2800" dirty="0">
                <a:solidFill>
                  <a:srgbClr val="C00000"/>
                </a:solidFill>
                <a:highlight>
                  <a:srgbClr val="FFFF00"/>
                </a:highlight>
              </a:rPr>
              <a:t>欺詐行為</a:t>
            </a:r>
            <a:endParaRPr lang="en-US" sz="2800" dirty="0">
              <a:solidFill>
                <a:srgbClr val="C00000"/>
              </a:solidFill>
              <a:highlight>
                <a:srgbClr val="FFFF00"/>
              </a:highlight>
            </a:endParaRPr>
          </a:p>
          <a:p>
            <a:pPr lvl="2"/>
            <a:r>
              <a:rPr sz="2800" dirty="0">
                <a:solidFill>
                  <a:srgbClr val="C00000"/>
                </a:solidFill>
                <a:highlight>
                  <a:srgbClr val="FFFF00"/>
                </a:highlight>
              </a:rPr>
              <a:t>供應鏈中斷</a:t>
            </a:r>
            <a:endParaRPr lang="en-US" sz="2800" dirty="0">
              <a:solidFill>
                <a:srgbClr val="C00000"/>
              </a:solidFill>
              <a:highlight>
                <a:srgbClr val="FFFF00"/>
              </a:highlight>
            </a:endParaRPr>
          </a:p>
          <a:p>
            <a:pPr lvl="1"/>
            <a:r>
              <a:rPr dirty="0"/>
              <a:t>並採取預防措施。</a:t>
            </a:r>
          </a:p>
        </p:txBody>
      </p:sp>
      <p:sp>
        <p:nvSpPr>
          <p:cNvPr id="2" name="Title 1"/>
          <p:cNvSpPr>
            <a:spLocks noGrp="1"/>
          </p:cNvSpPr>
          <p:nvPr>
            <p:ph type="title"/>
          </p:nvPr>
        </p:nvSpPr>
        <p:spPr/>
        <p:txBody>
          <a:bodyPr/>
          <a:lstStyle/>
          <a:p>
            <a:r>
              <a:t>大數據技術在電子商務中的應用</a:t>
            </a:r>
          </a:p>
        </p:txBody>
      </p:sp>
    </p:spTree>
    <p:extLst>
      <p:ext uri="{BB962C8B-B14F-4D97-AF65-F5344CB8AC3E}">
        <p14:creationId xmlns:p14="http://schemas.microsoft.com/office/powerpoint/2010/main" val="327021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03B20F11-2CF8-44F3-B222-803B0BA35D97}"/>
              </a:ext>
            </a:extLst>
          </p:cNvPr>
          <p:cNvSpPr>
            <a:spLocks noGrp="1"/>
          </p:cNvSpPr>
          <p:nvPr>
            <p:ph type="subTitle" idx="1"/>
          </p:nvPr>
        </p:nvSpPr>
        <p:spPr/>
        <p:txBody>
          <a:bodyPr/>
          <a:lstStyle/>
          <a:p>
            <a:r>
              <a:rPr lang="en-US" altLang="zh-CN" dirty="0"/>
              <a:t>2.</a:t>
            </a:r>
            <a:r>
              <a:rPr lang="zh-TW" altLang="en-US" dirty="0"/>
              <a:t>數據驅動的營銷策略</a:t>
            </a:r>
          </a:p>
        </p:txBody>
      </p:sp>
    </p:spTree>
    <p:extLst>
      <p:ext uri="{BB962C8B-B14F-4D97-AF65-F5344CB8AC3E}">
        <p14:creationId xmlns:p14="http://schemas.microsoft.com/office/powerpoint/2010/main" val="428836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t>數據驅動的營銷策略是基於客觀數據進行決策和優化的過程。</a:t>
            </a:r>
            <a:endParaRPr lang="en-US" dirty="0"/>
          </a:p>
          <a:p>
            <a:r>
              <a:rPr dirty="0"/>
              <a:t>這些策略能夠幫助企業</a:t>
            </a:r>
            <a:endParaRPr lang="en-US" dirty="0"/>
          </a:p>
          <a:p>
            <a:pPr lvl="1"/>
            <a:r>
              <a:rPr sz="4000" dirty="0">
                <a:solidFill>
                  <a:srgbClr val="C00000"/>
                </a:solidFill>
              </a:rPr>
              <a:t>精確</a:t>
            </a:r>
            <a:r>
              <a:rPr sz="4000" dirty="0">
                <a:solidFill>
                  <a:srgbClr val="C00000"/>
                </a:solidFill>
                <a:highlight>
                  <a:srgbClr val="FFFF00"/>
                </a:highlight>
              </a:rPr>
              <a:t>鎖定目標受眾</a:t>
            </a:r>
            <a:r>
              <a:rPr sz="4000" dirty="0">
                <a:solidFill>
                  <a:srgbClr val="C00000"/>
                </a:solidFill>
              </a:rPr>
              <a:t>、</a:t>
            </a:r>
            <a:endParaRPr lang="en-US" sz="4000" dirty="0">
              <a:solidFill>
                <a:srgbClr val="C00000"/>
              </a:solidFill>
            </a:endParaRPr>
          </a:p>
          <a:p>
            <a:pPr lvl="1"/>
            <a:r>
              <a:rPr sz="4000" dirty="0">
                <a:solidFill>
                  <a:srgbClr val="C00000"/>
                </a:solidFill>
              </a:rPr>
              <a:t>提高</a:t>
            </a:r>
            <a:r>
              <a:rPr sz="4000" dirty="0">
                <a:solidFill>
                  <a:srgbClr val="C00000"/>
                </a:solidFill>
                <a:highlight>
                  <a:srgbClr val="FFFF00"/>
                </a:highlight>
              </a:rPr>
              <a:t>行銷效果</a:t>
            </a:r>
            <a:r>
              <a:rPr sz="4000" dirty="0">
                <a:solidFill>
                  <a:srgbClr val="C00000"/>
                </a:solidFill>
              </a:rPr>
              <a:t>、</a:t>
            </a:r>
            <a:endParaRPr lang="en-US" sz="4000" dirty="0">
              <a:solidFill>
                <a:srgbClr val="C00000"/>
              </a:solidFill>
            </a:endParaRPr>
          </a:p>
          <a:p>
            <a:pPr lvl="1"/>
            <a:r>
              <a:rPr sz="4000" dirty="0">
                <a:solidFill>
                  <a:srgbClr val="C00000"/>
                </a:solidFill>
              </a:rPr>
              <a:t>並最終</a:t>
            </a:r>
            <a:r>
              <a:rPr sz="4000" dirty="0">
                <a:solidFill>
                  <a:srgbClr val="C00000"/>
                </a:solidFill>
                <a:highlight>
                  <a:srgbClr val="FFFF00"/>
                </a:highlight>
              </a:rPr>
              <a:t>提升投資回報率</a:t>
            </a:r>
            <a:r>
              <a:rPr sz="4000" dirty="0">
                <a:solidFill>
                  <a:srgbClr val="C00000"/>
                </a:solidFill>
              </a:rPr>
              <a:t>（ROI）</a:t>
            </a:r>
          </a:p>
        </p:txBody>
      </p:sp>
      <p:sp>
        <p:nvSpPr>
          <p:cNvPr id="2" name="Title 1"/>
          <p:cNvSpPr>
            <a:spLocks noGrp="1"/>
          </p:cNvSpPr>
          <p:nvPr>
            <p:ph type="title"/>
          </p:nvPr>
        </p:nvSpPr>
        <p:spPr/>
        <p:txBody>
          <a:bodyPr/>
          <a:lstStyle/>
          <a:p>
            <a:r>
              <a:t>為何選擇數據驅動的營銷策略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altLang="zh-CN" dirty="0">
                <a:solidFill>
                  <a:srgbClr val="7030A0"/>
                </a:solidFill>
              </a:rPr>
              <a:t>1. </a:t>
            </a:r>
            <a:r>
              <a:rPr dirty="0">
                <a:solidFill>
                  <a:srgbClr val="7030A0"/>
                </a:solidFill>
              </a:rPr>
              <a:t>客戶細分：</a:t>
            </a:r>
            <a:endParaRPr lang="en-US" dirty="0">
              <a:solidFill>
                <a:srgbClr val="7030A0"/>
              </a:solidFill>
            </a:endParaRPr>
          </a:p>
          <a:p>
            <a:pPr lvl="1"/>
            <a:r>
              <a:rPr dirty="0"/>
              <a:t>通過分析客戶的行為數據，</a:t>
            </a:r>
            <a:endParaRPr lang="en-US" dirty="0"/>
          </a:p>
          <a:p>
            <a:pPr lvl="2"/>
            <a:r>
              <a:rPr sz="3200" dirty="0">
                <a:solidFill>
                  <a:srgbClr val="C00000"/>
                </a:solidFill>
              </a:rPr>
              <a:t>企業可以將</a:t>
            </a:r>
            <a:r>
              <a:rPr sz="3200" dirty="0">
                <a:solidFill>
                  <a:srgbClr val="C00000"/>
                </a:solidFill>
                <a:highlight>
                  <a:srgbClr val="FFFF00"/>
                </a:highlight>
              </a:rPr>
              <a:t>客戶細分為不同的群體</a:t>
            </a:r>
            <a:r>
              <a:rPr sz="3200" dirty="0">
                <a:solidFill>
                  <a:srgbClr val="C00000"/>
                </a:solidFill>
              </a:rPr>
              <a:t>，</a:t>
            </a:r>
            <a:endParaRPr lang="en-US" sz="3200" dirty="0">
              <a:solidFill>
                <a:srgbClr val="C00000"/>
              </a:solidFill>
            </a:endParaRPr>
          </a:p>
          <a:p>
            <a:pPr lvl="2"/>
            <a:r>
              <a:rPr sz="3200" dirty="0">
                <a:solidFill>
                  <a:srgbClr val="C00000"/>
                </a:solidFill>
              </a:rPr>
              <a:t>針對每個群體</a:t>
            </a:r>
            <a:r>
              <a:rPr sz="3200" dirty="0">
                <a:solidFill>
                  <a:srgbClr val="C00000"/>
                </a:solidFill>
                <a:highlight>
                  <a:srgbClr val="FFFF00"/>
                </a:highlight>
              </a:rPr>
              <a:t>制定個性化的行銷策略</a:t>
            </a:r>
            <a:r>
              <a:rPr sz="3200" dirty="0">
                <a:solidFill>
                  <a:srgbClr val="C00000"/>
                </a:solidFill>
              </a:rPr>
              <a:t>。</a:t>
            </a:r>
          </a:p>
          <a:p>
            <a:r>
              <a:rPr lang="en-US" altLang="zh-CN" dirty="0">
                <a:solidFill>
                  <a:srgbClr val="7030A0"/>
                </a:solidFill>
              </a:rPr>
              <a:t>2. </a:t>
            </a:r>
            <a:r>
              <a:rPr dirty="0">
                <a:solidFill>
                  <a:srgbClr val="7030A0"/>
                </a:solidFill>
              </a:rPr>
              <a:t>預測分析：</a:t>
            </a:r>
            <a:endParaRPr lang="en-US" dirty="0">
              <a:solidFill>
                <a:srgbClr val="7030A0"/>
              </a:solidFill>
            </a:endParaRPr>
          </a:p>
          <a:p>
            <a:pPr lvl="1"/>
            <a:r>
              <a:rPr dirty="0"/>
              <a:t>利用</a:t>
            </a:r>
            <a:r>
              <a:rPr dirty="0">
                <a:solidFill>
                  <a:srgbClr val="C00000"/>
                </a:solidFill>
              </a:rPr>
              <a:t>機器學習</a:t>
            </a:r>
            <a:r>
              <a:rPr dirty="0"/>
              <a:t>和</a:t>
            </a:r>
            <a:r>
              <a:rPr dirty="0">
                <a:solidFill>
                  <a:srgbClr val="C00000"/>
                </a:solidFill>
              </a:rPr>
              <a:t>統計分析技術</a:t>
            </a:r>
            <a:r>
              <a:rPr dirty="0"/>
              <a:t>，</a:t>
            </a:r>
            <a:endParaRPr lang="en-US" dirty="0"/>
          </a:p>
          <a:p>
            <a:pPr lvl="1"/>
            <a:r>
              <a:rPr dirty="0"/>
              <a:t>企業可以</a:t>
            </a:r>
            <a:r>
              <a:rPr dirty="0">
                <a:highlight>
                  <a:srgbClr val="FFFF00"/>
                </a:highlight>
              </a:rPr>
              <a:t>預測消費者的行為模</a:t>
            </a:r>
            <a:r>
              <a:rPr dirty="0"/>
              <a:t>式，</a:t>
            </a:r>
            <a:r>
              <a:rPr lang="zh-CN" altLang="en-US" dirty="0"/>
              <a:t>例如：</a:t>
            </a:r>
            <a:endParaRPr lang="en-US" altLang="zh-CN" dirty="0"/>
          </a:p>
          <a:p>
            <a:pPr lvl="2"/>
            <a:r>
              <a:rPr sz="3500" dirty="0">
                <a:solidFill>
                  <a:srgbClr val="C00000"/>
                </a:solidFill>
                <a:highlight>
                  <a:srgbClr val="FFFF00"/>
                </a:highlight>
              </a:rPr>
              <a:t>購買可能性</a:t>
            </a:r>
            <a:endParaRPr lang="en-US" sz="3500" dirty="0">
              <a:solidFill>
                <a:srgbClr val="C00000"/>
              </a:solidFill>
              <a:highlight>
                <a:srgbClr val="FFFF00"/>
              </a:highlight>
            </a:endParaRPr>
          </a:p>
          <a:p>
            <a:pPr lvl="2"/>
            <a:r>
              <a:rPr sz="3500" dirty="0">
                <a:solidFill>
                  <a:srgbClr val="C00000"/>
                </a:solidFill>
                <a:highlight>
                  <a:srgbClr val="FFFF00"/>
                </a:highlight>
              </a:rPr>
              <a:t>流失風險，</a:t>
            </a:r>
            <a:endParaRPr lang="en-US" sz="3500" dirty="0">
              <a:solidFill>
                <a:srgbClr val="C00000"/>
              </a:solidFill>
              <a:highlight>
                <a:srgbClr val="FFFF00"/>
              </a:highlight>
            </a:endParaRPr>
          </a:p>
          <a:p>
            <a:pPr lvl="1"/>
            <a:r>
              <a:rPr dirty="0"/>
              <a:t>從而進行精確的行銷干預</a:t>
            </a:r>
          </a:p>
        </p:txBody>
      </p:sp>
      <p:sp>
        <p:nvSpPr>
          <p:cNvPr id="2" name="Title 1"/>
          <p:cNvSpPr>
            <a:spLocks noGrp="1"/>
          </p:cNvSpPr>
          <p:nvPr>
            <p:ph type="title"/>
          </p:nvPr>
        </p:nvSpPr>
        <p:spPr/>
        <p:txBody>
          <a:bodyPr/>
          <a:lstStyle/>
          <a:p>
            <a:r>
              <a:t>數據驅動營銷的主要策略</a:t>
            </a:r>
          </a:p>
        </p:txBody>
      </p:sp>
    </p:spTree>
    <p:extLst>
      <p:ext uri="{BB962C8B-B14F-4D97-AF65-F5344CB8AC3E}">
        <p14:creationId xmlns:p14="http://schemas.microsoft.com/office/powerpoint/2010/main" val="3342925311"/>
      </p:ext>
    </p:extLst>
  </p:cSld>
  <p:clrMapOvr>
    <a:masterClrMapping/>
  </p:clrMapOvr>
</p:sld>
</file>

<file path=ppt/theme/theme1.xml><?xml version="1.0" encoding="utf-8"?>
<a:theme xmlns:a="http://schemas.openxmlformats.org/drawingml/2006/main" name="佈景主題4-粗體大字">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佈景主題4-粗體大字" id="{FAB37755-8BFD-40C9-964E-A3E00EB2AC0B}" vid="{1590615A-8909-46AD-9BAB-84E7CBD626D0}"/>
    </a:ext>
  </a:extLst>
</a:theme>
</file>

<file path=docProps/app.xml><?xml version="1.0" encoding="utf-8"?>
<Properties xmlns="http://schemas.openxmlformats.org/officeDocument/2006/extended-properties" xmlns:vt="http://schemas.openxmlformats.org/officeDocument/2006/docPropsVTypes">
  <Template>佈景主題4-粗體大字</Template>
  <TotalTime>566</TotalTime>
  <Words>473</Words>
  <Application>Microsoft Office PowerPoint</Application>
  <PresentationFormat>如螢幕大小 (4:3)</PresentationFormat>
  <Paragraphs>141</Paragraphs>
  <Slides>23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23</vt:i4>
      </vt:variant>
    </vt:vector>
  </HeadingPairs>
  <TitlesOfParts>
    <vt:vector size="28" baseType="lpstr">
      <vt:lpstr>Segoe Condensed</vt:lpstr>
      <vt:lpstr>微軟正黑體</vt:lpstr>
      <vt:lpstr>Arial</vt:lpstr>
      <vt:lpstr>Bookman Old Style</vt:lpstr>
      <vt:lpstr>佈景主題4-粗體大字</vt:lpstr>
      <vt:lpstr>陳擎文</vt:lpstr>
      <vt:lpstr>單元綱要</vt:lpstr>
      <vt:lpstr>PowerPoint 簡報</vt:lpstr>
      <vt:lpstr>大數據的定義與特徵</vt:lpstr>
      <vt:lpstr>大數據技術在電子商務中的應用</vt:lpstr>
      <vt:lpstr>大數據技術在電子商務中的應用</vt:lpstr>
      <vt:lpstr>PowerPoint 簡報</vt:lpstr>
      <vt:lpstr>為何選擇數據驅動的營銷策略</vt:lpstr>
      <vt:lpstr>數據驅動營銷的主要策略</vt:lpstr>
      <vt:lpstr>數據驅動營銷的主要策略</vt:lpstr>
      <vt:lpstr>案例分析：數據驅動的成功營銷</vt:lpstr>
      <vt:lpstr>PowerPoint 簡報</vt:lpstr>
      <vt:lpstr>購物行為分析的重要性</vt:lpstr>
      <vt:lpstr>購物行為分析的方法</vt:lpstr>
      <vt:lpstr>購物行為分析的方法</vt:lpstr>
      <vt:lpstr>預測購物行為的應用</vt:lpstr>
      <vt:lpstr>PowerPoint 簡報</vt:lpstr>
      <vt:lpstr>個性化推薦系統的基本原理</vt:lpstr>
      <vt:lpstr>推薦系統的主要類型</vt:lpstr>
      <vt:lpstr>個性化推薦系統的應用場景</vt:lpstr>
      <vt:lpstr>成功案例：Netflix的推薦系統</vt:lpstr>
      <vt:lpstr>PowerPoint 簡報</vt:lpstr>
      <vt:lpstr>結語</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陳擎文</dc:title>
  <dc:subject/>
  <dc:creator/>
  <cp:keywords/>
  <dc:description>generated using python-pptx</dc:description>
  <cp:lastModifiedBy>tsu ccw</cp:lastModifiedBy>
  <cp:revision>11</cp:revision>
  <dcterms:created xsi:type="dcterms:W3CDTF">2013-01-27T09:14:16Z</dcterms:created>
  <dcterms:modified xsi:type="dcterms:W3CDTF">2024-08-22T03:36:44Z</dcterms:modified>
  <cp:category/>
</cp:coreProperties>
</file>