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84" r:id="rId4"/>
    <p:sldId id="280" r:id="rId5"/>
    <p:sldId id="279" r:id="rId6"/>
    <p:sldId id="281" r:id="rId7"/>
    <p:sldId id="282" r:id="rId8"/>
    <p:sldId id="263" r:id="rId9"/>
    <p:sldId id="283" r:id="rId10"/>
    <p:sldId id="260" r:id="rId11"/>
    <p:sldId id="291" r:id="rId12"/>
    <p:sldId id="290" r:id="rId13"/>
    <p:sldId id="286" r:id="rId14"/>
    <p:sldId id="287" r:id="rId15"/>
    <p:sldId id="288" r:id="rId16"/>
    <p:sldId id="289" r:id="rId17"/>
    <p:sldId id="285" r:id="rId18"/>
    <p:sldId id="257" r:id="rId19"/>
    <p:sldId id="258" r:id="rId20"/>
    <p:sldId id="259" r:id="rId21"/>
    <p:sldId id="274" r:id="rId22"/>
    <p:sldId id="261" r:id="rId23"/>
    <p:sldId id="262" r:id="rId24"/>
    <p:sldId id="275" r:id="rId25"/>
    <p:sldId id="264" r:id="rId26"/>
    <p:sldId id="265" r:id="rId27"/>
    <p:sldId id="278" r:id="rId28"/>
    <p:sldId id="266" r:id="rId29"/>
    <p:sldId id="267" r:id="rId30"/>
    <p:sldId id="276" r:id="rId31"/>
    <p:sldId id="269" r:id="rId32"/>
    <p:sldId id="270" r:id="rId33"/>
    <p:sldId id="271" r:id="rId34"/>
    <p:sldId id="277" r:id="rId35"/>
    <p:sldId id="272" r:id="rId3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3575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050330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8675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3564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0399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35663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r-sssc_wk0" TargetMode="External"/><Relationship Id="rId2" Type="http://schemas.openxmlformats.org/officeDocument/2006/relationships/hyperlink" Target="https://www.youtube.com/watch?v=ONxCqkd8m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.com/" TargetMode="External"/><Relationship Id="rId2" Type="http://schemas.openxmlformats.org/officeDocument/2006/relationships/hyperlink" Target="https://shopee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jvctW9cjb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ping.pchome.com.tw/" TargetMode="External"/><Relationship Id="rId2" Type="http://schemas.openxmlformats.org/officeDocument/2006/relationships/hyperlink" Target="https://www.m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WLBEJNSJ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in.com/" TargetMode="External"/><Relationship Id="rId2" Type="http://schemas.openxmlformats.org/officeDocument/2006/relationships/hyperlink" Target="https://www.xiaohongsh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c6XO5V2nb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" TargetMode="External"/><Relationship Id="rId2" Type="http://schemas.openxmlformats.org/officeDocument/2006/relationships/hyperlink" Target="https://www.kkbo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UKAyEgvkw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g44sAnp92g" TargetMode="External"/><Relationship Id="rId2" Type="http://schemas.openxmlformats.org/officeDocument/2006/relationships/hyperlink" Target="https://www.1688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mama.com/" TargetMode="External"/><Relationship Id="rId2" Type="http://schemas.openxmlformats.org/officeDocument/2006/relationships/hyperlink" Target="https://www.books.com.tw/web/sys_saletopic/cf/40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pBapAsoM0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4B573E9-4394-4DC6-8118-C401BB1A6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593889"/>
            <a:ext cx="8495931" cy="3540867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10000" dirty="0"/>
              <a:t>總結</a:t>
            </a:r>
            <a:r>
              <a:rPr lang="zh-TW" altLang="en-US" sz="10000" dirty="0"/>
              <a:t>電商的</a:t>
            </a:r>
            <a:r>
              <a:rPr lang="en-US" altLang="zh-CN" sz="10000" dirty="0"/>
              <a:t>7</a:t>
            </a:r>
            <a:r>
              <a:rPr lang="zh-CN" altLang="en-US" sz="10000" dirty="0"/>
              <a:t>種發展模式與</a:t>
            </a:r>
            <a:r>
              <a:rPr lang="zh-TW" altLang="en-US" sz="10000" dirty="0"/>
              <a:t>未來趨勢</a:t>
            </a:r>
            <a:endParaRPr lang="en-US" altLang="zh-TW" sz="10000" dirty="0"/>
          </a:p>
          <a:p>
            <a:endParaRPr lang="en-US" altLang="zh-TW" dirty="0"/>
          </a:p>
          <a:p>
            <a:r>
              <a:rPr lang="en-US" altLang="zh-CN" sz="6600" dirty="0"/>
              <a:t>【</a:t>
            </a:r>
            <a:r>
              <a:rPr lang="zh-TW" altLang="en-US" sz="6600" dirty="0"/>
              <a:t>第三方平台銷售</a:t>
            </a:r>
            <a:r>
              <a:rPr lang="zh-CN" altLang="en-US" sz="6600" dirty="0"/>
              <a:t>，</a:t>
            </a:r>
            <a:r>
              <a:rPr lang="zh-TW" altLang="en-US" sz="6600" dirty="0"/>
              <a:t>自建電商平台</a:t>
            </a:r>
            <a:r>
              <a:rPr lang="en-US" altLang="zh-CN" sz="6600" dirty="0"/>
              <a:t>D2C</a:t>
            </a:r>
            <a:r>
              <a:rPr lang="zh-CN" altLang="en-US" sz="6600" dirty="0"/>
              <a:t>，</a:t>
            </a:r>
            <a:r>
              <a:rPr lang="zh-TW" altLang="en-US" sz="6600" dirty="0"/>
              <a:t>社交電商</a:t>
            </a:r>
            <a:r>
              <a:rPr lang="zh-CN" altLang="en-US" sz="6600" dirty="0"/>
              <a:t>，</a:t>
            </a:r>
            <a:r>
              <a:rPr lang="zh-TW" altLang="en-US" sz="6600" dirty="0"/>
              <a:t>微商</a:t>
            </a:r>
            <a:r>
              <a:rPr lang="zh-CN" altLang="en-US" sz="6600" dirty="0"/>
              <a:t>，</a:t>
            </a:r>
            <a:r>
              <a:rPr lang="zh-TW" altLang="en-US" sz="6600" dirty="0"/>
              <a:t>訂閱制電商</a:t>
            </a:r>
            <a:r>
              <a:rPr lang="zh-CN" altLang="en-US" sz="6600" dirty="0"/>
              <a:t>，</a:t>
            </a:r>
            <a:r>
              <a:rPr lang="zh-TW" altLang="en-US" sz="6600" dirty="0"/>
              <a:t>代發貨模式</a:t>
            </a:r>
            <a:r>
              <a:rPr lang="zh-CN" altLang="en-US" sz="6600" dirty="0"/>
              <a:t>，</a:t>
            </a:r>
            <a:r>
              <a:rPr lang="zh-TW" altLang="en-US" sz="6600" dirty="0"/>
              <a:t>聯盟行銷</a:t>
            </a:r>
            <a:r>
              <a:rPr lang="en-US" altLang="zh-CN" sz="6600" dirty="0"/>
              <a:t>】</a:t>
            </a:r>
          </a:p>
          <a:p>
            <a:endParaRPr lang="en-US" altLang="zh-TW" dirty="0"/>
          </a:p>
          <a:p>
            <a:r>
              <a:rPr lang="zh-CN" altLang="en-US" dirty="0"/>
              <a:t>台灣藝人林瑞陽</a:t>
            </a:r>
            <a:r>
              <a:rPr lang="en-US" altLang="zh-CN" dirty="0"/>
              <a:t>【</a:t>
            </a:r>
            <a:r>
              <a:rPr lang="en-US" altLang="zh-TW" dirty="0"/>
              <a:t> TST</a:t>
            </a:r>
            <a:r>
              <a:rPr lang="zh-TW" altLang="en-US" dirty="0"/>
              <a:t>庭秘密</a:t>
            </a:r>
            <a:r>
              <a:rPr lang="en-US" altLang="zh-CN" dirty="0"/>
              <a:t>】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種經營模式</a:t>
            </a:r>
            <a:endParaRPr lang="zh-TW" alt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3200" dirty="0"/>
              <a:t>起源：</a:t>
            </a:r>
            <a:endParaRPr lang="en-US" altLang="zh-TW" sz="3200" dirty="0"/>
          </a:p>
          <a:p>
            <a:pPr lvl="1"/>
            <a:r>
              <a:rPr lang="zh-TW" altLang="en-US" sz="2400" dirty="0"/>
              <a:t>微商最早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起源於</a:t>
            </a:r>
            <a:r>
              <a:rPr lang="zh-TW" altLang="en-US" sz="3500" dirty="0">
                <a:solidFill>
                  <a:srgbClr val="C00000"/>
                </a:solidFill>
                <a:highlight>
                  <a:srgbClr val="FFFF00"/>
                </a:highlight>
              </a:rPr>
              <a:t>微信</a:t>
            </a:r>
            <a:r>
              <a:rPr lang="zh-TW" altLang="en-US" sz="2400" dirty="0"/>
              <a:t>，主要</a:t>
            </a:r>
            <a:r>
              <a:rPr lang="zh-CN" altLang="en-US" sz="2400" dirty="0"/>
              <a:t>在</a:t>
            </a:r>
            <a:r>
              <a:rPr lang="zh-TW" altLang="en-US" sz="2400" dirty="0"/>
              <a:t>微信平台進行商品銷售。</a:t>
            </a:r>
          </a:p>
          <a:p>
            <a:r>
              <a:rPr lang="zh-TW" altLang="en-US" sz="3200" dirty="0"/>
              <a:t>運作方式：</a:t>
            </a:r>
            <a:endParaRPr lang="en-US" altLang="zh-TW" sz="3200" dirty="0"/>
          </a:p>
          <a:p>
            <a:pPr lvl="1"/>
            <a:r>
              <a:rPr lang="zh-TW" altLang="en-US" sz="2400" dirty="0"/>
              <a:t>個人或小型商家利用社交平台的</a:t>
            </a:r>
            <a:r>
              <a:rPr lang="en-US" altLang="zh-CN" sz="2400" dirty="0"/>
              <a:t>【</a:t>
            </a:r>
            <a:r>
              <a:rPr lang="zh-TW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朋友圈、微信群</a:t>
            </a:r>
            <a:r>
              <a:rPr lang="en-US" altLang="zh-CN" sz="2400" dirty="0"/>
              <a:t>】</a:t>
            </a:r>
            <a:r>
              <a:rPr lang="zh-TW" altLang="en-US" sz="2400" dirty="0"/>
              <a:t>等渠道，以</a:t>
            </a:r>
            <a:r>
              <a:rPr lang="zh-TW" altLang="en-US" sz="2400" dirty="0">
                <a:solidFill>
                  <a:srgbClr val="C00000"/>
                </a:solidFill>
              </a:rPr>
              <a:t>直接銷售和個人推廣</a:t>
            </a:r>
            <a:r>
              <a:rPr lang="zh-TW" altLang="en-US" sz="2400" dirty="0"/>
              <a:t>為主。</a:t>
            </a:r>
            <a:endParaRPr lang="en-US" altLang="zh-TW" sz="2400" dirty="0"/>
          </a:p>
          <a:p>
            <a:pPr lvl="1"/>
            <a:r>
              <a:rPr lang="zh-TW" altLang="en-US" sz="2400" dirty="0"/>
              <a:t>微商是以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個人為中心</a:t>
            </a:r>
            <a:r>
              <a:rPr lang="zh-TW" altLang="en-US" sz="2400" dirty="0"/>
              <a:t>的銷售模式，直接向朋友圈銷售。</a:t>
            </a:r>
            <a:endParaRPr lang="en-US" altLang="zh-TW" sz="2400" dirty="0"/>
          </a:p>
          <a:p>
            <a:r>
              <a:rPr lang="zh-TW" altLang="en-US" sz="3200" dirty="0"/>
              <a:t>營銷模式：</a:t>
            </a:r>
            <a:endParaRPr lang="en-US" altLang="zh-TW" sz="3200" dirty="0"/>
          </a:p>
          <a:p>
            <a:pPr lvl="1"/>
            <a:r>
              <a:rPr lang="zh-TW" altLang="en-US" sz="2600" dirty="0"/>
              <a:t>以「人脈」為主要資源，強調</a:t>
            </a:r>
            <a:r>
              <a:rPr lang="zh-TW" altLang="en-US" sz="3000" dirty="0">
                <a:solidFill>
                  <a:srgbClr val="C00000"/>
                </a:solidFill>
                <a:highlight>
                  <a:srgbClr val="FFFF00"/>
                </a:highlight>
              </a:rPr>
              <a:t>熟人經濟</a:t>
            </a:r>
            <a:endParaRPr lang="en-US" altLang="zh-TW" sz="3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sz="2600" dirty="0"/>
              <a:t>有點</a:t>
            </a:r>
            <a:r>
              <a:rPr lang="zh-CN" altLang="en-US" sz="3500" dirty="0">
                <a:solidFill>
                  <a:srgbClr val="C00000"/>
                </a:solidFill>
                <a:highlight>
                  <a:srgbClr val="FFFF00"/>
                </a:highlight>
              </a:rPr>
              <a:t>類似</a:t>
            </a:r>
            <a:r>
              <a:rPr lang="en-US" altLang="zh-CN" sz="3500" dirty="0"/>
              <a:t>【</a:t>
            </a:r>
            <a:r>
              <a:rPr lang="zh-CN" altLang="en-US" sz="3500" dirty="0">
                <a:solidFill>
                  <a:srgbClr val="C00000"/>
                </a:solidFill>
                <a:highlight>
                  <a:srgbClr val="FFFF00"/>
                </a:highlight>
              </a:rPr>
              <a:t>傳銷模式</a:t>
            </a:r>
            <a:r>
              <a:rPr lang="en-US" altLang="zh-CN" sz="3500" dirty="0"/>
              <a:t>】</a:t>
            </a:r>
            <a:r>
              <a:rPr lang="zh-CN" altLang="en-US" sz="2600" dirty="0"/>
              <a:t>，</a:t>
            </a:r>
            <a:r>
              <a:rPr lang="zh-CN" altLang="en-US" sz="2600" dirty="0">
                <a:solidFill>
                  <a:srgbClr val="C00000"/>
                </a:solidFill>
              </a:rPr>
              <a:t>類似</a:t>
            </a:r>
            <a:r>
              <a:rPr lang="en-US" altLang="zh-CN" sz="2600" dirty="0">
                <a:solidFill>
                  <a:srgbClr val="C00000"/>
                </a:solidFill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</a:rPr>
              <a:t>安麗</a:t>
            </a:r>
            <a:r>
              <a:rPr lang="en-US" altLang="zh-CN" sz="2600" dirty="0">
                <a:solidFill>
                  <a:srgbClr val="C00000"/>
                </a:solidFill>
              </a:rPr>
              <a:t>】</a:t>
            </a:r>
            <a:r>
              <a:rPr lang="zh-CN" altLang="en-US" sz="2600" dirty="0">
                <a:solidFill>
                  <a:srgbClr val="C00000"/>
                </a:solidFill>
              </a:rPr>
              <a:t>等傳銷</a:t>
            </a:r>
            <a:endParaRPr lang="zh-TW" altLang="en-US" sz="2600" dirty="0">
              <a:solidFill>
                <a:srgbClr val="C00000"/>
              </a:solidFill>
            </a:endParaRPr>
          </a:p>
          <a:p>
            <a:r>
              <a:rPr lang="zh-TW" altLang="en-US" sz="3200" dirty="0"/>
              <a:t>常見產品：</a:t>
            </a:r>
            <a:endParaRPr lang="en-US" altLang="zh-TW" sz="3200" dirty="0"/>
          </a:p>
          <a:p>
            <a:pPr lvl="1"/>
            <a:r>
              <a:rPr lang="zh-TW" altLang="en-US" sz="2400" dirty="0"/>
              <a:t>通常銷售</a:t>
            </a:r>
            <a:r>
              <a:rPr lang="zh-TW" altLang="en-US" dirty="0">
                <a:solidFill>
                  <a:srgbClr val="C00000"/>
                </a:solidFill>
              </a:rPr>
              <a:t>美容護膚品、健康產品、服飾</a:t>
            </a:r>
            <a:r>
              <a:rPr lang="zh-TW" altLang="en-US" sz="2400" dirty="0"/>
              <a:t>等，產品範圍相對集中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微商</a:t>
            </a:r>
            <a:r>
              <a:rPr lang="en-US" altLang="zh-TW" dirty="0"/>
              <a:t>(</a:t>
            </a:r>
            <a:r>
              <a:rPr lang="en-US" altLang="zh-TW" dirty="0" err="1"/>
              <a:t>Micronet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F91B16-BA95-4940-B7A8-CF5F099B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宅經濟當道</a:t>
            </a:r>
            <a:r>
              <a:rPr lang="en-US" altLang="zh-TW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!</a:t>
            </a:r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「微商」崛起帶動全民創業潮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，</a:t>
            </a:r>
            <a:r>
              <a:rPr lang="en-US" altLang="zh-CN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TVBS</a:t>
            </a:r>
            <a:endParaRPr lang="zh-TW" altLang="en-US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altLang="zh-TW" sz="24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2"/>
              </a:rPr>
              <a:t>https://www.youtube.com/watch?v=ONxCqkd8mks</a:t>
            </a:r>
            <a:endParaRPr lang="en-US" altLang="zh-TW" sz="2400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經營「微商」像在做一場暴富的夢？</a:t>
            </a:r>
            <a:endParaRPr lang="en-US" altLang="zh-TW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altLang="zh-TW" sz="2400" dirty="0">
                <a:hlinkClick r:id="rId3"/>
              </a:rPr>
              <a:t>https://www.youtube.com/watch?v=Jr-sssc_wk0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AB724DB-350A-44C7-88D7-E1FBCDF1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微商的說明影片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23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3384675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台灣藝人林瑞陽</a:t>
            </a:r>
            <a:r>
              <a:rPr lang="en-US" altLang="zh-CN" dirty="0"/>
              <a:t>【</a:t>
            </a:r>
            <a:r>
              <a:rPr lang="en-US" altLang="zh-TW" dirty="0"/>
              <a:t> TST</a:t>
            </a:r>
            <a:r>
              <a:rPr lang="zh-TW" altLang="en-US" dirty="0"/>
              <a:t>庭秘密</a:t>
            </a:r>
            <a:r>
              <a:rPr lang="en-US" altLang="zh-CN" dirty="0"/>
              <a:t>】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種經營模式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34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A87C72-41F2-4E80-8E19-54C461D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en-US" altLang="zh-TW" dirty="0"/>
              <a:t>TST</a:t>
            </a:r>
            <a:r>
              <a:rPr lang="zh-TW" altLang="en-US" dirty="0"/>
              <a:t>庭秘密</a:t>
            </a:r>
            <a:r>
              <a:rPr lang="en-US" altLang="zh-CN" dirty="0"/>
              <a:t>】</a:t>
            </a: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依賴於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微商</a:t>
            </a:r>
            <a:r>
              <a:rPr lang="zh-TW" altLang="en-US" dirty="0">
                <a:solidFill>
                  <a:srgbClr val="C00000"/>
                </a:solidFill>
              </a:rPr>
              <a:t>模式，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主要通過微信等社交平台進行銷售。為</a:t>
            </a:r>
            <a:r>
              <a:rPr lang="zh-TW" altLang="en-US" dirty="0">
                <a:solidFill>
                  <a:srgbClr val="C00000"/>
                </a:solidFill>
              </a:rPr>
              <a:t>中國微商市場中的領軍企業之一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CN" dirty="0"/>
              <a:t>2</a:t>
            </a:r>
            <a:r>
              <a:rPr lang="en-US" altLang="zh-TW" dirty="0"/>
              <a:t>018</a:t>
            </a:r>
            <a:r>
              <a:rPr lang="zh-TW" altLang="en-US" dirty="0"/>
              <a:t>年</a:t>
            </a:r>
            <a:r>
              <a:rPr lang="zh-CN" altLang="en-US" dirty="0"/>
              <a:t>林瑞陽</a:t>
            </a:r>
            <a:r>
              <a:rPr lang="zh-TW" altLang="en-US" dirty="0"/>
              <a:t>繳稅總額高達</a:t>
            </a:r>
            <a:r>
              <a:rPr lang="en-US" altLang="zh-TW" dirty="0"/>
              <a:t>21</a:t>
            </a:r>
            <a:r>
              <a:rPr lang="zh-TW" altLang="en-US" dirty="0"/>
              <a:t>億元人民幣（約</a:t>
            </a:r>
            <a:r>
              <a:rPr lang="en-US" altLang="zh-TW" dirty="0">
                <a:solidFill>
                  <a:srgbClr val="C00000"/>
                </a:solidFill>
              </a:rPr>
              <a:t>96</a:t>
            </a:r>
            <a:r>
              <a:rPr lang="zh-TW" altLang="en-US" dirty="0">
                <a:solidFill>
                  <a:srgbClr val="C00000"/>
                </a:solidFill>
              </a:rPr>
              <a:t>億元</a:t>
            </a:r>
            <a:r>
              <a:rPr lang="zh-TW" altLang="en-US" dirty="0"/>
              <a:t>新台幣）</a:t>
            </a:r>
            <a:endParaRPr lang="en-US" altLang="zh-TW" dirty="0"/>
          </a:p>
          <a:p>
            <a:r>
              <a:rPr lang="zh-CN" altLang="en-US" dirty="0"/>
              <a:t>問題點：</a:t>
            </a:r>
            <a:endParaRPr lang="en-US" altLang="zh-CN" dirty="0"/>
          </a:p>
          <a:p>
            <a:pPr lvl="1"/>
            <a:r>
              <a:rPr lang="zh-CN" altLang="en-US" dirty="0"/>
              <a:t>其經營模式，走在合法邊緣，稍有不慎，就是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老鼠會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靠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拉人頭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來盈利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92B62D-5AC6-4BF0-934C-541ADF2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最有名的</a:t>
            </a:r>
            <a:r>
              <a:rPr lang="zh-TW" altLang="en-US" dirty="0"/>
              <a:t>微商</a:t>
            </a:r>
            <a:r>
              <a:rPr lang="zh-CN" altLang="en-US" dirty="0"/>
              <a:t>：台灣藝人林瑞陽，張庭的</a:t>
            </a:r>
            <a:r>
              <a:rPr lang="en-US" altLang="zh-CN" dirty="0"/>
              <a:t>【</a:t>
            </a:r>
            <a:r>
              <a:rPr lang="en-US" altLang="zh-TW" dirty="0"/>
              <a:t> TST</a:t>
            </a:r>
            <a:r>
              <a:rPr lang="zh-TW" altLang="en-US" dirty="0"/>
              <a:t>庭秘密</a:t>
            </a:r>
            <a:r>
              <a:rPr lang="en-US" altLang="zh-CN" dirty="0"/>
              <a:t>】</a:t>
            </a:r>
            <a:r>
              <a:rPr lang="zh-CN" altLang="en-US" dirty="0"/>
              <a:t>化妝品品牌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68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A87C72-41F2-4E80-8E19-54C461D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【</a:t>
            </a:r>
            <a:r>
              <a:rPr lang="en-US" altLang="zh-TW" sz="3600" dirty="0"/>
              <a:t>TST</a:t>
            </a:r>
            <a:r>
              <a:rPr lang="zh-TW" altLang="en-US" sz="3600" dirty="0"/>
              <a:t>庭秘密</a:t>
            </a:r>
            <a:r>
              <a:rPr lang="en-US" altLang="zh-CN" sz="3600" dirty="0"/>
              <a:t>】</a:t>
            </a:r>
            <a:r>
              <a:rPr lang="zh-TW" altLang="en-US" sz="3600" dirty="0"/>
              <a:t>在</a:t>
            </a:r>
            <a:r>
              <a:rPr lang="en-US" altLang="zh-TW" sz="3600" dirty="0"/>
              <a:t>2021</a:t>
            </a:r>
            <a:r>
              <a:rPr lang="zh-TW" altLang="en-US" sz="3600" dirty="0"/>
              <a:t>年因涉嫌違法傳銷行為</a:t>
            </a:r>
            <a:r>
              <a:rPr lang="zh-TW" altLang="en-US" sz="3600" dirty="0">
                <a:solidFill>
                  <a:srgbClr val="C00000"/>
                </a:solidFill>
              </a:rPr>
              <a:t>遭到中國大陸官方調查</a:t>
            </a:r>
            <a:r>
              <a:rPr lang="zh-TW" altLang="en-US" sz="3600" dirty="0"/>
              <a:t>，</a:t>
            </a:r>
            <a:r>
              <a:rPr lang="zh-CN" altLang="en-US" sz="3600" dirty="0"/>
              <a:t>凍結財產</a:t>
            </a:r>
            <a:endParaRPr lang="en-US" altLang="zh-TW" sz="3600" dirty="0"/>
          </a:p>
          <a:p>
            <a:r>
              <a:rPr lang="zh-TW" altLang="en-US" sz="3600" dirty="0"/>
              <a:t>經過調查後</a:t>
            </a:r>
            <a:r>
              <a:rPr lang="en-US" altLang="zh-TW" sz="3600" dirty="0"/>
              <a:t>2023</a:t>
            </a:r>
            <a:r>
              <a:rPr lang="zh-TW" altLang="en-US" sz="3600" dirty="0"/>
              <a:t>年</a:t>
            </a:r>
            <a:r>
              <a:rPr lang="en-US" altLang="zh-TW" sz="3600" dirty="0"/>
              <a:t>10</a:t>
            </a:r>
            <a:r>
              <a:rPr lang="zh-TW" altLang="en-US" sz="3600" dirty="0"/>
              <a:t>月石家莊裕華區人民法院</a:t>
            </a:r>
            <a:r>
              <a:rPr lang="zh-TW" altLang="en-US" sz="3600" dirty="0">
                <a:solidFill>
                  <a:srgbClr val="C00000"/>
                </a:solidFill>
              </a:rPr>
              <a:t>撤銷</a:t>
            </a:r>
            <a:r>
              <a:rPr lang="zh-CN" altLang="en-US" sz="3600" dirty="0">
                <a:solidFill>
                  <a:srgbClr val="C00000"/>
                </a:solidFill>
              </a:rPr>
              <a:t>調查</a:t>
            </a:r>
            <a:r>
              <a:rPr lang="zh-TW" altLang="en-US" sz="3600" dirty="0"/>
              <a:t>，並將兩人</a:t>
            </a:r>
            <a:r>
              <a:rPr lang="zh-TW" altLang="en-US" sz="3600" dirty="0">
                <a:solidFill>
                  <a:srgbClr val="C00000"/>
                </a:solidFill>
              </a:rPr>
              <a:t>資產解凍</a:t>
            </a:r>
            <a:r>
              <a:rPr lang="zh-TW" altLang="en-US" sz="3600" dirty="0"/>
              <a:t>，順利拿回</a:t>
            </a:r>
            <a:r>
              <a:rPr lang="en-US" altLang="zh-TW" sz="3600" dirty="0"/>
              <a:t>88.8</a:t>
            </a:r>
            <a:r>
              <a:rPr lang="zh-TW" altLang="en-US" sz="3600" dirty="0"/>
              <a:t>億元</a:t>
            </a:r>
            <a:endParaRPr lang="en-US" altLang="zh-TW" sz="3600" dirty="0"/>
          </a:p>
          <a:p>
            <a:r>
              <a:rPr lang="zh-CN" altLang="en-US" sz="3600" dirty="0"/>
              <a:t>現在將</a:t>
            </a:r>
            <a:r>
              <a:rPr lang="en-US" altLang="zh-CN" sz="3600" dirty="0"/>
              <a:t>【</a:t>
            </a:r>
            <a:r>
              <a:rPr lang="en-US" altLang="zh-TW" sz="3600" dirty="0"/>
              <a:t>TST</a:t>
            </a:r>
            <a:r>
              <a:rPr lang="zh-TW" altLang="en-US" sz="3600" dirty="0"/>
              <a:t>庭秘密</a:t>
            </a:r>
            <a:r>
              <a:rPr lang="en-US" altLang="zh-CN" sz="3600" dirty="0"/>
              <a:t>】</a:t>
            </a:r>
            <a:r>
              <a:rPr lang="zh-CN" altLang="en-US" sz="3600" dirty="0"/>
              <a:t>發展到東南亞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92B62D-5AC6-4BF0-934C-541ADF2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最有名的</a:t>
            </a:r>
            <a:r>
              <a:rPr lang="zh-TW" altLang="en-US" dirty="0"/>
              <a:t>微商</a:t>
            </a:r>
            <a:r>
              <a:rPr lang="zh-CN" altLang="en-US" dirty="0"/>
              <a:t>：台灣藝人林瑞陽，張庭的</a:t>
            </a:r>
            <a:r>
              <a:rPr lang="en-US" altLang="zh-CN" dirty="0"/>
              <a:t>【</a:t>
            </a:r>
            <a:r>
              <a:rPr lang="en-US" altLang="zh-TW" dirty="0"/>
              <a:t> TST</a:t>
            </a:r>
            <a:r>
              <a:rPr lang="zh-TW" altLang="en-US" dirty="0"/>
              <a:t>庭秘密</a:t>
            </a:r>
            <a:r>
              <a:rPr lang="en-US" altLang="zh-CN" dirty="0"/>
              <a:t>】</a:t>
            </a:r>
            <a:r>
              <a:rPr lang="zh-CN" altLang="en-US" dirty="0"/>
              <a:t>化妝品品牌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76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A87C72-41F2-4E80-8E19-54C461D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【</a:t>
            </a:r>
            <a:r>
              <a:rPr lang="en-US" altLang="zh-TW" sz="3600" dirty="0"/>
              <a:t>TST</a:t>
            </a:r>
            <a:r>
              <a:rPr lang="zh-TW" altLang="en-US" sz="3600" dirty="0"/>
              <a:t>庭秘密</a:t>
            </a:r>
            <a:r>
              <a:rPr lang="en-US" altLang="zh-CN" sz="3600" dirty="0"/>
              <a:t>】</a:t>
            </a:r>
            <a:r>
              <a:rPr lang="zh-CN" altLang="en-US" sz="3600" dirty="0"/>
              <a:t>的經營模式，主要是</a:t>
            </a:r>
            <a:r>
              <a:rPr lang="en-US" altLang="zh-CN" sz="3600" dirty="0"/>
              <a:t>2</a:t>
            </a:r>
            <a:r>
              <a:rPr lang="zh-CN" altLang="en-US" sz="3600" dirty="0"/>
              <a:t>種：</a:t>
            </a:r>
            <a:endParaRPr lang="en-US" altLang="zh-CN" sz="3600" dirty="0"/>
          </a:p>
          <a:p>
            <a:pPr lvl="1"/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(1).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微信的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微商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多層次傳銷經營模式</a:t>
            </a:r>
            <a:endParaRPr lang="en-US" altLang="zh-CN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(2).O2O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經營模式</a:t>
            </a:r>
            <a:endParaRPr lang="en-US" altLang="zh-CN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endParaRPr lang="en-US" altLang="zh-TW" sz="3600" dirty="0">
              <a:solidFill>
                <a:srgbClr val="7030A0"/>
              </a:solidFill>
            </a:endParaRPr>
          </a:p>
          <a:p>
            <a:r>
              <a:rPr lang="zh-CN" altLang="en-US" sz="4800" dirty="0">
                <a:solidFill>
                  <a:srgbClr val="7030A0"/>
                </a:solidFill>
              </a:rPr>
              <a:t>什麼是</a:t>
            </a:r>
            <a:r>
              <a:rPr lang="en-US" altLang="zh-CN" sz="4800" dirty="0">
                <a:solidFill>
                  <a:srgbClr val="7030A0"/>
                </a:solidFill>
              </a:rPr>
              <a:t>O2O</a:t>
            </a:r>
            <a:r>
              <a:rPr lang="zh-CN" altLang="en-US" sz="4800" dirty="0">
                <a:solidFill>
                  <a:srgbClr val="7030A0"/>
                </a:solidFill>
              </a:rPr>
              <a:t>經營模式？</a:t>
            </a:r>
            <a:endParaRPr lang="en-US" altLang="zh-CN" sz="4800" dirty="0">
              <a:solidFill>
                <a:srgbClr val="7030A0"/>
              </a:solidFill>
            </a:endParaRPr>
          </a:p>
          <a:p>
            <a:endParaRPr lang="zh-TW" altLang="en-US" sz="4800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92B62D-5AC6-4BF0-934C-541ADF2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最有名的</a:t>
            </a:r>
            <a:r>
              <a:rPr lang="zh-TW" altLang="en-US" dirty="0"/>
              <a:t>微商</a:t>
            </a:r>
            <a:r>
              <a:rPr lang="zh-CN" altLang="en-US" dirty="0"/>
              <a:t>：台灣藝人林瑞陽，張庭的</a:t>
            </a:r>
            <a:r>
              <a:rPr lang="en-US" altLang="zh-CN" dirty="0"/>
              <a:t>【</a:t>
            </a:r>
            <a:r>
              <a:rPr lang="en-US" altLang="zh-TW" dirty="0"/>
              <a:t> TST</a:t>
            </a:r>
            <a:r>
              <a:rPr lang="zh-TW" altLang="en-US" dirty="0"/>
              <a:t>庭秘密</a:t>
            </a:r>
            <a:r>
              <a:rPr lang="en-US" altLang="zh-CN" dirty="0"/>
              <a:t>】</a:t>
            </a:r>
            <a:r>
              <a:rPr lang="zh-CN" altLang="en-US" dirty="0"/>
              <a:t>化妝品品牌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7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FB5ED45-38E9-4D9E-9491-2C7CF973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(1). </a:t>
            </a:r>
            <a:r>
              <a:rPr lang="zh-TW" altLang="en-US" dirty="0">
                <a:solidFill>
                  <a:srgbClr val="7030A0"/>
                </a:solidFill>
              </a:rPr>
              <a:t>線上推廣、線下體驗：</a:t>
            </a:r>
          </a:p>
          <a:p>
            <a:pPr lvl="1"/>
            <a:r>
              <a:rPr lang="en-US" altLang="zh-TW" dirty="0"/>
              <a:t>TST </a:t>
            </a:r>
            <a:r>
              <a:rPr lang="zh-TW" altLang="en-US" dirty="0"/>
              <a:t>通過微信等線上平台進行廣泛的產品推廣，</a:t>
            </a:r>
            <a:endParaRPr lang="en-US" altLang="zh-TW" dirty="0"/>
          </a:p>
          <a:p>
            <a:pPr lvl="1"/>
            <a:r>
              <a:rPr lang="zh-TW" altLang="en-US" dirty="0"/>
              <a:t>同時，</a:t>
            </a:r>
            <a:r>
              <a:rPr lang="en-US" altLang="zh-TW" dirty="0"/>
              <a:t>TST </a:t>
            </a:r>
            <a:r>
              <a:rPr lang="zh-TW" altLang="en-US" dirty="0"/>
              <a:t>也在一些城市設立了實體店或體驗店，讓消費者可以在線下親身體驗產品。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(2). </a:t>
            </a:r>
            <a:r>
              <a:rPr lang="zh-TW" altLang="en-US" dirty="0">
                <a:solidFill>
                  <a:srgbClr val="7030A0"/>
                </a:solidFill>
              </a:rPr>
              <a:t>線上訂單、線下配送：</a:t>
            </a:r>
          </a:p>
          <a:p>
            <a:pPr lvl="1"/>
            <a:r>
              <a:rPr lang="en-US" altLang="zh-TW" dirty="0"/>
              <a:t>TST </a:t>
            </a:r>
            <a:r>
              <a:rPr lang="zh-TW" altLang="en-US" dirty="0"/>
              <a:t>的顧客可以通過微信小程序或微商城下單，然後選擇到線下實體店取貨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(3). </a:t>
            </a:r>
            <a:r>
              <a:rPr lang="zh-TW" altLang="en-US" dirty="0">
                <a:solidFill>
                  <a:srgbClr val="7030A0"/>
                </a:solidFill>
              </a:rPr>
              <a:t>線下活動促進線上銷售：</a:t>
            </a:r>
          </a:p>
          <a:p>
            <a:pPr lvl="1"/>
            <a:r>
              <a:rPr lang="en-US" altLang="zh-TW" dirty="0"/>
              <a:t>TST </a:t>
            </a:r>
            <a:r>
              <a:rPr lang="zh-TW" altLang="en-US" dirty="0"/>
              <a:t>經常舉辦線下活動，例如新品發布會、美容講座等，引導他們通過微信或線上商城進行後續購買。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(4), </a:t>
            </a:r>
            <a:r>
              <a:rPr lang="zh-TW" altLang="en-US" dirty="0">
                <a:solidFill>
                  <a:srgbClr val="7030A0"/>
                </a:solidFill>
              </a:rPr>
              <a:t>數據整合與精準營銷：</a:t>
            </a:r>
          </a:p>
          <a:p>
            <a:pPr lvl="1"/>
            <a:r>
              <a:rPr lang="en-US" altLang="zh-TW" dirty="0"/>
              <a:t>TST </a:t>
            </a:r>
            <a:r>
              <a:rPr lang="zh-TW" altLang="en-US" dirty="0"/>
              <a:t>利用線上和線下的銷售數據，對消費者行為進行分析，從而進行精準的市場推廣。通過 </a:t>
            </a:r>
            <a:r>
              <a:rPr lang="en-US" altLang="zh-TW" dirty="0"/>
              <a:t>O2O </a:t>
            </a:r>
            <a:r>
              <a:rPr lang="zh-TW" altLang="en-US" dirty="0"/>
              <a:t>模式，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CB4C43-A2A3-4844-B81A-5F79693C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什麼是</a:t>
            </a:r>
            <a:r>
              <a:rPr lang="en-US" altLang="zh-CN" dirty="0"/>
              <a:t>O2O</a:t>
            </a:r>
            <a:r>
              <a:rPr lang="zh-CN" altLang="en-US" dirty="0"/>
              <a:t>經營模式？</a:t>
            </a:r>
            <a:br>
              <a:rPr lang="en-US" altLang="zh-CN" dirty="0"/>
            </a:br>
            <a:r>
              <a:rPr lang="en-US" altLang="zh-TW" dirty="0"/>
              <a:t>O2O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7030A0"/>
                </a:solidFill>
              </a:rPr>
              <a:t>Online to Offline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58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33846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3.</a:t>
            </a:r>
            <a:r>
              <a:rPr lang="zh-TW" altLang="en-US" dirty="0"/>
              <a:t>電商的未來趨勢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CN" dirty="0"/>
              <a:t>【</a:t>
            </a:r>
            <a:r>
              <a:rPr lang="zh-CN" altLang="en-US" dirty="0"/>
              <a:t>人工智慧，</a:t>
            </a:r>
            <a:r>
              <a:rPr lang="zh-TW" altLang="en-US" dirty="0"/>
              <a:t>區塊鏈</a:t>
            </a:r>
            <a:r>
              <a:rPr lang="zh-CN" altLang="en-US" dirty="0"/>
              <a:t>，</a:t>
            </a:r>
            <a:r>
              <a:rPr lang="zh-TW" altLang="en-US" dirty="0"/>
              <a:t>無人商店</a:t>
            </a:r>
            <a:r>
              <a:rPr lang="zh-CN" altLang="en-US" dirty="0"/>
              <a:t>，</a:t>
            </a:r>
            <a:r>
              <a:rPr lang="zh-TW" altLang="en-US" dirty="0"/>
              <a:t>智慧物流</a:t>
            </a:r>
            <a:r>
              <a:rPr lang="zh-CN" altLang="en-US" dirty="0"/>
              <a:t>，</a:t>
            </a:r>
            <a:r>
              <a:rPr lang="zh-TW" altLang="en-US" dirty="0"/>
              <a:t>綠色電商</a:t>
            </a:r>
            <a:r>
              <a:rPr lang="zh-CN" altLang="en-US" dirty="0"/>
              <a:t>，永續發展</a:t>
            </a:r>
            <a:r>
              <a:rPr lang="en-US" altLang="zh-CN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28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33846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 </a:t>
            </a:r>
            <a:r>
              <a:rPr lang="zh-TW" altLang="en-US" dirty="0"/>
              <a:t>人工智慧與電子商務的結合</a:t>
            </a:r>
            <a:endParaRPr lang="en-US" altLang="zh-TW" dirty="0"/>
          </a:p>
          <a:p>
            <a:r>
              <a:rPr lang="en-US" altLang="zh-CN" sz="4000" dirty="0"/>
              <a:t>【</a:t>
            </a:r>
            <a:r>
              <a:rPr lang="zh-CN" altLang="en-US" sz="4000" dirty="0"/>
              <a:t>個性化推薦，智能客服，動態定價，預測需求</a:t>
            </a:r>
            <a:r>
              <a:rPr lang="en-US" altLang="zh-CN" sz="4000" dirty="0"/>
              <a:t>】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人工智慧（AI）是指模擬人類智能的技術，通過</a:t>
            </a:r>
            <a:endParaRPr lang="en-US" dirty="0"/>
          </a:p>
          <a:p>
            <a:pPr lvl="1"/>
            <a:r>
              <a:rPr sz="3800" dirty="0">
                <a:solidFill>
                  <a:srgbClr val="C00000"/>
                </a:solidFill>
              </a:rPr>
              <a:t>機器學習、</a:t>
            </a:r>
            <a:endParaRPr lang="en-US" sz="3800" dirty="0">
              <a:solidFill>
                <a:srgbClr val="C00000"/>
              </a:solidFill>
            </a:endParaRPr>
          </a:p>
          <a:p>
            <a:pPr lvl="1"/>
            <a:r>
              <a:rPr sz="3800" dirty="0">
                <a:solidFill>
                  <a:srgbClr val="C00000"/>
                </a:solidFill>
              </a:rPr>
              <a:t>自然語言處理、</a:t>
            </a:r>
            <a:endParaRPr lang="en-US" sz="3800" dirty="0">
              <a:solidFill>
                <a:srgbClr val="C00000"/>
              </a:solidFill>
            </a:endParaRPr>
          </a:p>
          <a:p>
            <a:pPr lvl="1"/>
            <a:r>
              <a:rPr sz="3800" dirty="0">
                <a:solidFill>
                  <a:srgbClr val="C00000"/>
                </a:solidFill>
              </a:rPr>
              <a:t>計算機視覺等技術，</a:t>
            </a:r>
            <a:endParaRPr lang="en-US" sz="3800" dirty="0">
              <a:solidFill>
                <a:srgbClr val="C00000"/>
              </a:solidFill>
            </a:endParaRPr>
          </a:p>
          <a:p>
            <a:r>
              <a:rPr dirty="0"/>
              <a:t>使計算機能夠執行複雜的任務。</a:t>
            </a:r>
            <a:endParaRPr lang="en-US" dirty="0"/>
          </a:p>
          <a:p>
            <a:r>
              <a:rPr dirty="0"/>
              <a:t>隨著技術的進步，AI在電子商務中的應用日益廣泛，從提升用戶體驗到優化業務流程，</a:t>
            </a:r>
            <a:endParaRPr lang="en-US" dirty="0"/>
          </a:p>
          <a:p>
            <a:r>
              <a:rPr dirty="0">
                <a:highlight>
                  <a:srgbClr val="FFFF00"/>
                </a:highlight>
              </a:rPr>
              <a:t>AI正成為電子商務的重要驅動力。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人工智慧的概述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95CD40-6856-404A-BA5A-66EC6005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總結</a:t>
            </a:r>
            <a:r>
              <a:rPr lang="zh-TW" altLang="en-US" dirty="0"/>
              <a:t>電商的</a:t>
            </a:r>
            <a:r>
              <a:rPr lang="en-US" altLang="zh-CN" dirty="0"/>
              <a:t>7</a:t>
            </a:r>
            <a:r>
              <a:rPr lang="zh-CN" altLang="en-US" dirty="0"/>
              <a:t>種發展模式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台灣藝人林瑞陽</a:t>
            </a:r>
            <a:r>
              <a:rPr lang="en-US" altLang="zh-CN" dirty="0"/>
              <a:t>【</a:t>
            </a:r>
            <a:r>
              <a:rPr lang="en-US" altLang="zh-TW" dirty="0"/>
              <a:t> TST</a:t>
            </a:r>
            <a:r>
              <a:rPr lang="zh-TW" altLang="en-US" dirty="0"/>
              <a:t>庭秘密</a:t>
            </a:r>
            <a:r>
              <a:rPr lang="en-US" altLang="zh-CN" dirty="0"/>
              <a:t>】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種經營模式</a:t>
            </a:r>
            <a:endParaRPr lang="zh-TW" altLang="en-US" dirty="0"/>
          </a:p>
          <a:p>
            <a:r>
              <a:rPr lang="en-US" altLang="zh-CN" dirty="0"/>
              <a:t>3.</a:t>
            </a:r>
            <a:r>
              <a:rPr lang="zh-TW" altLang="en-US" dirty="0"/>
              <a:t>電商的未來趨勢</a:t>
            </a:r>
            <a:endParaRPr lang="en-US" altLang="zh-TW" dirty="0"/>
          </a:p>
          <a:p>
            <a:r>
              <a:rPr lang="en-US" altLang="zh-CN" dirty="0"/>
              <a:t>4.</a:t>
            </a:r>
            <a:r>
              <a:rPr lang="zh-TW" altLang="en-US" dirty="0"/>
              <a:t>人工智慧與電子商務的結合</a:t>
            </a:r>
            <a:endParaRPr lang="en-US" altLang="zh-TW" dirty="0"/>
          </a:p>
          <a:p>
            <a:r>
              <a:rPr lang="en-US" altLang="zh-CN" dirty="0"/>
              <a:t>5.</a:t>
            </a:r>
            <a:r>
              <a:rPr lang="zh-TW" altLang="en-US" dirty="0"/>
              <a:t>區塊鏈技術在電子商務中的應用</a:t>
            </a:r>
            <a:endParaRPr lang="en-US" altLang="zh-TW" dirty="0"/>
          </a:p>
          <a:p>
            <a:r>
              <a:rPr lang="en-US" altLang="zh-CN" dirty="0"/>
              <a:t>6.</a:t>
            </a:r>
            <a:r>
              <a:rPr lang="zh-TW" altLang="en-US" dirty="0"/>
              <a:t>無人商店</a:t>
            </a:r>
            <a:endParaRPr lang="en-US" altLang="zh-TW" dirty="0"/>
          </a:p>
          <a:p>
            <a:r>
              <a:rPr lang="en-US" altLang="zh-CN" dirty="0"/>
              <a:t>7.</a:t>
            </a:r>
            <a:r>
              <a:rPr lang="zh-TW" altLang="en-US" dirty="0"/>
              <a:t>智慧物流</a:t>
            </a:r>
            <a:endParaRPr lang="en-US" altLang="zh-TW" dirty="0"/>
          </a:p>
          <a:p>
            <a:r>
              <a:rPr lang="en-US" altLang="zh-CN" dirty="0"/>
              <a:t>8.</a:t>
            </a:r>
            <a:r>
              <a:rPr lang="zh-TW" altLang="en-US" dirty="0"/>
              <a:t>綠色電子商務與可持續發展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75F818-7BCF-4F0B-A24B-C635D996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43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個性化推薦：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AI通過分析用戶行為和偏好，提供個性化的產品推薦，提升銷售轉化率。</a:t>
            </a:r>
            <a:endParaRPr lang="en-US" dirty="0"/>
          </a:p>
          <a:p>
            <a:pPr lvl="1"/>
            <a:r>
              <a:rPr dirty="0"/>
              <a:t>例如，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亞馬遜的推薦系統</a:t>
            </a:r>
            <a:r>
              <a:rPr dirty="0"/>
              <a:t>利用AI技術為用戶推薦相關產品。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智能客服：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AI驅動的聊天機器人</a:t>
            </a:r>
            <a:r>
              <a:rPr dirty="0"/>
              <a:t>可以即時回應客戶詢問，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提供24/7的支持</a:t>
            </a:r>
            <a:r>
              <a:rPr dirty="0"/>
              <a:t>，大幅提高客服效率。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價格優化：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AI算法可以根據市場需求和競爭對手的定價</a:t>
            </a:r>
            <a:r>
              <a:rPr lang="zh-CN" altLang="en-US" dirty="0"/>
              <a:t>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動態調整產品價格</a:t>
            </a:r>
            <a:endParaRPr dirty="0"/>
          </a:p>
          <a:p>
            <a:r>
              <a:rPr lang="en-US" altLang="zh-CN" dirty="0">
                <a:solidFill>
                  <a:srgbClr val="7030A0"/>
                </a:solidFill>
              </a:rPr>
              <a:t>4. </a:t>
            </a:r>
            <a:r>
              <a:rPr dirty="0">
                <a:solidFill>
                  <a:srgbClr val="7030A0"/>
                </a:solidFill>
              </a:rPr>
              <a:t>需求預測：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AI通過分析歷史銷售數據和市場趨勢，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預測未來的產品需求</a:t>
            </a:r>
            <a:r>
              <a:rPr dirty="0"/>
              <a:t>，幫助企業進行更精確的庫存管理。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AI在電子商務中的應用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0170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5.</a:t>
            </a:r>
            <a:r>
              <a:rPr lang="zh-TW" altLang="en-US" dirty="0"/>
              <a:t>區塊鏈技術在電子商務中的應用</a:t>
            </a:r>
            <a:endParaRPr lang="en-US" altLang="zh-TW" dirty="0"/>
          </a:p>
          <a:p>
            <a:r>
              <a:rPr lang="en-US" altLang="zh-CN" sz="3500" dirty="0"/>
              <a:t>【</a:t>
            </a:r>
            <a:r>
              <a:rPr lang="zh-CN" altLang="en-US" sz="3500" dirty="0"/>
              <a:t>跨境支付，供應鏈透明，智能合約自動成交，防止偽造</a:t>
            </a:r>
            <a:r>
              <a:rPr lang="en-US" altLang="zh-CN" sz="3500" dirty="0"/>
              <a:t>】</a:t>
            </a:r>
            <a:endParaRPr lang="zh-TW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06717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區塊鏈是一種去中心化的分佈式賬本技術</a:t>
            </a:r>
            <a:endParaRPr lang="en-US" dirty="0"/>
          </a:p>
          <a:p>
            <a:r>
              <a:rPr dirty="0"/>
              <a:t>通過加密技術確保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數據的不可篡改性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透明度</a:t>
            </a:r>
            <a:r>
              <a:rPr dirty="0"/>
              <a:t>。</a:t>
            </a:r>
            <a:endParaRPr lang="en-US" dirty="0"/>
          </a:p>
          <a:p>
            <a:r>
              <a:rPr dirty="0"/>
              <a:t>每一個交易記錄都被保存在一個“區塊”中，並按時間順序鏈接到前一個區塊，形成“區塊鏈”。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區塊鏈技術的基本原理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solidFill>
                  <a:srgbClr val="7030A0"/>
                </a:solidFill>
              </a:rPr>
              <a:t>1. </a:t>
            </a:r>
            <a:r>
              <a:rPr sz="3200" dirty="0">
                <a:solidFill>
                  <a:srgbClr val="7030A0"/>
                </a:solidFill>
              </a:rPr>
              <a:t>支付與結算：</a:t>
            </a:r>
            <a:endParaRPr lang="en-US" sz="32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區塊鏈技術可以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實現快速、安全的跨境支付和結算</a:t>
            </a:r>
            <a:r>
              <a:rPr sz="2400" dirty="0"/>
              <a:t>，降低交易成本，消除第三方中介。</a:t>
            </a:r>
          </a:p>
          <a:p>
            <a:r>
              <a:rPr lang="en-US" altLang="zh-CN" sz="3200" dirty="0">
                <a:solidFill>
                  <a:srgbClr val="7030A0"/>
                </a:solidFill>
              </a:rPr>
              <a:t>2. </a:t>
            </a:r>
            <a:r>
              <a:rPr sz="3200" dirty="0">
                <a:solidFill>
                  <a:srgbClr val="7030A0"/>
                </a:solidFill>
              </a:rPr>
              <a:t>供應鏈透明度：</a:t>
            </a:r>
            <a:endParaRPr lang="en-US" sz="32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區塊鏈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可以記錄產品在供應鏈中的每一個環節</a:t>
            </a:r>
            <a:r>
              <a:rPr sz="2400" dirty="0"/>
              <a:t>，從原材料來源到最終消費者，提供</a:t>
            </a:r>
            <a:r>
              <a:rPr sz="2400" dirty="0">
                <a:solidFill>
                  <a:srgbClr val="C00000"/>
                </a:solidFill>
              </a:rPr>
              <a:t>完全透明的追蹤能力</a:t>
            </a:r>
            <a:r>
              <a:rPr sz="2400" dirty="0"/>
              <a:t>，有助於提升產品信任度。</a:t>
            </a:r>
          </a:p>
          <a:p>
            <a:r>
              <a:rPr lang="en-US" altLang="zh-CN" sz="3200" dirty="0">
                <a:solidFill>
                  <a:srgbClr val="7030A0"/>
                </a:solidFill>
              </a:rPr>
              <a:t>3. </a:t>
            </a:r>
            <a:r>
              <a:rPr sz="3200" dirty="0">
                <a:solidFill>
                  <a:srgbClr val="7030A0"/>
                </a:solidFill>
              </a:rPr>
              <a:t>智能合約</a:t>
            </a:r>
            <a:r>
              <a:rPr lang="zh-CN" altLang="en-US" sz="3200" dirty="0">
                <a:solidFill>
                  <a:srgbClr val="7030A0"/>
                </a:solidFill>
              </a:rPr>
              <a:t>自動成交</a:t>
            </a:r>
            <a:r>
              <a:rPr sz="3200" dirty="0">
                <a:solidFill>
                  <a:srgbClr val="7030A0"/>
                </a:solidFill>
              </a:rPr>
              <a:t>：</a:t>
            </a:r>
            <a:endParaRPr lang="en-US" sz="32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智能合約是基於</a:t>
            </a:r>
            <a:r>
              <a:rPr sz="2400" dirty="0">
                <a:highlight>
                  <a:srgbClr val="FFFF00"/>
                </a:highlight>
              </a:rPr>
              <a:t>區塊鏈的自動執行協議</a:t>
            </a:r>
            <a:r>
              <a:rPr sz="2400" dirty="0"/>
              <a:t>，</a:t>
            </a:r>
            <a:r>
              <a:rPr sz="2400" dirty="0">
                <a:solidFill>
                  <a:srgbClr val="C00000"/>
                </a:solidFill>
              </a:rPr>
              <a:t>當預定條件滿足時，智能合約自動執行交易</a:t>
            </a:r>
            <a:r>
              <a:rPr sz="2400" dirty="0"/>
              <a:t>，消除了中介的需求，提升了交易效率。</a:t>
            </a:r>
          </a:p>
          <a:p>
            <a:r>
              <a:rPr lang="en-US" altLang="zh-CN" sz="3200" dirty="0">
                <a:solidFill>
                  <a:srgbClr val="7030A0"/>
                </a:solidFill>
              </a:rPr>
              <a:t>4. </a:t>
            </a:r>
            <a:r>
              <a:rPr sz="3200" dirty="0">
                <a:solidFill>
                  <a:srgbClr val="7030A0"/>
                </a:solidFill>
              </a:rPr>
              <a:t>防偽溯源</a:t>
            </a:r>
            <a:r>
              <a:rPr sz="3200" dirty="0"/>
              <a:t>：</a:t>
            </a:r>
            <a:endParaRPr lang="en-US" sz="3200" dirty="0"/>
          </a:p>
          <a:p>
            <a:pPr lvl="1"/>
            <a:r>
              <a:rPr sz="2400" dirty="0"/>
              <a:t>區塊鏈技術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可以防止產品被偽造</a:t>
            </a:r>
            <a:r>
              <a:rPr sz="2400" dirty="0"/>
              <a:t>，通過追溯產品的生產和流通環節，消費者可以確認產品的真實性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區塊鏈在電子商務中的應用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TW" altLang="en-US" dirty="0"/>
              <a:t>無人商店</a:t>
            </a:r>
          </a:p>
        </p:txBody>
      </p:sp>
    </p:spTree>
    <p:extLst>
      <p:ext uri="{BB962C8B-B14F-4D97-AF65-F5344CB8AC3E}">
        <p14:creationId xmlns:p14="http://schemas.microsoft.com/office/powerpoint/2010/main" val="135033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無人商店是一種基於自動化技術和人工智慧的零售模式，顧客可以在無需人工干預的情況下自助購物並完成支付。</a:t>
            </a:r>
            <a:endParaRPr lang="en-US" dirty="0"/>
          </a:p>
          <a:p>
            <a:r>
              <a:rPr dirty="0"/>
              <a:t>無人商店利用</a:t>
            </a:r>
            <a:endParaRPr lang="en-US" dirty="0"/>
          </a:p>
          <a:p>
            <a:pPr lvl="1"/>
            <a:r>
              <a:rPr sz="3500" dirty="0">
                <a:solidFill>
                  <a:srgbClr val="C00000"/>
                </a:solidFill>
              </a:rPr>
              <a:t>感應器、</a:t>
            </a:r>
            <a:endParaRPr lang="en-US" sz="3500" dirty="0">
              <a:solidFill>
                <a:srgbClr val="C00000"/>
              </a:solidFill>
            </a:endParaRPr>
          </a:p>
          <a:p>
            <a:pPr lvl="1"/>
            <a:r>
              <a:rPr sz="3500" dirty="0">
                <a:solidFill>
                  <a:srgbClr val="C00000"/>
                </a:solidFill>
              </a:rPr>
              <a:t>攝像頭</a:t>
            </a:r>
            <a:endParaRPr lang="en-US" sz="3500" dirty="0">
              <a:solidFill>
                <a:srgbClr val="C00000"/>
              </a:solidFill>
            </a:endParaRPr>
          </a:p>
          <a:p>
            <a:pPr lvl="1"/>
            <a:r>
              <a:rPr sz="3500" dirty="0">
                <a:solidFill>
                  <a:srgbClr val="C00000"/>
                </a:solidFill>
              </a:rPr>
              <a:t>支付技術</a:t>
            </a:r>
            <a:endParaRPr lang="en-US" sz="3500" dirty="0">
              <a:solidFill>
                <a:srgbClr val="C00000"/>
              </a:solidFill>
            </a:endParaRPr>
          </a:p>
          <a:p>
            <a:r>
              <a:rPr dirty="0"/>
              <a:t>來實現商品識別和付款流程，代表了零售業的未來方向。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無人商店的概述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7030A0"/>
                </a:solidFill>
              </a:rPr>
              <a:t>Amazon Go：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Amazon Go 是無人商店的先驅，通過AI、計算機視覺和感應技術，實現了“拿了就走”的購物體驗。顧客在進入商店時掃描應用程式，選擇商品後直接離店，系統會自動扣款。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蝦皮的</a:t>
            </a:r>
            <a:r>
              <a:rPr dirty="0">
                <a:solidFill>
                  <a:srgbClr val="7030A0"/>
                </a:solidFill>
              </a:rPr>
              <a:t>無人</a:t>
            </a:r>
            <a:r>
              <a:rPr lang="zh-CN" altLang="en-US" dirty="0">
                <a:solidFill>
                  <a:srgbClr val="7030A0"/>
                </a:solidFill>
              </a:rPr>
              <a:t>取貨</a:t>
            </a:r>
            <a:r>
              <a:rPr dirty="0">
                <a:solidFill>
                  <a:srgbClr val="7030A0"/>
                </a:solidFill>
              </a:rPr>
              <a:t>店：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蝦皮</a:t>
            </a:r>
            <a:r>
              <a:rPr dirty="0"/>
              <a:t>開始嘗試開設無人</a:t>
            </a:r>
            <a:r>
              <a:rPr lang="zh-CN" altLang="en-US" dirty="0"/>
              <a:t>取貨</a:t>
            </a:r>
            <a:r>
              <a:rPr dirty="0"/>
              <a:t>店，</a:t>
            </a:r>
            <a:r>
              <a:rPr lang="zh-CN" altLang="en-US" dirty="0"/>
              <a:t>而且都</a:t>
            </a:r>
            <a:r>
              <a:rPr dirty="0"/>
              <a:t>是在</a:t>
            </a:r>
            <a:r>
              <a:rPr lang="zh-CN" altLang="en-US" dirty="0"/>
              <a:t>人口密集的都會區</a:t>
            </a:r>
            <a:r>
              <a:rPr dirty="0"/>
              <a:t>，無人商店可以提供便利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節省運費</a:t>
            </a:r>
            <a:r>
              <a:rPr lang="zh-CN" altLang="en-US" dirty="0"/>
              <a:t>的誘因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無人商店的應用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TW" altLang="en-US" dirty="0"/>
              <a:t> 智慧物流</a:t>
            </a:r>
          </a:p>
        </p:txBody>
      </p:sp>
    </p:spTree>
    <p:extLst>
      <p:ext uri="{BB962C8B-B14F-4D97-AF65-F5344CB8AC3E}">
        <p14:creationId xmlns:p14="http://schemas.microsoft.com/office/powerpoint/2010/main" val="78275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智慧物流是指利用</a:t>
            </a:r>
            <a:endParaRPr lang="en-US" dirty="0"/>
          </a:p>
          <a:p>
            <a:pPr lvl="1"/>
            <a:r>
              <a:rPr sz="4000" dirty="0">
                <a:solidFill>
                  <a:srgbClr val="C00000"/>
                </a:solidFill>
              </a:rPr>
              <a:t>物聯網（IoT）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000" dirty="0">
                <a:solidFill>
                  <a:srgbClr val="C00000"/>
                </a:solidFill>
              </a:rPr>
              <a:t>大數據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000" dirty="0">
                <a:solidFill>
                  <a:srgbClr val="C00000"/>
                </a:solidFill>
              </a:rPr>
              <a:t>人工智慧</a:t>
            </a:r>
            <a:endParaRPr lang="en-US" sz="4000" dirty="0">
              <a:solidFill>
                <a:srgbClr val="C00000"/>
              </a:solidFill>
            </a:endParaRPr>
          </a:p>
          <a:p>
            <a:r>
              <a:rPr lang="zh-CN" altLang="en-US" dirty="0"/>
              <a:t>優點：</a:t>
            </a:r>
            <a:endParaRPr lang="en-US" altLang="zh-CN" dirty="0"/>
          </a:p>
          <a:p>
            <a:pPr lvl="1"/>
            <a:r>
              <a:rPr sz="3800" dirty="0">
                <a:solidFill>
                  <a:srgbClr val="C00000"/>
                </a:solidFill>
              </a:rPr>
              <a:t>優化物流運輸和管理流程，</a:t>
            </a:r>
            <a:endParaRPr lang="en-US" sz="3800" dirty="0">
              <a:solidFill>
                <a:srgbClr val="C00000"/>
              </a:solidFill>
            </a:endParaRPr>
          </a:p>
          <a:p>
            <a:pPr lvl="1"/>
            <a:r>
              <a:rPr sz="3800" dirty="0">
                <a:solidFill>
                  <a:srgbClr val="C00000"/>
                </a:solidFill>
              </a:rPr>
              <a:t>提高物流效率，</a:t>
            </a:r>
            <a:endParaRPr lang="en-US" sz="3800" dirty="0">
              <a:solidFill>
                <a:srgbClr val="C00000"/>
              </a:solidFill>
            </a:endParaRPr>
          </a:p>
          <a:p>
            <a:pPr lvl="1"/>
            <a:r>
              <a:rPr sz="3800" dirty="0">
                <a:solidFill>
                  <a:srgbClr val="C00000"/>
                </a:solidFill>
              </a:rPr>
              <a:t>降低運營成本。</a:t>
            </a:r>
            <a:endParaRPr lang="en-US" sz="3800" dirty="0">
              <a:solidFill>
                <a:srgbClr val="C00000"/>
              </a:solidFill>
            </a:endParaRPr>
          </a:p>
          <a:p>
            <a:r>
              <a:rPr dirty="0"/>
              <a:t>智慧物流涵蓋了</a:t>
            </a:r>
            <a:r>
              <a:rPr dirty="0">
                <a:highlight>
                  <a:srgbClr val="FFFF00"/>
                </a:highlight>
              </a:rPr>
              <a:t>從倉儲、運輸到配送的全過程</a:t>
            </a:r>
            <a:r>
              <a:rPr dirty="0"/>
              <a:t>，是電子商務中不可或缺的一環。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智慧物流的概述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自動化倉儲：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通過使用</a:t>
            </a:r>
            <a:r>
              <a:rPr dirty="0">
                <a:solidFill>
                  <a:srgbClr val="C00000"/>
                </a:solidFill>
              </a:rPr>
              <a:t>機器人和自動化系統</a:t>
            </a:r>
            <a:r>
              <a:rPr dirty="0"/>
              <a:t>，企業可以實現倉庫的高效管理和運營，減少人力需求，提高訂單處理速度。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無人機配送：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無人機可以用來進行最後一公里的配送，特別是在偏遠或交通不便的地區，無人機配送可以快速且成本效益高。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即時物流追蹤：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dirty="0">
                <a:highlight>
                  <a:srgbClr val="FFFF00"/>
                </a:highlight>
              </a:rPr>
              <a:t>物聯網技術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企業可以</a:t>
            </a:r>
            <a:r>
              <a:rPr dirty="0">
                <a:solidFill>
                  <a:srgbClr val="C00000"/>
                </a:solidFill>
              </a:rPr>
              <a:t>實時追蹤物流過程中的每一個環節</a:t>
            </a:r>
            <a:r>
              <a:rPr dirty="0"/>
              <a:t>，提供準確的配送預測和狀態更新，提高客戶滿意度。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智慧物流的應用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3384675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總結</a:t>
            </a:r>
            <a:r>
              <a:rPr lang="zh-TW" altLang="en-US" dirty="0"/>
              <a:t>電商的</a:t>
            </a:r>
            <a:r>
              <a:rPr lang="en-US" altLang="zh-CN" dirty="0"/>
              <a:t>7</a:t>
            </a:r>
            <a:r>
              <a:rPr lang="zh-CN" altLang="en-US" dirty="0"/>
              <a:t>種發展模式</a:t>
            </a:r>
            <a:endParaRPr lang="en-US" altLang="zh-TW" dirty="0"/>
          </a:p>
          <a:p>
            <a:r>
              <a:rPr lang="en-US" altLang="zh-CN" sz="2800" dirty="0"/>
              <a:t>【</a:t>
            </a:r>
            <a:r>
              <a:rPr lang="zh-TW" altLang="en-US" sz="2800" dirty="0"/>
              <a:t>自建電商平台</a:t>
            </a:r>
            <a:r>
              <a:rPr lang="en-US" altLang="zh-CN" sz="2800" dirty="0"/>
              <a:t>D2C</a:t>
            </a:r>
            <a:r>
              <a:rPr lang="zh-CN" altLang="en-US" sz="2800" dirty="0"/>
              <a:t>，</a:t>
            </a:r>
            <a:r>
              <a:rPr lang="zh-TW" altLang="en-US" sz="2800" dirty="0"/>
              <a:t>第三方平台銷售</a:t>
            </a:r>
            <a:r>
              <a:rPr lang="zh-CN" altLang="en-US" sz="2800" dirty="0"/>
              <a:t>，</a:t>
            </a:r>
            <a:r>
              <a:rPr lang="zh-TW" altLang="en-US" sz="2800" dirty="0"/>
              <a:t>社交電商</a:t>
            </a:r>
            <a:r>
              <a:rPr lang="zh-CN" altLang="en-US" sz="2800" dirty="0"/>
              <a:t>，</a:t>
            </a:r>
            <a:r>
              <a:rPr lang="zh-TW" altLang="en-US" sz="2800" dirty="0"/>
              <a:t>微商</a:t>
            </a:r>
            <a:r>
              <a:rPr lang="zh-CN" altLang="en-US" sz="2800" dirty="0"/>
              <a:t>，</a:t>
            </a:r>
            <a:r>
              <a:rPr lang="zh-TW" altLang="en-US" sz="2800" dirty="0"/>
              <a:t>訂閱制電商</a:t>
            </a:r>
            <a:r>
              <a:rPr lang="zh-CN" altLang="en-US" sz="2800" dirty="0"/>
              <a:t>，</a:t>
            </a:r>
            <a:r>
              <a:rPr lang="zh-TW" altLang="en-US" sz="2800" dirty="0"/>
              <a:t>代發貨模式</a:t>
            </a:r>
            <a:r>
              <a:rPr lang="zh-CN" altLang="en-US" sz="2800" dirty="0"/>
              <a:t>，</a:t>
            </a:r>
            <a:r>
              <a:rPr lang="zh-TW" altLang="en-US" sz="2800" dirty="0"/>
              <a:t>聯盟行銷</a:t>
            </a:r>
            <a:r>
              <a:rPr lang="en-US" altLang="zh-CN" sz="2800" dirty="0"/>
              <a:t>】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9717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TW" altLang="en-US" dirty="0"/>
              <a:t>綠色電子商務與可持續發展</a:t>
            </a:r>
          </a:p>
        </p:txBody>
      </p:sp>
    </p:spTree>
    <p:extLst>
      <p:ext uri="{BB962C8B-B14F-4D97-AF65-F5344CB8AC3E}">
        <p14:creationId xmlns:p14="http://schemas.microsoft.com/office/powerpoint/2010/main" val="393020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綠色電子商務是指在電子商務活動中</a:t>
            </a:r>
            <a:endParaRPr lang="en-US" dirty="0"/>
          </a:p>
          <a:p>
            <a:pPr lvl="1"/>
            <a:r>
              <a:rPr dirty="0"/>
              <a:t>推行</a:t>
            </a:r>
            <a:r>
              <a:rPr dirty="0">
                <a:highlight>
                  <a:srgbClr val="FFFF00"/>
                </a:highlight>
              </a:rPr>
              <a:t>環保</a:t>
            </a:r>
            <a:r>
              <a:rPr dirty="0"/>
              <a:t>和</a:t>
            </a:r>
            <a:r>
              <a:rPr dirty="0">
                <a:highlight>
                  <a:srgbClr val="FFFF00"/>
                </a:highlight>
              </a:rPr>
              <a:t>可持續</a:t>
            </a:r>
            <a:r>
              <a:rPr dirty="0"/>
              <a:t>的做法，</a:t>
            </a:r>
            <a:endParaRPr lang="en-US" dirty="0"/>
          </a:p>
          <a:p>
            <a:pPr lvl="1"/>
            <a:r>
              <a:rPr dirty="0"/>
              <a:t>減少對環境的負面影響。</a:t>
            </a:r>
            <a:endParaRPr lang="en-US" dirty="0"/>
          </a:p>
          <a:p>
            <a:r>
              <a:rPr dirty="0"/>
              <a:t>這包括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選擇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可持續的材料</a:t>
            </a:r>
            <a:r>
              <a:rPr dirty="0">
                <a:solidFill>
                  <a:srgbClr val="C00000"/>
                </a:solidFill>
              </a:rPr>
              <a:t>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減少碳排放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促進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循環經濟</a:t>
            </a:r>
            <a:r>
              <a:rPr dirty="0">
                <a:solidFill>
                  <a:srgbClr val="C00000"/>
                </a:solidFill>
              </a:rPr>
              <a:t>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綠色電子商務不僅符合環保趨勢，還能吸引越來越多關注環境保護的消費者。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綠色電子商務的概念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1. </a:t>
            </a:r>
            <a:r>
              <a:rPr dirty="0">
                <a:solidFill>
                  <a:srgbClr val="7030A0"/>
                </a:solidFill>
              </a:rPr>
              <a:t>可持續包裝：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企業可以選擇使用可回收或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可生物降解的包裝材料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減少塑料使用</a:t>
            </a:r>
            <a:r>
              <a:rPr dirty="0"/>
              <a:t>，並鼓勵消費者參與包裝回收計劃。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2. </a:t>
            </a:r>
            <a:r>
              <a:rPr dirty="0">
                <a:solidFill>
                  <a:srgbClr val="7030A0"/>
                </a:solidFill>
              </a:rPr>
              <a:t>低碳物流：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優化運輸路線</a:t>
            </a:r>
            <a:r>
              <a:rPr lang="zh-CN" altLang="en-US" dirty="0"/>
              <a:t>，</a:t>
            </a:r>
            <a:r>
              <a:rPr dirty="0"/>
              <a:t>使用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新能源車輛</a:t>
            </a:r>
            <a:r>
              <a:rPr dirty="0"/>
              <a:t>，企業可以降低物流過程中的碳排放。同時，推行碳中和措施，減少對環境的影響。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3. </a:t>
            </a:r>
            <a:r>
              <a:rPr dirty="0">
                <a:solidFill>
                  <a:srgbClr val="7030A0"/>
                </a:solidFill>
              </a:rPr>
              <a:t>促進循環經濟：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企業可以推出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產品回收計劃</a:t>
            </a:r>
            <a:r>
              <a:rPr dirty="0"/>
              <a:t>，</a:t>
            </a:r>
            <a:r>
              <a:rPr dirty="0">
                <a:solidFill>
                  <a:srgbClr val="7030A0"/>
                </a:solidFill>
              </a:rPr>
              <a:t>鼓勵消費者退回用過的產品進行再利用或再製造，推動資源的可持續利用。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dirty="0">
                <a:solidFill>
                  <a:srgbClr val="7030A0"/>
                </a:solidFill>
              </a:rPr>
              <a:t>供應鏈透明度：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通過提升供應鏈的透明度，</a:t>
            </a:r>
            <a:r>
              <a:rPr dirty="0">
                <a:highlight>
                  <a:srgbClr val="FFFF00"/>
                </a:highlight>
              </a:rPr>
              <a:t>確保所有生產和供應過程符合環保標準</a:t>
            </a:r>
            <a:r>
              <a:rPr dirty="0"/>
              <a:t>，減少對環境的破壞。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綠色電子商務的實踐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消費者環保意識提升：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越來越多的消費者在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購物時考慮產品的環保性</a:t>
            </a:r>
            <a:r>
              <a:rPr dirty="0"/>
              <a:t>，這推動了綠色電子商務的發展。</a:t>
            </a:r>
          </a:p>
          <a:p>
            <a:r>
              <a:rPr dirty="0">
                <a:solidFill>
                  <a:srgbClr val="7030A0"/>
                </a:solidFill>
              </a:rPr>
              <a:t>政府政策支持：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各國政府正在推出更多支持可持續發展的政策，如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碳稅</a:t>
            </a:r>
            <a:r>
              <a:rPr dirty="0"/>
              <a:t>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綠色補貼</a:t>
            </a:r>
            <a:r>
              <a:rPr dirty="0"/>
              <a:t>等，推動企業採取環保措施。</a:t>
            </a:r>
          </a:p>
          <a:p>
            <a:r>
              <a:rPr dirty="0">
                <a:solidFill>
                  <a:srgbClr val="7030A0"/>
                </a:solidFill>
              </a:rPr>
              <a:t>企業社會責任：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企業不僅需要追求經濟利益，還要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承擔社會和環境責任</a:t>
            </a:r>
            <a:r>
              <a:rPr dirty="0"/>
              <a:t>，這已成為現代商業發展的重要趨勢。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可持續發展的趨勢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10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電子商務的未來將被技術創新和可持續發展所引領。</a:t>
            </a:r>
            <a:endParaRPr lang="en-US" dirty="0"/>
          </a:p>
          <a:p>
            <a:pPr lvl="1"/>
            <a:r>
              <a:rPr sz="5100" dirty="0">
                <a:solidFill>
                  <a:srgbClr val="C00000"/>
                </a:solidFill>
              </a:rPr>
              <a:t>人工智慧、</a:t>
            </a:r>
            <a:endParaRPr lang="en-US" sz="5100" dirty="0">
              <a:solidFill>
                <a:srgbClr val="C00000"/>
              </a:solidFill>
            </a:endParaRPr>
          </a:p>
          <a:p>
            <a:pPr lvl="1"/>
            <a:r>
              <a:rPr sz="5100" dirty="0">
                <a:solidFill>
                  <a:srgbClr val="C00000"/>
                </a:solidFill>
              </a:rPr>
              <a:t>區塊鏈、</a:t>
            </a:r>
            <a:endParaRPr lang="en-US" sz="5100" dirty="0">
              <a:solidFill>
                <a:srgbClr val="C00000"/>
              </a:solidFill>
            </a:endParaRPr>
          </a:p>
          <a:p>
            <a:pPr lvl="1"/>
            <a:r>
              <a:rPr sz="5100" dirty="0">
                <a:solidFill>
                  <a:srgbClr val="C00000"/>
                </a:solidFill>
              </a:rPr>
              <a:t>無人商店</a:t>
            </a:r>
            <a:endParaRPr lang="en-US" sz="5100" dirty="0">
              <a:solidFill>
                <a:srgbClr val="C00000"/>
              </a:solidFill>
            </a:endParaRPr>
          </a:p>
          <a:p>
            <a:pPr lvl="1"/>
            <a:r>
              <a:rPr sz="5100" dirty="0">
                <a:solidFill>
                  <a:srgbClr val="C00000"/>
                </a:solidFill>
              </a:rPr>
              <a:t>智慧物流等技術</a:t>
            </a:r>
            <a:endParaRPr lang="en-US" sz="5100" dirty="0">
              <a:solidFill>
                <a:srgbClr val="C00000"/>
              </a:solidFill>
            </a:endParaRPr>
          </a:p>
          <a:p>
            <a:pPr lvl="1"/>
            <a:r>
              <a:rPr sz="5100" dirty="0">
                <a:solidFill>
                  <a:srgbClr val="C00000"/>
                </a:solidFill>
              </a:rPr>
              <a:t>綠色電子商務的崛起</a:t>
            </a:r>
            <a:endParaRPr lang="en-US" sz="5100" dirty="0">
              <a:solidFill>
                <a:srgbClr val="C00000"/>
              </a:solidFill>
            </a:endParaRPr>
          </a:p>
          <a:p>
            <a:r>
              <a:rPr dirty="0"/>
              <a:t>則反映了消費者和企業對環境保護和可持續發展的共同關注。</a:t>
            </a:r>
            <a:endParaRPr lang="en-US" dirty="0"/>
          </a:p>
          <a:p>
            <a:r>
              <a:rPr dirty="0"/>
              <a:t>企業必須緊跟這些趨勢，才能在未來的市場競爭中取得成功，並為社會和環境做出積極貢獻。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特色：</a:t>
            </a:r>
            <a:endParaRPr lang="en-US" dirty="0"/>
          </a:p>
          <a:p>
            <a:pPr lvl="1"/>
            <a:r>
              <a:rPr dirty="0"/>
              <a:t>商家通過現有的電商平台（如亞馬遜、蝦皮等）開設店鋪，利用平台的流量來銷售產品，適合不想自行建立網站的商家。</a:t>
            </a:r>
          </a:p>
          <a:p>
            <a:r>
              <a:rPr dirty="0"/>
              <a:t>範例：</a:t>
            </a:r>
          </a:p>
          <a:p>
            <a:pPr lvl="1"/>
            <a:r>
              <a:rPr dirty="0">
                <a:hlinkClick r:id="rId2"/>
              </a:rPr>
              <a:t>蝦皮購物（Shopee Taiwan）</a:t>
            </a:r>
            <a:r>
              <a:rPr dirty="0"/>
              <a:t>：台灣及東南亞最大的電商平台之一。</a:t>
            </a:r>
          </a:p>
          <a:p>
            <a:pPr lvl="1"/>
            <a:r>
              <a:rPr dirty="0">
                <a:hlinkClick r:id="rId3"/>
              </a:rPr>
              <a:t>京東商城</a:t>
            </a:r>
            <a:r>
              <a:rPr dirty="0"/>
              <a:t>：中國最大的B2C電商平台之一，為商家提供銷售渠道。</a:t>
            </a:r>
          </a:p>
          <a:p>
            <a:r>
              <a:rPr dirty="0"/>
              <a:t>相關影片：</a:t>
            </a:r>
          </a:p>
          <a:p>
            <a:pPr lvl="1"/>
            <a:r>
              <a:rPr dirty="0">
                <a:hlinkClick r:id="rId4"/>
              </a:rPr>
              <a:t>如何在蝦皮開設自己的店鋪？</a:t>
            </a:r>
            <a:endParaRPr lang="en-US" dirty="0"/>
          </a:p>
          <a:p>
            <a:pPr lvl="1"/>
            <a:r>
              <a:rPr lang="en-US" altLang="zh-TW" dirty="0">
                <a:hlinkClick r:id="rId4"/>
              </a:rPr>
              <a:t>https://www.youtube.com/watch?v=qjvctW9cjbM</a:t>
            </a:r>
            <a:endParaRPr lang="en-US" altLang="zh-TW" dirty="0"/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第三方平台銷售</a:t>
            </a:r>
            <a:br>
              <a:rPr lang="en-US" dirty="0"/>
            </a:br>
            <a:r>
              <a:rPr lang="zh-CN" altLang="en-US" sz="4000" dirty="0"/>
              <a:t>（</a:t>
            </a:r>
            <a:r>
              <a:rPr lang="en-US" altLang="zh-CN" sz="4000" dirty="0"/>
              <a:t>T</a:t>
            </a:r>
            <a:r>
              <a:rPr lang="en-US" altLang="zh-TW" sz="4000" dirty="0"/>
              <a:t>hird-</a:t>
            </a:r>
            <a:r>
              <a:rPr lang="en-US" altLang="zh-CN" sz="4000" dirty="0"/>
              <a:t>P</a:t>
            </a:r>
            <a:r>
              <a:rPr lang="en-US" altLang="zh-TW" sz="4000" dirty="0"/>
              <a:t>arty E-commerce platform</a:t>
            </a:r>
            <a:r>
              <a:rPr lang="zh-CN" altLang="en-US" sz="4000" dirty="0"/>
              <a:t>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特色：</a:t>
            </a:r>
            <a:endParaRPr lang="en-US" dirty="0"/>
          </a:p>
          <a:p>
            <a:pPr lvl="1"/>
            <a:r>
              <a:rPr dirty="0"/>
              <a:t>企業或個人自行建立獨立的電商網站，直接面向消費者銷售產品或服務，擁有完全的品牌和數據控制權。</a:t>
            </a:r>
          </a:p>
          <a:p>
            <a:r>
              <a:rPr dirty="0"/>
              <a:t>範例：</a:t>
            </a:r>
          </a:p>
          <a:p>
            <a:pPr lvl="1"/>
            <a:r>
              <a:rPr dirty="0">
                <a:hlinkClick r:id="rId2"/>
              </a:rPr>
              <a:t>小米商城</a:t>
            </a:r>
            <a:r>
              <a:rPr dirty="0"/>
              <a:t>：小米公司自建的電商平台，直接銷售自家產品。</a:t>
            </a:r>
          </a:p>
          <a:p>
            <a:pPr lvl="1"/>
            <a:r>
              <a:rPr dirty="0">
                <a:hlinkClick r:id="rId3"/>
              </a:rPr>
              <a:t>PChome 購物中心</a:t>
            </a:r>
            <a:r>
              <a:rPr dirty="0"/>
              <a:t>：台灣最大的自建電商平台之一，提供多樣化商品。</a:t>
            </a:r>
          </a:p>
          <a:p>
            <a:r>
              <a:rPr dirty="0"/>
              <a:t>相關影片：</a:t>
            </a:r>
          </a:p>
          <a:p>
            <a:pPr lvl="1"/>
            <a:r>
              <a:rPr dirty="0"/>
              <a:t>如何使用 Shopify 建立自己的網店？</a:t>
            </a:r>
            <a:endParaRPr lang="en-US" dirty="0"/>
          </a:p>
          <a:p>
            <a:pPr lvl="1"/>
            <a:r>
              <a:rPr lang="en-US" altLang="zh-TW" dirty="0">
                <a:hlinkClick r:id="rId4"/>
              </a:rPr>
              <a:t>https://www.youtube.com/watch?v=SWLBEJNSJrA</a:t>
            </a:r>
            <a:endParaRPr lang="en-US" altLang="zh-TW" dirty="0"/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自建電商平台</a:t>
            </a:r>
            <a:br>
              <a:rPr lang="en-US" dirty="0"/>
            </a:br>
            <a:r>
              <a:rPr dirty="0"/>
              <a:t>（Direct-to-Consumer, D2C）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特色：</a:t>
            </a:r>
            <a:endParaRPr lang="en-US" dirty="0"/>
          </a:p>
          <a:p>
            <a:pPr lvl="1"/>
            <a:r>
              <a:rPr dirty="0"/>
              <a:t>結合社交媒體與電商功能，利用社交互動和用戶生成內容來推動銷售，強調社交推薦和社群效應。</a:t>
            </a:r>
          </a:p>
          <a:p>
            <a:r>
              <a:rPr dirty="0"/>
              <a:t>範例：</a:t>
            </a:r>
          </a:p>
          <a:p>
            <a:pPr lvl="1"/>
            <a:r>
              <a:rPr dirty="0">
                <a:hlinkClick r:id="rId2"/>
              </a:rPr>
              <a:t>小紅書（RED）</a:t>
            </a:r>
            <a:r>
              <a:rPr dirty="0"/>
              <a:t>：結合社交媒體與電商的典範。</a:t>
            </a:r>
          </a:p>
          <a:p>
            <a:pPr lvl="1"/>
            <a:r>
              <a:rPr dirty="0">
                <a:hlinkClick r:id="rId3"/>
              </a:rPr>
              <a:t>抖音小店</a:t>
            </a:r>
            <a:r>
              <a:rPr dirty="0"/>
              <a:t>：抖音平台通過短視頻和直播進行產品推廣和銷售。</a:t>
            </a:r>
          </a:p>
          <a:p>
            <a:r>
              <a:rPr dirty="0"/>
              <a:t>相關影片：</a:t>
            </a:r>
          </a:p>
          <a:p>
            <a:pPr lvl="1"/>
            <a:r>
              <a:rPr dirty="0">
                <a:hlinkClick r:id="rId4"/>
              </a:rPr>
              <a:t>如何利用抖音小店進行銷售？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社交電商</a:t>
            </a:r>
            <a:br>
              <a:rPr lang="en-US" dirty="0"/>
            </a:br>
            <a:r>
              <a:rPr dirty="0"/>
              <a:t>（Social E-Commerce）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特色：</a:t>
            </a:r>
            <a:endParaRPr lang="en-US" dirty="0"/>
          </a:p>
          <a:p>
            <a:pPr lvl="1"/>
            <a:r>
              <a:rPr dirty="0"/>
              <a:t>消費者按月或按年訂閱產品或服務，定期獲取更新的產品或內容，適合內容服務和消耗品行業。</a:t>
            </a:r>
          </a:p>
          <a:p>
            <a:r>
              <a:rPr dirty="0"/>
              <a:t>範例：</a:t>
            </a:r>
          </a:p>
          <a:p>
            <a:pPr lvl="1"/>
            <a:r>
              <a:rPr dirty="0">
                <a:hlinkClick r:id="rId2"/>
              </a:rPr>
              <a:t>KKBOX</a:t>
            </a:r>
            <a:r>
              <a:rPr dirty="0"/>
              <a:t>：台灣的音樂串流服務平台，採用訂閱制模式。</a:t>
            </a:r>
          </a:p>
          <a:p>
            <a:pPr lvl="1"/>
            <a:r>
              <a:rPr dirty="0">
                <a:hlinkClick r:id="rId3"/>
              </a:rPr>
              <a:t>Netflix</a:t>
            </a:r>
            <a:r>
              <a:rPr dirty="0"/>
              <a:t>：全球知名的影音串流平台。</a:t>
            </a:r>
          </a:p>
          <a:p>
            <a:r>
              <a:rPr dirty="0"/>
              <a:t>相關影片：</a:t>
            </a:r>
          </a:p>
          <a:p>
            <a:pPr lvl="1"/>
            <a:r>
              <a:rPr dirty="0">
                <a:hlinkClick r:id="rId4"/>
              </a:rPr>
              <a:t>訂閱制商業模式解析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訂閱制電商</a:t>
            </a:r>
            <a:br>
              <a:rPr lang="en-US" dirty="0"/>
            </a:br>
            <a:r>
              <a:rPr dirty="0"/>
              <a:t>（Subscription E-Commerce）</a:t>
            </a:r>
          </a:p>
        </p:txBody>
      </p:sp>
    </p:spTree>
    <p:extLst>
      <p:ext uri="{BB962C8B-B14F-4D97-AF65-F5344CB8AC3E}">
        <p14:creationId xmlns:p14="http://schemas.microsoft.com/office/powerpoint/2010/main" val="32861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特色：</a:t>
            </a:r>
            <a:endParaRPr lang="en-US" dirty="0"/>
          </a:p>
          <a:p>
            <a:pPr lvl="1"/>
            <a:r>
              <a:rPr dirty="0"/>
              <a:t>商家不需要囤積產品，而是在客戶下單後直接從供應商處發貨，適合資金有限的創業者。</a:t>
            </a:r>
          </a:p>
          <a:p>
            <a:r>
              <a:rPr dirty="0"/>
              <a:t>範例：</a:t>
            </a:r>
          </a:p>
          <a:p>
            <a:pPr lvl="1"/>
            <a:r>
              <a:rPr dirty="0">
                <a:hlinkClick r:id="rId2"/>
              </a:rPr>
              <a:t>1688代發</a:t>
            </a:r>
            <a:r>
              <a:rPr lang="zh-CN" altLang="en-US" dirty="0">
                <a:hlinkClick r:id="rId2"/>
              </a:rPr>
              <a:t>服務</a:t>
            </a:r>
            <a:r>
              <a:rPr dirty="0"/>
              <a:t>：阿里巴巴旗下的1688平台提供代發貨服務。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蝦皮的代發貨</a:t>
            </a:r>
            <a:r>
              <a:rPr lang="zh-CN" altLang="en-US" dirty="0"/>
              <a:t>：很多商家</a:t>
            </a:r>
            <a:r>
              <a:rPr lang="zh-CN" altLang="en-US" dirty="0">
                <a:solidFill>
                  <a:srgbClr val="C00000"/>
                </a:solidFill>
              </a:rPr>
              <a:t>從淘寶取貨</a:t>
            </a:r>
            <a:r>
              <a:rPr lang="zh-CN" altLang="en-US" dirty="0"/>
              <a:t>，到台灣販賣</a:t>
            </a:r>
            <a:endParaRPr lang="en-US" dirty="0"/>
          </a:p>
          <a:p>
            <a:r>
              <a:rPr dirty="0"/>
              <a:t>相關影片：</a:t>
            </a:r>
          </a:p>
          <a:p>
            <a:pPr lvl="1"/>
            <a:r>
              <a:rPr dirty="0">
                <a:hlinkClick r:id="rId3"/>
              </a:rPr>
              <a:t>Dropshipping 新手教學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Dropshipping</a:t>
            </a:r>
            <a:br>
              <a:rPr lang="en-US" dirty="0"/>
            </a:br>
            <a:r>
              <a:rPr dirty="0"/>
              <a:t>（代發貨模式）</a:t>
            </a:r>
          </a:p>
        </p:txBody>
      </p:sp>
    </p:spTree>
    <p:extLst>
      <p:ext uri="{BB962C8B-B14F-4D97-AF65-F5344CB8AC3E}">
        <p14:creationId xmlns:p14="http://schemas.microsoft.com/office/powerpoint/2010/main" val="165912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特色：</a:t>
            </a:r>
            <a:endParaRPr lang="en-US" dirty="0"/>
          </a:p>
          <a:p>
            <a:pPr lvl="1"/>
            <a:r>
              <a:rPr dirty="0"/>
              <a:t>通過推廣其他公司的產品或服務來賺取佣金，適合擁有流量的網站或個人。</a:t>
            </a:r>
          </a:p>
          <a:p>
            <a:r>
              <a:rPr dirty="0"/>
              <a:t>範例：</a:t>
            </a:r>
          </a:p>
          <a:p>
            <a:pPr lvl="1"/>
            <a:r>
              <a:rPr dirty="0">
                <a:hlinkClick r:id="rId2"/>
              </a:rPr>
              <a:t>博客來聯盟</a:t>
            </a:r>
            <a:r>
              <a:rPr dirty="0"/>
              <a:t>：博客來提供聯盟行銷計劃，推廣書籍賺取佣金。</a:t>
            </a:r>
          </a:p>
          <a:p>
            <a:pPr lvl="1"/>
            <a:r>
              <a:rPr dirty="0">
                <a:hlinkClick r:id="rId3"/>
              </a:rPr>
              <a:t>阿里媽媽</a:t>
            </a:r>
            <a:r>
              <a:rPr dirty="0"/>
              <a:t>：阿里巴巴的聯盟行銷平台，幫助網站和App通過推薦商品獲利。</a:t>
            </a:r>
            <a:endParaRPr lang="en-US" dirty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Youtube</a:t>
            </a:r>
            <a:r>
              <a:rPr lang="zh-CN" altLang="en-US" dirty="0">
                <a:solidFill>
                  <a:srgbClr val="7030A0"/>
                </a:solidFill>
              </a:rPr>
              <a:t>聯盟計劃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>
                <a:solidFill>
                  <a:srgbClr val="7030A0"/>
                </a:solidFill>
              </a:rPr>
              <a:t>聯盟計劃</a:t>
            </a:r>
            <a:endParaRPr lang="zh-TW" altLang="en-US" dirty="0">
              <a:solidFill>
                <a:srgbClr val="7030A0"/>
              </a:solidFill>
            </a:endParaRPr>
          </a:p>
          <a:p>
            <a:r>
              <a:rPr lang="zh-TW" altLang="en-US" dirty="0"/>
              <a:t>相關影片：</a:t>
            </a:r>
          </a:p>
          <a:p>
            <a:pPr lvl="1"/>
            <a:r>
              <a:rPr dirty="0">
                <a:hlinkClick r:id="rId4"/>
              </a:rPr>
              <a:t>如何開始聯盟行銷？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聯盟行銷</a:t>
            </a:r>
            <a:br>
              <a:rPr lang="en-US" dirty="0"/>
            </a:br>
            <a:r>
              <a:rPr dirty="0"/>
              <a:t>（Affiliate Marketing）</a:t>
            </a:r>
          </a:p>
        </p:txBody>
      </p:sp>
    </p:spTree>
    <p:extLst>
      <p:ext uri="{BB962C8B-B14F-4D97-AF65-F5344CB8AC3E}">
        <p14:creationId xmlns:p14="http://schemas.microsoft.com/office/powerpoint/2010/main" val="36437678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379</TotalTime>
  <Words>1508</Words>
  <Application>Microsoft Office PowerPoint</Application>
  <PresentationFormat>如螢幕大小 (4:3)</PresentationFormat>
  <Paragraphs>220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陳擎文</vt:lpstr>
      <vt:lpstr>單元綱要</vt:lpstr>
      <vt:lpstr>PowerPoint 簡報</vt:lpstr>
      <vt:lpstr>第三方平台銷售 （Third-Party E-commerce platform）</vt:lpstr>
      <vt:lpstr>自建電商平台 （Direct-to-Consumer, D2C）</vt:lpstr>
      <vt:lpstr>社交電商 （Social E-Commerce）</vt:lpstr>
      <vt:lpstr>訂閱制電商 （Subscription E-Commerce）</vt:lpstr>
      <vt:lpstr>Dropshipping （代發貨模式）</vt:lpstr>
      <vt:lpstr>聯盟行銷 （Affiliate Marketing）</vt:lpstr>
      <vt:lpstr>微商(Micronet)</vt:lpstr>
      <vt:lpstr>微商的說明影片</vt:lpstr>
      <vt:lpstr>PowerPoint 簡報</vt:lpstr>
      <vt:lpstr>最有名的微商：台灣藝人林瑞陽，張庭的【 TST庭秘密】化妝品品牌</vt:lpstr>
      <vt:lpstr>最有名的微商：台灣藝人林瑞陽，張庭的【 TST庭秘密】化妝品品牌</vt:lpstr>
      <vt:lpstr>最有名的微商：台灣藝人林瑞陽，張庭的【 TST庭秘密】化妝品品牌</vt:lpstr>
      <vt:lpstr>什麼是O2O經營模式？ O2O（Online to Offline）</vt:lpstr>
      <vt:lpstr>PowerPoint 簡報</vt:lpstr>
      <vt:lpstr>PowerPoint 簡報</vt:lpstr>
      <vt:lpstr>人工智慧的概述</vt:lpstr>
      <vt:lpstr>AI在電子商務中的應用</vt:lpstr>
      <vt:lpstr>PowerPoint 簡報</vt:lpstr>
      <vt:lpstr>區塊鏈技術的基本原理</vt:lpstr>
      <vt:lpstr>區塊鏈在電子商務中的應用</vt:lpstr>
      <vt:lpstr>PowerPoint 簡報</vt:lpstr>
      <vt:lpstr>無人商店的概述</vt:lpstr>
      <vt:lpstr>無人商店的應用</vt:lpstr>
      <vt:lpstr>PowerPoint 簡報</vt:lpstr>
      <vt:lpstr>智慧物流的概述</vt:lpstr>
      <vt:lpstr>智慧物流的應用</vt:lpstr>
      <vt:lpstr>PowerPoint 簡報</vt:lpstr>
      <vt:lpstr>綠色電子商務的概念</vt:lpstr>
      <vt:lpstr>綠色電子商務的實踐</vt:lpstr>
      <vt:lpstr>可持續發展的趨勢</vt:lpstr>
      <vt:lpstr>PowerPoint 簡報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17</cp:revision>
  <dcterms:created xsi:type="dcterms:W3CDTF">2013-01-27T09:14:16Z</dcterms:created>
  <dcterms:modified xsi:type="dcterms:W3CDTF">2024-08-23T19:16:05Z</dcterms:modified>
  <cp:category/>
</cp:coreProperties>
</file>