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848" r:id="rId2"/>
    <p:sldId id="257" r:id="rId3"/>
    <p:sldId id="849" r:id="rId4"/>
    <p:sldId id="547" r:id="rId5"/>
    <p:sldId id="621" r:id="rId6"/>
    <p:sldId id="845" r:id="rId7"/>
    <p:sldId id="850" r:id="rId8"/>
    <p:sldId id="851" r:id="rId9"/>
    <p:sldId id="852" r:id="rId10"/>
    <p:sldId id="855" r:id="rId11"/>
    <p:sldId id="856" r:id="rId12"/>
    <p:sldId id="853" r:id="rId13"/>
    <p:sldId id="854" r:id="rId14"/>
    <p:sldId id="843" r:id="rId15"/>
    <p:sldId id="262" r:id="rId16"/>
    <p:sldId id="264" r:id="rId17"/>
    <p:sldId id="548" r:id="rId18"/>
    <p:sldId id="549" r:id="rId19"/>
    <p:sldId id="619" r:id="rId20"/>
    <p:sldId id="620" r:id="rId21"/>
    <p:sldId id="544" r:id="rId22"/>
    <p:sldId id="378" r:id="rId23"/>
    <p:sldId id="379" r:id="rId24"/>
    <p:sldId id="380" r:id="rId25"/>
    <p:sldId id="382" r:id="rId26"/>
    <p:sldId id="383" r:id="rId27"/>
    <p:sldId id="384" r:id="rId28"/>
    <p:sldId id="586" r:id="rId29"/>
    <p:sldId id="842" r:id="rId3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2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6682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42002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924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87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76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7915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Ecommerce_emi/" TargetMode="External"/><Relationship Id="rId2" Type="http://schemas.openxmlformats.org/officeDocument/2006/relationships/hyperlink" Target="https://acupun.site/lecture/Ecommerc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北科大 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A2C3EFC-94EF-4AFA-8798-6656269DE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電子商務</a:t>
            </a:r>
            <a:r>
              <a:rPr lang="en-US" altLang="zh-TW" dirty="0"/>
              <a:t> </a:t>
            </a:r>
            <a:r>
              <a:rPr lang="zh-TW" altLang="en-US" dirty="0"/>
              <a:t>課程簡介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關於</a:t>
            </a:r>
            <a:r>
              <a:rPr lang="en-US" altLang="zh-CN" dirty="0"/>
              <a:t>EMI</a:t>
            </a:r>
            <a:r>
              <a:rPr lang="zh-CN" altLang="en-US" dirty="0"/>
              <a:t>授課</a:t>
            </a:r>
            <a:endParaRPr lang="en-US" altLang="zh-CN" dirty="0"/>
          </a:p>
          <a:p>
            <a:r>
              <a:rPr lang="zh-CN" altLang="en-US" dirty="0"/>
              <a:t>老師的想法是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99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2C89FA4-CF97-4523-AF8E-0CA6F640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3BA266-3B08-4372-9AC0-D629DA9B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EMI</a:t>
            </a:r>
            <a:r>
              <a:rPr lang="zh-CN" altLang="en-US" dirty="0"/>
              <a:t>老師的想法是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0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實作部分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7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D545D-BBF4-40B7-823D-D338D7B4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(2).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實作部分</a:t>
            </a:r>
            <a:endParaRPr lang="en-US" altLang="zh-TW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3200" dirty="0">
                <a:cs typeface="+mj-cs"/>
              </a:rPr>
              <a:t>學習商務網站的前端網站技術（</a:t>
            </a:r>
            <a:r>
              <a:rPr lang="en-US" altLang="zh-TW" sz="3200" dirty="0" err="1">
                <a:cs typeface="+mj-cs"/>
              </a:rPr>
              <a:t>Html+CSS</a:t>
            </a:r>
            <a:r>
              <a:rPr lang="zh-TW" altLang="en-US" sz="3200" dirty="0">
                <a:cs typeface="+mj-cs"/>
              </a:rPr>
              <a:t>，</a:t>
            </a:r>
            <a:r>
              <a:rPr lang="en-US" altLang="zh-TW" sz="3200" dirty="0" err="1">
                <a:cs typeface="+mj-cs"/>
              </a:rPr>
              <a:t>Javascript</a:t>
            </a:r>
            <a:r>
              <a:rPr lang="zh-TW" altLang="en-US" sz="3200" dirty="0">
                <a:cs typeface="+mj-cs"/>
              </a:rPr>
              <a:t>）</a:t>
            </a:r>
          </a:p>
          <a:p>
            <a:pPr lvl="1"/>
            <a:r>
              <a:rPr lang="zh-TW" altLang="en-US" sz="3200" dirty="0">
                <a:cs typeface="+mj-cs"/>
              </a:rPr>
              <a:t>學習商務網站的後端網站技術（</a:t>
            </a:r>
            <a:r>
              <a:rPr lang="en-US" altLang="zh-TW" sz="3200" dirty="0" err="1">
                <a:cs typeface="+mj-cs"/>
              </a:rPr>
              <a:t>PHP+MySQL</a:t>
            </a:r>
            <a:r>
              <a:rPr lang="zh-TW" altLang="en-US" sz="3200" dirty="0">
                <a:cs typeface="+mj-cs"/>
              </a:rPr>
              <a:t>）</a:t>
            </a:r>
          </a:p>
          <a:p>
            <a:pPr lvl="1"/>
            <a:r>
              <a:rPr lang="zh-TW" altLang="en-US" sz="3200" dirty="0">
                <a:cs typeface="+mj-cs"/>
              </a:rPr>
              <a:t>學習如何使用埋設代碼（</a:t>
            </a:r>
            <a:r>
              <a:rPr lang="en-US" altLang="zh-TW" sz="3200" dirty="0">
                <a:cs typeface="+mj-cs"/>
              </a:rPr>
              <a:t>JavaScript</a:t>
            </a:r>
            <a:r>
              <a:rPr lang="zh-TW" altLang="en-US" sz="3200" dirty="0">
                <a:cs typeface="+mj-cs"/>
              </a:rPr>
              <a:t>）來追蹤客戶行為，</a:t>
            </a:r>
          </a:p>
          <a:p>
            <a:pPr lvl="1"/>
            <a:r>
              <a:rPr lang="zh-TW" altLang="en-US" sz="3200" dirty="0">
                <a:cs typeface="+mj-cs"/>
              </a:rPr>
              <a:t>應用</a:t>
            </a:r>
            <a:r>
              <a:rPr lang="en-US" altLang="zh-TW" sz="3200" dirty="0">
                <a:cs typeface="+mj-cs"/>
              </a:rPr>
              <a:t>SEO</a:t>
            </a:r>
            <a:r>
              <a:rPr lang="zh-TW" altLang="en-US" sz="3200" dirty="0">
                <a:cs typeface="+mj-cs"/>
              </a:rPr>
              <a:t>技巧和響應性網頁設計（</a:t>
            </a:r>
            <a:r>
              <a:rPr lang="en-US" altLang="zh-TW" sz="3200" dirty="0">
                <a:cs typeface="+mj-cs"/>
              </a:rPr>
              <a:t>RWD</a:t>
            </a:r>
            <a:r>
              <a:rPr lang="zh-TW" altLang="en-US" sz="3200" dirty="0">
                <a:cs typeface="+mj-cs"/>
              </a:rPr>
              <a:t>）來提升網站在搜尋引擎的排名，</a:t>
            </a:r>
          </a:p>
          <a:p>
            <a:pPr lvl="1"/>
            <a:r>
              <a:rPr lang="zh-TW" altLang="en-US" sz="3200" dirty="0">
                <a:cs typeface="+mj-cs"/>
              </a:rPr>
              <a:t>使用</a:t>
            </a:r>
            <a:r>
              <a:rPr lang="en-US" altLang="zh-TW" sz="3200" dirty="0">
                <a:cs typeface="+mj-cs"/>
              </a:rPr>
              <a:t>Google Analytics</a:t>
            </a:r>
            <a:r>
              <a:rPr lang="zh-TW" altLang="en-US" sz="3200" dirty="0">
                <a:cs typeface="+mj-cs"/>
              </a:rPr>
              <a:t>（</a:t>
            </a:r>
            <a:r>
              <a:rPr lang="en-US" altLang="zh-TW" sz="3200" dirty="0">
                <a:cs typeface="+mj-cs"/>
              </a:rPr>
              <a:t>GA)</a:t>
            </a:r>
            <a:r>
              <a:rPr lang="zh-TW" altLang="en-US" sz="3200" dirty="0">
                <a:cs typeface="+mj-cs"/>
              </a:rPr>
              <a:t>來進行網站的流量分析。</a:t>
            </a:r>
            <a:endParaRPr lang="zh-TW" altLang="en-US" sz="32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CE28C-323E-4729-8447-4D90DB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課程分成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326687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r>
              <a:rPr lang="zh-CN" altLang="en-US" dirty="0"/>
              <a:t>大綱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22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</a:t>
            </a:r>
            <a:r>
              <a:rPr lang="zh-TW" altLang="en-US" b="1" dirty="0"/>
              <a:t>週：課程介紹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2</a:t>
            </a:r>
            <a:r>
              <a:rPr lang="zh-TW" altLang="en-US" b="1" dirty="0"/>
              <a:t>週：電子商務的定義與發展歷史，電子商務的類型（</a:t>
            </a:r>
            <a:r>
              <a:rPr lang="en-US" altLang="zh-TW" b="1" dirty="0"/>
              <a:t>B2B, B2C, C2C, etc.</a:t>
            </a:r>
            <a:r>
              <a:rPr lang="zh-TW" altLang="en-US" b="1" dirty="0"/>
              <a:t>），台灣電商業者發展電商平台的常用路徑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3</a:t>
            </a:r>
            <a:r>
              <a:rPr lang="zh-TW" altLang="en-US" b="1" dirty="0"/>
              <a:t>週：經營電子商務的</a:t>
            </a:r>
            <a:r>
              <a:rPr lang="en-US" altLang="zh-TW" b="1" dirty="0"/>
              <a:t>7</a:t>
            </a:r>
            <a:r>
              <a:rPr lang="zh-TW" altLang="en-US" b="1" dirty="0"/>
              <a:t>種方式：</a:t>
            </a:r>
            <a:r>
              <a:rPr lang="en-US" altLang="zh-TW" b="1" dirty="0"/>
              <a:t>【</a:t>
            </a:r>
            <a:r>
              <a:rPr lang="zh-TW" altLang="en-US" b="1" dirty="0"/>
              <a:t>自建電商平台，第三方平台銷售，微商，社交電商，訂閱制電商，代發貨模式，聯盟行銷</a:t>
            </a:r>
            <a:r>
              <a:rPr lang="en-US" altLang="zh-TW" b="1" dirty="0"/>
              <a:t>】</a:t>
            </a:r>
            <a:r>
              <a:rPr lang="zh-TW" altLang="en-US" b="1" dirty="0"/>
              <a:t>等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4</a:t>
            </a:r>
            <a:r>
              <a:rPr lang="zh-TW" altLang="en-US" b="1" dirty="0"/>
              <a:t>週：網路行銷常見的</a:t>
            </a:r>
            <a:r>
              <a:rPr lang="en-US" altLang="zh-TW" b="1" dirty="0"/>
              <a:t>4</a:t>
            </a:r>
            <a:r>
              <a:rPr lang="zh-TW" altLang="en-US" b="1" dirty="0"/>
              <a:t>種策略：</a:t>
            </a:r>
            <a:r>
              <a:rPr lang="en-US" altLang="zh-TW" b="1" dirty="0"/>
              <a:t>【SEO-SEM</a:t>
            </a:r>
            <a:r>
              <a:rPr lang="zh-TW" altLang="en-US" b="1" dirty="0"/>
              <a:t>促進流量，社群行銷，</a:t>
            </a:r>
            <a:r>
              <a:rPr lang="en-US" altLang="zh-TW" b="1" dirty="0"/>
              <a:t>Email</a:t>
            </a:r>
            <a:r>
              <a:rPr lang="zh-TW" altLang="en-US" b="1" dirty="0"/>
              <a:t>行銷，內容行銷建立品牌形象</a:t>
            </a:r>
            <a:r>
              <a:rPr lang="en-US" altLang="zh-TW" b="1" dirty="0"/>
              <a:t>】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5</a:t>
            </a:r>
            <a:r>
              <a:rPr lang="zh-TW" altLang="en-US" b="1" dirty="0"/>
              <a:t>週：實作：電子商務網站開發的架構（包括前端平台與後端平台與數據庫），開發前端商務網站前端平台（</a:t>
            </a:r>
            <a:r>
              <a:rPr lang="en-US" altLang="zh-TW" b="1" dirty="0" err="1"/>
              <a:t>Html+CSS</a:t>
            </a:r>
            <a:r>
              <a:rPr lang="zh-TW" altLang="en-US" b="1" dirty="0"/>
              <a:t>）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6</a:t>
            </a:r>
            <a:r>
              <a:rPr lang="zh-TW" altLang="en-US" b="1" dirty="0"/>
              <a:t>週：實作：追蹤客戶行為的代碼基礎：</a:t>
            </a:r>
            <a:r>
              <a:rPr lang="en-US" altLang="zh-TW" b="1" dirty="0"/>
              <a:t>JavaScript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7</a:t>
            </a:r>
            <a:r>
              <a:rPr lang="zh-TW" altLang="en-US" b="1" dirty="0"/>
              <a:t>週：實作：網路行銷</a:t>
            </a:r>
            <a:r>
              <a:rPr lang="en-US" altLang="zh-TW" b="1" dirty="0"/>
              <a:t>SEO</a:t>
            </a:r>
            <a:r>
              <a:rPr lang="zh-TW" altLang="en-US" b="1" dirty="0"/>
              <a:t>的第</a:t>
            </a:r>
            <a:r>
              <a:rPr lang="en-US" altLang="zh-TW" b="1" dirty="0"/>
              <a:t>1</a:t>
            </a:r>
            <a:r>
              <a:rPr lang="zh-TW" altLang="en-US" b="1" dirty="0"/>
              <a:t>個重要技巧方法，提升在搜尋引擎的排行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8</a:t>
            </a:r>
            <a:r>
              <a:rPr lang="zh-TW" altLang="en-US" b="1" dirty="0"/>
              <a:t>週：實作：網路行銷</a:t>
            </a:r>
            <a:r>
              <a:rPr lang="en-US" altLang="zh-TW" b="1" dirty="0"/>
              <a:t>SEO</a:t>
            </a:r>
            <a:r>
              <a:rPr lang="zh-TW" altLang="en-US" b="1" dirty="0"/>
              <a:t>的第</a:t>
            </a:r>
            <a:r>
              <a:rPr lang="en-US" altLang="zh-TW" b="1" dirty="0"/>
              <a:t>2</a:t>
            </a:r>
            <a:r>
              <a:rPr lang="zh-TW" altLang="en-US" b="1" dirty="0"/>
              <a:t>個重要技巧方法：響應性網頁</a:t>
            </a:r>
            <a:r>
              <a:rPr lang="en-US" altLang="zh-TW" b="1" dirty="0"/>
              <a:t>RWD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9</a:t>
            </a:r>
            <a:r>
              <a:rPr lang="zh-TW" altLang="en-US" b="1" dirty="0"/>
              <a:t>週：期中考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課程大綱概覽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10</a:t>
            </a:r>
            <a:r>
              <a:rPr lang="zh-TW" altLang="en-US" b="1" dirty="0"/>
              <a:t>週：</a:t>
            </a:r>
            <a:r>
              <a:rPr lang="en-US" altLang="zh-TW" b="1" dirty="0"/>
              <a:t>【</a:t>
            </a:r>
            <a:r>
              <a:rPr lang="zh-TW" altLang="en-US" b="1" dirty="0"/>
              <a:t>供應鏈管理</a:t>
            </a:r>
            <a:r>
              <a:rPr lang="en-US" altLang="zh-TW" b="1" dirty="0"/>
              <a:t>】</a:t>
            </a:r>
            <a:r>
              <a:rPr lang="zh-TW" altLang="en-US" b="1" dirty="0"/>
              <a:t>是</a:t>
            </a:r>
            <a:r>
              <a:rPr lang="en-US" altLang="zh-TW" b="1" dirty="0"/>
              <a:t>【</a:t>
            </a:r>
            <a:r>
              <a:rPr lang="zh-TW" altLang="en-US" b="1" dirty="0"/>
              <a:t>快時尚電商</a:t>
            </a:r>
            <a:r>
              <a:rPr lang="en-US" altLang="zh-TW" b="1" dirty="0"/>
              <a:t>】</a:t>
            </a:r>
            <a:r>
              <a:rPr lang="zh-TW" altLang="en-US" b="1" dirty="0"/>
              <a:t>競爭力的關鍵</a:t>
            </a:r>
            <a:r>
              <a:rPr lang="en-US" altLang="zh-TW" b="1" dirty="0"/>
              <a:t>--&gt;</a:t>
            </a:r>
            <a:r>
              <a:rPr lang="zh-TW" altLang="en-US" b="1" dirty="0"/>
              <a:t>以</a:t>
            </a:r>
            <a:r>
              <a:rPr lang="en-US" altLang="zh-TW" b="1" dirty="0"/>
              <a:t>Zara</a:t>
            </a:r>
            <a:r>
              <a:rPr lang="zh-TW" altLang="en-US" b="1" dirty="0"/>
              <a:t>，</a:t>
            </a:r>
            <a:r>
              <a:rPr lang="en-US" altLang="zh-TW" b="1" dirty="0"/>
              <a:t>SHEIN</a:t>
            </a:r>
            <a:r>
              <a:rPr lang="zh-TW" altLang="en-US" b="1" dirty="0"/>
              <a:t>為例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11</a:t>
            </a:r>
            <a:r>
              <a:rPr lang="zh-TW" altLang="en-US" b="1" dirty="0"/>
              <a:t>週：</a:t>
            </a:r>
            <a:r>
              <a:rPr lang="en-US" altLang="zh-TW" b="1" dirty="0"/>
              <a:t>【</a:t>
            </a:r>
            <a:r>
              <a:rPr lang="zh-TW" altLang="en-US" b="1" dirty="0"/>
              <a:t>跨境電商</a:t>
            </a:r>
            <a:r>
              <a:rPr lang="en-US" altLang="zh-TW" b="1" dirty="0"/>
              <a:t>】</a:t>
            </a:r>
            <a:r>
              <a:rPr lang="zh-TW" altLang="en-US" b="1" dirty="0"/>
              <a:t>是當前電商的趨勢</a:t>
            </a:r>
            <a:r>
              <a:rPr lang="en-US" altLang="zh-TW" b="1" dirty="0"/>
              <a:t>--&gt;</a:t>
            </a:r>
            <a:r>
              <a:rPr lang="zh-TW" altLang="en-US" b="1" dirty="0"/>
              <a:t>以</a:t>
            </a:r>
            <a:r>
              <a:rPr lang="en-US" altLang="zh-TW" b="1" dirty="0"/>
              <a:t>SHEIN</a:t>
            </a:r>
            <a:r>
              <a:rPr lang="zh-TW" altLang="en-US" b="1" dirty="0"/>
              <a:t>，</a:t>
            </a:r>
            <a:r>
              <a:rPr lang="en-US" altLang="zh-TW" b="1" dirty="0" err="1"/>
              <a:t>Temu</a:t>
            </a:r>
            <a:r>
              <a:rPr lang="zh-TW" altLang="en-US" b="1" dirty="0"/>
              <a:t>，</a:t>
            </a:r>
            <a:r>
              <a:rPr lang="en-US" altLang="zh-TW" b="1" dirty="0"/>
              <a:t>Amazon</a:t>
            </a:r>
            <a:r>
              <a:rPr lang="zh-TW" altLang="en-US" b="1" dirty="0"/>
              <a:t>為例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12</a:t>
            </a:r>
            <a:r>
              <a:rPr lang="zh-TW" altLang="en-US" b="1" dirty="0"/>
              <a:t>週：電商的大數據分析：</a:t>
            </a:r>
            <a:r>
              <a:rPr lang="en-US" altLang="zh-TW" b="1" dirty="0"/>
              <a:t>【</a:t>
            </a:r>
            <a:r>
              <a:rPr lang="zh-TW" altLang="en-US" b="1" dirty="0"/>
              <a:t>即時分析交易數據，客戶瀏覽行為分析，精準推薦，分析市場需求，風險管理</a:t>
            </a:r>
            <a:r>
              <a:rPr lang="en-US" altLang="zh-TW" b="1" dirty="0"/>
              <a:t>】--&gt; </a:t>
            </a:r>
            <a:r>
              <a:rPr lang="zh-TW" altLang="en-US" b="1" dirty="0"/>
              <a:t>以</a:t>
            </a:r>
            <a:r>
              <a:rPr lang="en-US" altLang="zh-TW" b="1" dirty="0"/>
              <a:t>Netflix </a:t>
            </a:r>
            <a:r>
              <a:rPr lang="zh-TW" altLang="en-US" b="1" dirty="0"/>
              <a:t>，</a:t>
            </a:r>
            <a:r>
              <a:rPr lang="en-US" altLang="zh-TW" b="1" dirty="0"/>
              <a:t>SHEIN</a:t>
            </a:r>
            <a:r>
              <a:rPr lang="zh-TW" altLang="en-US" b="1" dirty="0"/>
              <a:t>， </a:t>
            </a:r>
            <a:r>
              <a:rPr lang="en-US" altLang="zh-TW" b="1" dirty="0"/>
              <a:t>Amazon</a:t>
            </a:r>
            <a:r>
              <a:rPr lang="zh-TW" altLang="en-US" b="1" dirty="0"/>
              <a:t>為例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13</a:t>
            </a:r>
            <a:r>
              <a:rPr lang="zh-TW" altLang="en-US" b="1" dirty="0"/>
              <a:t>週：</a:t>
            </a:r>
            <a:r>
              <a:rPr lang="en-US" altLang="zh-TW" b="1" dirty="0"/>
              <a:t>【</a:t>
            </a:r>
            <a:r>
              <a:rPr lang="zh-TW" altLang="en-US" b="1" dirty="0"/>
              <a:t>社交商務與網紅經濟</a:t>
            </a:r>
            <a:r>
              <a:rPr lang="en-US" altLang="zh-TW" b="1" dirty="0"/>
              <a:t>】</a:t>
            </a:r>
            <a:r>
              <a:rPr lang="zh-TW" altLang="en-US" b="1" dirty="0"/>
              <a:t>：使用</a:t>
            </a:r>
            <a:r>
              <a:rPr lang="en-US" altLang="zh-TW" b="1" dirty="0"/>
              <a:t>UGC</a:t>
            </a:r>
            <a:r>
              <a:rPr lang="zh-TW" altLang="en-US" b="1" dirty="0"/>
              <a:t>進行營銷是新的趨勢</a:t>
            </a:r>
            <a:r>
              <a:rPr lang="en-US" altLang="zh-TW" b="1" dirty="0"/>
              <a:t>--&gt; </a:t>
            </a:r>
            <a:r>
              <a:rPr lang="zh-TW" altLang="en-US" b="1" dirty="0"/>
              <a:t>以小紅書，</a:t>
            </a:r>
            <a:r>
              <a:rPr lang="en-US" altLang="zh-TW" b="1" dirty="0"/>
              <a:t>SHEIN</a:t>
            </a:r>
            <a:r>
              <a:rPr lang="zh-TW" altLang="en-US" b="1" dirty="0"/>
              <a:t>為例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14</a:t>
            </a:r>
            <a:r>
              <a:rPr lang="zh-TW" altLang="en-US" b="1" dirty="0"/>
              <a:t>週：實作：架設網站與實務：</a:t>
            </a:r>
            <a:r>
              <a:rPr lang="en-US" altLang="zh-TW" b="1" dirty="0"/>
              <a:t>Apache + PHP + MySQL</a:t>
            </a:r>
            <a:r>
              <a:rPr lang="zh-TW" altLang="en-US" b="1" dirty="0"/>
              <a:t>，後端平台的建構技術：</a:t>
            </a:r>
            <a:r>
              <a:rPr lang="en-US" altLang="zh-TW" b="1" dirty="0"/>
              <a:t>PHP(1)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15</a:t>
            </a:r>
            <a:r>
              <a:rPr lang="zh-TW" altLang="en-US" b="1" dirty="0"/>
              <a:t>週：實作：後端網頁結合資料庫的技術：</a:t>
            </a:r>
            <a:r>
              <a:rPr lang="en-US" altLang="zh-TW" b="1" dirty="0"/>
              <a:t>PHP + MySQL (1)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16</a:t>
            </a:r>
            <a:r>
              <a:rPr lang="zh-TW" altLang="en-US" b="1" dirty="0"/>
              <a:t>週：實作：後端網頁結合資料庫的技術：</a:t>
            </a:r>
            <a:r>
              <a:rPr lang="en-US" altLang="zh-TW" b="1" dirty="0"/>
              <a:t>PHP + MySQL (2)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17</a:t>
            </a:r>
            <a:r>
              <a:rPr lang="zh-TW" altLang="en-US" b="1" dirty="0"/>
              <a:t>週：實作：用</a:t>
            </a:r>
            <a:r>
              <a:rPr lang="en-US" altLang="zh-TW" b="1" dirty="0"/>
              <a:t>Google Analytics</a:t>
            </a:r>
            <a:r>
              <a:rPr lang="zh-TW" altLang="en-US" b="1" dirty="0"/>
              <a:t>進行客戶流量追蹤與流量分析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18</a:t>
            </a:r>
            <a:r>
              <a:rPr lang="zh-TW" altLang="en-US" b="1" dirty="0"/>
              <a:t>週：期末考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課程大綱概覽</a:t>
            </a:r>
          </a:p>
        </p:txBody>
      </p:sp>
    </p:spTree>
    <p:extLst>
      <p:ext uri="{BB962C8B-B14F-4D97-AF65-F5344CB8AC3E}">
        <p14:creationId xmlns:p14="http://schemas.microsoft.com/office/powerpoint/2010/main" val="87120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416824" cy="2592288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</a:t>
            </a:r>
            <a:endParaRPr lang="en-US" altLang="zh-CN" sz="8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7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本學期的評分方式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1.</a:t>
            </a:r>
            <a:r>
              <a:rPr lang="zh-CN" altLang="en-US" sz="4400" b="1" dirty="0"/>
              <a:t>上課分數：</a:t>
            </a:r>
            <a:r>
              <a:rPr lang="en-US" altLang="zh-CN" sz="4400" dirty="0">
                <a:solidFill>
                  <a:srgbClr val="C00000"/>
                </a:solidFill>
              </a:rPr>
              <a:t>25</a:t>
            </a:r>
            <a:r>
              <a:rPr lang="en-US" altLang="zh-CN" sz="4400" b="1" dirty="0">
                <a:solidFill>
                  <a:srgbClr val="C00000"/>
                </a:solidFill>
              </a:rPr>
              <a:t>%</a:t>
            </a:r>
          </a:p>
          <a:p>
            <a:pPr lvl="1"/>
            <a:r>
              <a:rPr lang="zh-CN" altLang="en-US" sz="3600" b="1" dirty="0"/>
              <a:t>上課實作範例加分（使用</a:t>
            </a:r>
            <a:r>
              <a:rPr lang="en-US" altLang="zh-CN" sz="3600" b="1" dirty="0" err="1">
                <a:highlight>
                  <a:srgbClr val="FFFF00"/>
                </a:highlight>
              </a:rPr>
              <a:t>Zuvio</a:t>
            </a:r>
            <a:r>
              <a:rPr lang="zh-CN" altLang="en-US" sz="3600" b="1" dirty="0"/>
              <a:t>來加分）</a:t>
            </a:r>
            <a:endParaRPr lang="en-US" altLang="zh-CN" sz="3600" b="1" dirty="0"/>
          </a:p>
          <a:p>
            <a:r>
              <a:rPr lang="en-US" altLang="zh-CN" sz="4400" b="1" dirty="0"/>
              <a:t>2.</a:t>
            </a:r>
            <a:r>
              <a:rPr lang="zh-CN" altLang="en-US" sz="4400" b="1" dirty="0"/>
              <a:t>作業分數：</a:t>
            </a:r>
            <a:r>
              <a:rPr lang="en-US" altLang="zh-CN" sz="4400" dirty="0">
                <a:solidFill>
                  <a:srgbClr val="C00000"/>
                </a:solidFill>
              </a:rPr>
              <a:t>15</a:t>
            </a:r>
            <a:r>
              <a:rPr lang="en-US" altLang="zh-CN" sz="4400" b="1" dirty="0">
                <a:solidFill>
                  <a:srgbClr val="C00000"/>
                </a:solidFill>
              </a:rPr>
              <a:t>%</a:t>
            </a:r>
          </a:p>
          <a:p>
            <a:r>
              <a:rPr lang="en-US" altLang="zh-CN" sz="4400" b="1" dirty="0"/>
              <a:t>3.</a:t>
            </a:r>
            <a:r>
              <a:rPr lang="zh-CN" altLang="en-US" sz="4400" b="1" dirty="0"/>
              <a:t>期中考分數：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30%</a:t>
            </a:r>
          </a:p>
          <a:p>
            <a:r>
              <a:rPr lang="en-US" altLang="zh-CN" sz="4400" b="1" dirty="0"/>
              <a:t>4</a:t>
            </a:r>
            <a:r>
              <a:rPr lang="en-US" altLang="zh-TW" sz="4400" b="1" dirty="0"/>
              <a:t>.</a:t>
            </a:r>
            <a:r>
              <a:rPr lang="zh-CN" altLang="en-US" sz="4400" b="1" dirty="0"/>
              <a:t>期末作業：</a:t>
            </a:r>
            <a:r>
              <a:rPr lang="en-US" altLang="zh-CN" sz="4400" b="1" dirty="0">
                <a:solidFill>
                  <a:srgbClr val="C00000"/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94524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08912" cy="288032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教材網站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課程目標介紹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00808"/>
            <a:ext cx="8892480" cy="515719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沒有指定教科書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課程使用老師的教材網站：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>
                <a:hlinkClick r:id="rId2"/>
              </a:rPr>
              <a:t>https</a:t>
            </a:r>
            <a:r>
              <a:rPr lang="en-US" altLang="zh-TW" sz="3200" dirty="0">
                <a:hlinkClick r:id="rId2"/>
              </a:rPr>
              <a:t>://acupun.site/lecture/Ecommerce/</a:t>
            </a:r>
            <a:endParaRPr lang="en-US" altLang="zh-TW" sz="3200" dirty="0"/>
          </a:p>
          <a:p>
            <a:pPr lvl="1"/>
            <a:r>
              <a:rPr lang="en-US" altLang="zh-TW" sz="3200" dirty="0">
                <a:hlinkClick r:id="rId3"/>
              </a:rPr>
              <a:t>https://acupun.site/lecture/Ecommerce_emi/</a:t>
            </a:r>
            <a:endParaRPr lang="en-US" altLang="zh-TW" sz="3200" dirty="0"/>
          </a:p>
          <a:p>
            <a:pPr lvl="1"/>
            <a:endParaRPr lang="en-US" altLang="zh-TW" sz="3200" dirty="0"/>
          </a:p>
          <a:p>
            <a:pPr lvl="1"/>
            <a:endParaRPr lang="en-US" altLang="zh-TW" sz="36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65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7488832" cy="3672408"/>
          </a:xfrm>
        </p:spPr>
        <p:txBody>
          <a:bodyPr vert="horz" rtlCol="0" anchor="b" anchorCtr="0">
            <a:normAutofit/>
          </a:bodyPr>
          <a:lstStyle/>
          <a:p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老師相關的業界經驗</a:t>
            </a:r>
            <a:endParaRPr lang="zh-TW" altLang="en-US" sz="7200" b="1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23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2" y="95103"/>
            <a:ext cx="8927976" cy="1229996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業界經驗</a:t>
            </a:r>
            <a:r>
              <a:rPr lang="en-US" altLang="zh-CN" sz="44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CN" altLang="en-US" sz="44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：電子商務</a:t>
            </a:r>
            <a:r>
              <a:rPr lang="en-US" altLang="zh-CN" sz="44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CN" altLang="en-US" sz="44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CN" sz="44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CN" altLang="en-US" sz="44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端網站設計</a:t>
            </a:r>
            <a:endParaRPr lang="zh-TW" altLang="zh-TW" sz="44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E9F3C2C5-2E40-4208-BF9A-8D5007A8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0560"/>
          </a:xfrm>
        </p:spPr>
        <p:txBody>
          <a:bodyPr>
            <a:noAutofit/>
          </a:bodyPr>
          <a:lstStyle/>
          <a:p>
            <a:r>
              <a:rPr lang="zh-CN" altLang="en-US" b="1" dirty="0">
                <a:effectLst/>
              </a:rPr>
              <a:t>業界經驗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：</a:t>
            </a:r>
            <a:r>
              <a:rPr lang="zh-TW" altLang="zh-TW" b="1" dirty="0">
                <a:effectLst/>
              </a:rPr>
              <a:t>製作：</a:t>
            </a:r>
            <a:r>
              <a:rPr lang="zh-TW" altLang="zh-TW" b="1" dirty="0">
                <a:effectLst/>
                <a:highlight>
                  <a:srgbClr val="FFFF00"/>
                </a:highlight>
              </a:rPr>
              <a:t>藝術品拍賣網站</a:t>
            </a:r>
            <a:r>
              <a:rPr lang="zh-CN" altLang="en-US" b="1" dirty="0">
                <a:effectLst/>
              </a:rPr>
              <a:t>，</a:t>
            </a:r>
            <a:r>
              <a:rPr lang="zh-TW" altLang="zh-TW" b="1" dirty="0">
                <a:effectLst/>
              </a:rPr>
              <a:t>幫</a:t>
            </a:r>
            <a:r>
              <a:rPr lang="zh-TW" altLang="zh-TW" b="1" dirty="0">
                <a:effectLst/>
                <a:highlight>
                  <a:srgbClr val="FFFF00"/>
                </a:highlight>
              </a:rPr>
              <a:t>台灣廠商</a:t>
            </a:r>
            <a:r>
              <a:rPr lang="zh-TW" altLang="zh-TW" b="1" dirty="0">
                <a:effectLst/>
              </a:rPr>
              <a:t>撰寫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Art auction</a:t>
            </a:r>
            <a:r>
              <a:rPr lang="en-US" altLang="zh-CN" b="1" dirty="0">
                <a:highlight>
                  <a:srgbClr val="FFFF00"/>
                </a:highlight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APP</a:t>
            </a:r>
            <a:endParaRPr lang="zh-TW" altLang="zh-TW" b="1" dirty="0">
              <a:effectLst/>
              <a:highlight>
                <a:srgbClr val="FFFF00"/>
              </a:highlight>
            </a:endParaRPr>
          </a:p>
          <a:p>
            <a:r>
              <a:rPr lang="zh-TW" altLang="zh-TW" b="1" dirty="0">
                <a:effectLst/>
              </a:rPr>
              <a:t>☎結合各種技術，</a:t>
            </a:r>
            <a:endParaRPr lang="en-US" altLang="zh-TW" b="1" dirty="0">
              <a:effectLst/>
            </a:endParaRPr>
          </a:p>
          <a:p>
            <a:r>
              <a:rPr lang="zh-TW" altLang="zh-TW" b="1" dirty="0">
                <a:effectLst/>
              </a:rPr>
              <a:t>包括：</a:t>
            </a:r>
            <a:r>
              <a:rPr lang="en-US" altLang="zh-TW" b="1" dirty="0" err="1">
                <a:effectLst/>
              </a:rPr>
              <a:t>PHP+smarty</a:t>
            </a:r>
            <a:r>
              <a:rPr lang="zh-TW" altLang="zh-TW" b="1" dirty="0">
                <a:effectLst/>
              </a:rPr>
              <a:t>、</a:t>
            </a:r>
            <a:endParaRPr lang="en-US" altLang="zh-TW" b="1" dirty="0">
              <a:effectLst/>
            </a:endParaRPr>
          </a:p>
          <a:p>
            <a:r>
              <a:rPr lang="en-US" altLang="zh-TW" b="1" dirty="0">
                <a:effectLst/>
              </a:rPr>
              <a:t>Bootstrap</a:t>
            </a:r>
            <a:r>
              <a:rPr lang="zh-TW" altLang="zh-TW" b="1" dirty="0">
                <a:effectLst/>
              </a:rPr>
              <a:t>、</a:t>
            </a:r>
            <a:endParaRPr lang="en-US" altLang="zh-TW" b="1" dirty="0">
              <a:effectLst/>
            </a:endParaRPr>
          </a:p>
          <a:p>
            <a:r>
              <a:rPr lang="en-US" altLang="zh-TW" b="1" dirty="0" err="1">
                <a:effectLst/>
              </a:rPr>
              <a:t>Jquery</a:t>
            </a:r>
            <a:r>
              <a:rPr lang="en-US" altLang="zh-TW" b="1" dirty="0">
                <a:effectLst/>
              </a:rPr>
              <a:t> mobile</a:t>
            </a:r>
            <a:r>
              <a:rPr lang="zh-TW" altLang="zh-TW" b="1" dirty="0">
                <a:effectLst/>
              </a:rPr>
              <a:t>、</a:t>
            </a:r>
            <a:endParaRPr lang="en-US" altLang="zh-TW" b="1" dirty="0">
              <a:effectLst/>
            </a:endParaRPr>
          </a:p>
          <a:p>
            <a:r>
              <a:rPr lang="en-US" altLang="zh-TW" b="1" dirty="0" err="1">
                <a:effectLst/>
              </a:rPr>
              <a:t>Javascript</a:t>
            </a:r>
            <a:endParaRPr lang="zh-TW" altLang="zh-TW" b="1" dirty="0">
              <a:effectLst/>
            </a:endParaRPr>
          </a:p>
        </p:txBody>
      </p:sp>
      <p:pic>
        <p:nvPicPr>
          <p:cNvPr id="13" name="圖片 12" descr="電腦版2-07.jpg">
            <a:extLst>
              <a:ext uri="{FF2B5EF4-FFF2-40B4-BE49-F238E27FC236}">
                <a16:creationId xmlns:a16="http://schemas.microsoft.com/office/drawing/2014/main" id="{FA40115D-E523-41BD-9A9A-B8E955B742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728" y="3494790"/>
            <a:ext cx="5763260" cy="3242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45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業界經驗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：電子商務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b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端網站設計</a:t>
            </a:r>
            <a:endParaRPr lang="zh-TW" altLang="zh-TW" sz="48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ED6889C-D70F-431F-9997-730F330B5A0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52" y="1900260"/>
            <a:ext cx="3025480" cy="4599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 descr="整理2-06.jpg">
            <a:extLst>
              <a:ext uri="{FF2B5EF4-FFF2-40B4-BE49-F238E27FC236}">
                <a16:creationId xmlns:a16="http://schemas.microsoft.com/office/drawing/2014/main" id="{FB797FE2-28FA-4C37-8999-309D0C3553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486" y="1918693"/>
            <a:ext cx="3025480" cy="453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 descr="整理2-08.jpg">
            <a:extLst>
              <a:ext uri="{FF2B5EF4-FFF2-40B4-BE49-F238E27FC236}">
                <a16:creationId xmlns:a16="http://schemas.microsoft.com/office/drawing/2014/main" id="{21CB4411-32B6-4905-8BCD-CEB26857308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2200" y="1968039"/>
            <a:ext cx="2737448" cy="4532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3501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E9F3C2C5-2E40-4208-BF9A-8D5007A8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0560"/>
          </a:xfrm>
        </p:spPr>
        <p:txBody>
          <a:bodyPr>
            <a:noAutofit/>
          </a:bodyPr>
          <a:lstStyle/>
          <a:p>
            <a:r>
              <a:rPr lang="zh-CN" altLang="en-US" b="1" dirty="0">
                <a:effectLst/>
              </a:rPr>
              <a:t>業界經驗</a:t>
            </a:r>
            <a:r>
              <a:rPr lang="en-US" altLang="zh-CN" b="1" dirty="0">
                <a:effectLst/>
              </a:rPr>
              <a:t>2</a:t>
            </a:r>
            <a:r>
              <a:rPr lang="zh-TW" altLang="zh-TW" b="1" dirty="0">
                <a:effectLst/>
              </a:rPr>
              <a:t>：</a:t>
            </a:r>
            <a:r>
              <a:rPr lang="zh-TW" altLang="zh-TW" b="1" u="sng" dirty="0">
                <a:effectLst/>
                <a:highlight>
                  <a:srgbClr val="FFFF00"/>
                </a:highlight>
              </a:rPr>
              <a:t>手機版的論壇程式</a:t>
            </a:r>
            <a:r>
              <a:rPr lang="zh-TW" altLang="zh-TW" b="1" u="sng" dirty="0">
                <a:effectLst/>
              </a:rPr>
              <a:t>（幫</a:t>
            </a:r>
            <a:r>
              <a:rPr lang="zh-CN" altLang="en-US" b="1" u="sng" dirty="0">
                <a:effectLst/>
                <a:highlight>
                  <a:srgbClr val="FFFF00"/>
                </a:highlight>
              </a:rPr>
              <a:t>香港</a:t>
            </a:r>
            <a:r>
              <a:rPr lang="zh-TW" altLang="zh-TW" b="1" u="sng" dirty="0">
                <a:effectLst/>
                <a:highlight>
                  <a:srgbClr val="FFFF00"/>
                </a:highlight>
              </a:rPr>
              <a:t>廠商</a:t>
            </a:r>
            <a:r>
              <a:rPr lang="zh-TW" altLang="zh-TW" b="1" u="sng" dirty="0">
                <a:effectLst/>
              </a:rPr>
              <a:t>撰寫）</a:t>
            </a:r>
            <a:endParaRPr lang="en-US" altLang="zh-TW" b="1" u="sng" dirty="0">
              <a:effectLst/>
            </a:endParaRPr>
          </a:p>
          <a:p>
            <a:r>
              <a:rPr lang="en-US" altLang="zh-TW" b="1" u="sng" dirty="0">
                <a:solidFill>
                  <a:srgbClr val="C00000"/>
                </a:solidFill>
                <a:effectLst/>
              </a:rPr>
              <a:t>Mobile version of the forum program</a:t>
            </a:r>
            <a:endParaRPr lang="zh-TW" altLang="zh-TW" b="1" u="sng" dirty="0">
              <a:solidFill>
                <a:srgbClr val="C00000"/>
              </a:solidFill>
              <a:effectLst/>
            </a:endParaRPr>
          </a:p>
          <a:p>
            <a:r>
              <a:rPr lang="zh-TW" altLang="zh-TW" sz="2000" b="1" dirty="0">
                <a:effectLst/>
              </a:rPr>
              <a:t>☎技術：結合各種技術，包括：</a:t>
            </a:r>
            <a:r>
              <a:rPr lang="en-US" altLang="zh-TW" sz="2000" b="1" dirty="0" err="1">
                <a:effectLst/>
              </a:rPr>
              <a:t>PHP+smarty</a:t>
            </a:r>
            <a:r>
              <a:rPr lang="zh-TW" altLang="zh-TW" sz="2000" b="1" dirty="0">
                <a:effectLst/>
              </a:rPr>
              <a:t>、</a:t>
            </a:r>
            <a:r>
              <a:rPr lang="en-US" altLang="zh-TW" sz="2000" b="1" dirty="0">
                <a:effectLst/>
              </a:rPr>
              <a:t>Bootstrap</a:t>
            </a:r>
            <a:r>
              <a:rPr lang="zh-TW" altLang="zh-TW" sz="2000" b="1" dirty="0">
                <a:effectLst/>
              </a:rPr>
              <a:t>、</a:t>
            </a:r>
            <a:r>
              <a:rPr lang="en-US" altLang="zh-TW" sz="2000" b="1" dirty="0" err="1">
                <a:effectLst/>
              </a:rPr>
              <a:t>Jquery</a:t>
            </a:r>
            <a:r>
              <a:rPr lang="en-US" altLang="zh-TW" sz="2000" b="1" dirty="0">
                <a:effectLst/>
              </a:rPr>
              <a:t> mobile</a:t>
            </a:r>
            <a:r>
              <a:rPr lang="zh-TW" altLang="zh-TW" sz="2000" b="1" dirty="0">
                <a:effectLst/>
              </a:rPr>
              <a:t>、</a:t>
            </a:r>
            <a:r>
              <a:rPr lang="en-US" altLang="zh-TW" sz="2000" b="1" dirty="0" err="1">
                <a:effectLst/>
              </a:rPr>
              <a:t>Javascript</a:t>
            </a:r>
            <a:endParaRPr lang="zh-TW" altLang="zh-TW" sz="2000" b="1" dirty="0">
              <a:effectLst/>
            </a:endParaRPr>
          </a:p>
        </p:txBody>
      </p:sp>
      <p:pic>
        <p:nvPicPr>
          <p:cNvPr id="12" name="圖片 11" descr="fdz_m01.png">
            <a:extLst>
              <a:ext uri="{FF2B5EF4-FFF2-40B4-BE49-F238E27FC236}">
                <a16:creationId xmlns:a16="http://schemas.microsoft.com/office/drawing/2014/main" id="{00BF5BC9-D018-433F-A7B3-B2D90B9B6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3111455"/>
            <a:ext cx="2393950" cy="3557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 descr="fdz_m01.png">
            <a:extLst>
              <a:ext uri="{FF2B5EF4-FFF2-40B4-BE49-F238E27FC236}">
                <a16:creationId xmlns:a16="http://schemas.microsoft.com/office/drawing/2014/main" id="{B6827E46-76DA-4B3F-BBBB-F6852E2513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5025" y="3116286"/>
            <a:ext cx="2393950" cy="3557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 descr="fdz_m02.png">
            <a:extLst>
              <a:ext uri="{FF2B5EF4-FFF2-40B4-BE49-F238E27FC236}">
                <a16:creationId xmlns:a16="http://schemas.microsoft.com/office/drawing/2014/main" id="{1E7B2362-71A0-40C9-AB60-6D896EC5FF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4812" y="3075752"/>
            <a:ext cx="2273866" cy="3769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標題 2">
            <a:extLst>
              <a:ext uri="{FF2B5EF4-FFF2-40B4-BE49-F238E27FC236}">
                <a16:creationId xmlns:a16="http://schemas.microsoft.com/office/drawing/2014/main" id="{1D398F8A-7875-4EEC-830F-9CAC0317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業界經驗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：電子商務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b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端網站設計</a:t>
            </a:r>
            <a:endParaRPr lang="zh-TW" altLang="zh-TW" sz="48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7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E9F3C2C5-2E40-4208-BF9A-8D5007A8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0560"/>
          </a:xfrm>
        </p:spPr>
        <p:txBody>
          <a:bodyPr>
            <a:noAutofit/>
          </a:bodyPr>
          <a:lstStyle/>
          <a:p>
            <a:r>
              <a:rPr lang="zh-CN" altLang="en-US" b="1" dirty="0">
                <a:effectLst/>
              </a:rPr>
              <a:t>業界經驗</a:t>
            </a:r>
            <a:r>
              <a:rPr lang="en-US" altLang="zh-CN" b="1" dirty="0">
                <a:effectLst/>
              </a:rPr>
              <a:t>3</a:t>
            </a:r>
            <a:r>
              <a:rPr lang="zh-CN" altLang="en-US" b="1" dirty="0">
                <a:effectLst/>
              </a:rPr>
              <a:t>：</a:t>
            </a:r>
            <a:r>
              <a:rPr lang="zh-TW" altLang="zh-TW" b="1" dirty="0">
                <a:effectLst/>
              </a:rPr>
              <a:t>製作</a:t>
            </a:r>
            <a:r>
              <a:rPr lang="zh-TW" altLang="zh-TW" b="1" u="sng" dirty="0">
                <a:effectLst/>
              </a:rPr>
              <a:t>大陸</a:t>
            </a:r>
            <a:r>
              <a:rPr lang="zh-CN" altLang="en-US" b="1" u="sng" dirty="0">
                <a:effectLst/>
                <a:highlight>
                  <a:srgbClr val="FFFF00"/>
                </a:highlight>
              </a:rPr>
              <a:t>遠距</a:t>
            </a:r>
            <a:r>
              <a:rPr lang="zh-TW" altLang="zh-TW" b="1" u="sng" dirty="0">
                <a:effectLst/>
                <a:highlight>
                  <a:srgbClr val="FFFF00"/>
                </a:highlight>
              </a:rPr>
              <a:t>診療系統</a:t>
            </a:r>
            <a:r>
              <a:rPr lang="zh-TW" altLang="en-US" b="1" u="sng" dirty="0">
                <a:effectLst/>
                <a:highlight>
                  <a:srgbClr val="FFFF00"/>
                </a:highlight>
              </a:rPr>
              <a:t> </a:t>
            </a:r>
            <a:r>
              <a:rPr lang="en-US" altLang="zh-TW" b="1" u="sng" dirty="0">
                <a:effectLst/>
                <a:highlight>
                  <a:srgbClr val="FFFF00"/>
                </a:highlight>
              </a:rPr>
              <a:t>(</a:t>
            </a:r>
            <a:r>
              <a:rPr lang="zh-TW" altLang="zh-TW" b="1" u="sng" dirty="0">
                <a:effectLst/>
              </a:rPr>
              <a:t>幫</a:t>
            </a:r>
            <a:r>
              <a:rPr lang="zh-TW" altLang="zh-TW" b="1" u="sng" dirty="0">
                <a:effectLst/>
                <a:highlight>
                  <a:srgbClr val="FFFF00"/>
                </a:highlight>
              </a:rPr>
              <a:t>大陸連鎖診所</a:t>
            </a:r>
            <a:r>
              <a:rPr lang="zh-TW" altLang="zh-TW" b="1" u="sng" dirty="0">
                <a:effectLst/>
              </a:rPr>
              <a:t>製作</a:t>
            </a:r>
            <a:r>
              <a:rPr lang="en-US" altLang="zh-TW" b="1" u="sng" dirty="0">
                <a:effectLst/>
              </a:rPr>
              <a:t>)</a:t>
            </a:r>
          </a:p>
          <a:p>
            <a:r>
              <a:rPr lang="en-US" altLang="zh-TW" sz="3600" b="1" u="sng" dirty="0">
                <a:solidFill>
                  <a:srgbClr val="C00000"/>
                </a:solidFill>
                <a:effectLst/>
              </a:rPr>
              <a:t>telemedicine system</a:t>
            </a:r>
            <a:r>
              <a:rPr lang="zh-TW" altLang="en-US" sz="3600" b="1" u="sng" dirty="0">
                <a:effectLst/>
              </a:rPr>
              <a:t> </a:t>
            </a:r>
            <a:endParaRPr lang="en-US" altLang="zh-TW" sz="3600" b="1" u="sng" dirty="0">
              <a:effectLst/>
            </a:endParaRPr>
          </a:p>
          <a:p>
            <a:r>
              <a:rPr lang="zh-TW" altLang="zh-TW" b="1" dirty="0">
                <a:effectLst/>
              </a:rPr>
              <a:t>☎功能</a:t>
            </a:r>
            <a:r>
              <a:rPr lang="en-US" altLang="zh-TW" b="1" dirty="0">
                <a:effectLst/>
              </a:rPr>
              <a:t>1</a:t>
            </a:r>
            <a:r>
              <a:rPr lang="zh-TW" altLang="zh-TW" b="1" dirty="0">
                <a:effectLst/>
              </a:rPr>
              <a:t>：這是幫</a:t>
            </a:r>
            <a:r>
              <a:rPr lang="zh-TW" altLang="zh-TW" b="1" dirty="0">
                <a:effectLst/>
                <a:highlight>
                  <a:srgbClr val="FFFF00"/>
                </a:highlight>
              </a:rPr>
              <a:t>中醫診所</a:t>
            </a:r>
            <a:r>
              <a:rPr lang="zh-TW" altLang="zh-TW" b="1" dirty="0">
                <a:effectLst/>
              </a:rPr>
              <a:t>，所製作的線上診療系統，患者可以偏布大陸各省或海外，都可以登入這個診療系統，成為會員並掛號後，向寶泰堂的醫師求診</a:t>
            </a:r>
          </a:p>
          <a:p>
            <a:endParaRPr lang="zh-TW" altLang="zh-TW" sz="2000" b="1" dirty="0">
              <a:effectLst/>
            </a:endParaRPr>
          </a:p>
        </p:txBody>
      </p:sp>
      <p:sp>
        <p:nvSpPr>
          <p:cNvPr id="12" name="標題 2">
            <a:extLst>
              <a:ext uri="{FF2B5EF4-FFF2-40B4-BE49-F238E27FC236}">
                <a16:creationId xmlns:a16="http://schemas.microsoft.com/office/drawing/2014/main" id="{856F96A9-26ED-4384-B57F-536F34F0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業界經驗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：電子商務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b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端網站設計</a:t>
            </a:r>
            <a:endParaRPr lang="zh-TW" altLang="zh-TW" sz="48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64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 descr="Screenshot_2017-02-22-18-45-35-21.png">
            <a:extLst>
              <a:ext uri="{FF2B5EF4-FFF2-40B4-BE49-F238E27FC236}">
                <a16:creationId xmlns:a16="http://schemas.microsoft.com/office/drawing/2014/main" id="{343AC0AF-9B4F-4EC2-AB61-5D4A122DFA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1007"/>
            <a:ext cx="2303780" cy="4096385"/>
          </a:xfrm>
          <a:prstGeom prst="rect">
            <a:avLst/>
          </a:prstGeom>
        </p:spPr>
      </p:pic>
      <p:pic>
        <p:nvPicPr>
          <p:cNvPr id="13" name="圖片 12" descr="Screenshot_2017-02-22-18-45-21-20.png">
            <a:extLst>
              <a:ext uri="{FF2B5EF4-FFF2-40B4-BE49-F238E27FC236}">
                <a16:creationId xmlns:a16="http://schemas.microsoft.com/office/drawing/2014/main" id="{DFA6CC11-EB85-468F-9A39-D5214EE6F0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752" y="1901007"/>
            <a:ext cx="2303780" cy="4096385"/>
          </a:xfrm>
          <a:prstGeom prst="rect">
            <a:avLst/>
          </a:prstGeom>
        </p:spPr>
      </p:pic>
      <p:pic>
        <p:nvPicPr>
          <p:cNvPr id="14" name="圖片 13" descr="Screenshot_2017-02-22-18-45-07-90.png">
            <a:extLst>
              <a:ext uri="{FF2B5EF4-FFF2-40B4-BE49-F238E27FC236}">
                <a16:creationId xmlns:a16="http://schemas.microsoft.com/office/drawing/2014/main" id="{5455397C-AD03-4C47-AB62-64B00D55B9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6492" y="1901007"/>
            <a:ext cx="2303780" cy="4096385"/>
          </a:xfrm>
          <a:prstGeom prst="rect">
            <a:avLst/>
          </a:prstGeom>
        </p:spPr>
      </p:pic>
      <p:pic>
        <p:nvPicPr>
          <p:cNvPr id="15" name="圖片 14" descr="Screenshot_2017-02-22-18-44-53-68.png">
            <a:extLst>
              <a:ext uri="{FF2B5EF4-FFF2-40B4-BE49-F238E27FC236}">
                <a16:creationId xmlns:a16="http://schemas.microsoft.com/office/drawing/2014/main" id="{92AFAB4C-43BB-41B4-8B98-ACE4FD7450C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3486" y="1924903"/>
            <a:ext cx="2303780" cy="4096385"/>
          </a:xfrm>
          <a:prstGeom prst="rect">
            <a:avLst/>
          </a:prstGeom>
        </p:spPr>
      </p:pic>
      <p:sp>
        <p:nvSpPr>
          <p:cNvPr id="17" name="標題 2">
            <a:extLst>
              <a:ext uri="{FF2B5EF4-FFF2-40B4-BE49-F238E27FC236}">
                <a16:creationId xmlns:a16="http://schemas.microsoft.com/office/drawing/2014/main" id="{38325B4E-4228-46FA-83F7-6222E33E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業界經驗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：電子商務</a:t>
            </a: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b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CN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CN" altLang="en-US" sz="48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端網站設計</a:t>
            </a:r>
            <a:endParaRPr lang="zh-TW" altLang="zh-TW" sz="48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76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-39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 descr="Screenshot_2017-02-22-18-45-13-92.png">
            <a:extLst>
              <a:ext uri="{FF2B5EF4-FFF2-40B4-BE49-F238E27FC236}">
                <a16:creationId xmlns:a16="http://schemas.microsoft.com/office/drawing/2014/main" id="{EC0C321C-69EC-4193-89F5-D58C179CCB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32978"/>
            <a:ext cx="2303780" cy="4096385"/>
          </a:xfrm>
          <a:prstGeom prst="rect">
            <a:avLst/>
          </a:prstGeom>
        </p:spPr>
      </p:pic>
      <p:pic>
        <p:nvPicPr>
          <p:cNvPr id="16" name="圖片 15" descr="menu04.png">
            <a:extLst>
              <a:ext uri="{FF2B5EF4-FFF2-40B4-BE49-F238E27FC236}">
                <a16:creationId xmlns:a16="http://schemas.microsoft.com/office/drawing/2014/main" id="{F8D0BDDB-E493-49F8-A359-3CD3977DEF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4242" y="2263458"/>
            <a:ext cx="2287270" cy="4065905"/>
          </a:xfrm>
          <a:prstGeom prst="rect">
            <a:avLst/>
          </a:prstGeom>
        </p:spPr>
      </p:pic>
      <p:pic>
        <p:nvPicPr>
          <p:cNvPr id="17" name="圖片 16" descr="menu01.png">
            <a:extLst>
              <a:ext uri="{FF2B5EF4-FFF2-40B4-BE49-F238E27FC236}">
                <a16:creationId xmlns:a16="http://schemas.microsoft.com/office/drawing/2014/main" id="{7EF48E18-5A93-46C3-BC09-7BC631838C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2737" y="2304073"/>
            <a:ext cx="2228215" cy="3861226"/>
          </a:xfrm>
          <a:prstGeom prst="rect">
            <a:avLst/>
          </a:prstGeom>
        </p:spPr>
      </p:pic>
      <p:pic>
        <p:nvPicPr>
          <p:cNvPr id="18" name="圖片 17" descr="Snap11.png">
            <a:extLst>
              <a:ext uri="{FF2B5EF4-FFF2-40B4-BE49-F238E27FC236}">
                <a16:creationId xmlns:a16="http://schemas.microsoft.com/office/drawing/2014/main" id="{6B580E0A-7695-4273-B00A-ACC66D94EE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2177" y="2277511"/>
            <a:ext cx="2216150" cy="3887779"/>
          </a:xfrm>
          <a:prstGeom prst="rect">
            <a:avLst/>
          </a:prstGeom>
        </p:spPr>
      </p:pic>
      <p:sp>
        <p:nvSpPr>
          <p:cNvPr id="13" name="標題 2">
            <a:extLst>
              <a:ext uri="{FF2B5EF4-FFF2-40B4-BE49-F238E27FC236}">
                <a16:creationId xmlns:a16="http://schemas.microsoft.com/office/drawing/2014/main" id="{D7A27934-6653-497E-B92A-B0836387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68" y="-91852"/>
            <a:ext cx="8748464" cy="1364805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業界經驗</a:t>
            </a:r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：電子商務</a:t>
            </a:r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CN" altLang="en-US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b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CN" altLang="en-US" sz="3600" b="1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端網站設計</a:t>
            </a:r>
            <a:endParaRPr lang="zh-TW" altLang="zh-TW" sz="3600" b="1" dirty="0">
              <a:highlight>
                <a:srgbClr val="FFFF00"/>
              </a:highlight>
              <a:latin typeface="Cambria" panose="020405030504060302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3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48" y="1966344"/>
            <a:ext cx="8136904" cy="2664296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/>
              <a:t>加入</a:t>
            </a:r>
            <a:r>
              <a:rPr lang="en-US" altLang="zh-CN" sz="7200" b="1" dirty="0" err="1"/>
              <a:t>Zuvio</a:t>
            </a:r>
            <a:r>
              <a:rPr lang="zh-CN" altLang="en-US" sz="7200" b="1" dirty="0"/>
              <a:t>課程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55835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2664296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/>
              <a:t>加入課程</a:t>
            </a:r>
            <a:r>
              <a:rPr lang="en-US" altLang="zh-CN" sz="7200" b="1" dirty="0"/>
              <a:t>Line</a:t>
            </a:r>
            <a:r>
              <a:rPr lang="zh-CN" altLang="en-US" sz="7200" b="1" dirty="0"/>
              <a:t>群組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2951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透過</a:t>
            </a:r>
            <a:r>
              <a:rPr lang="zh-TW" altLang="en-US" dirty="0">
                <a:solidFill>
                  <a:srgbClr val="C00000"/>
                </a:solidFill>
              </a:rPr>
              <a:t>理論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C00000"/>
                </a:solidFill>
              </a:rPr>
              <a:t>實作</a:t>
            </a:r>
            <a:r>
              <a:rPr lang="zh-TW" altLang="en-US" dirty="0"/>
              <a:t>結合，讓學生了解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電子商務的發展歷史、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電子商務主要類型及運作方式。</a:t>
            </a: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探討電子商務的七種經營方式，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並學習如何應用</a:t>
            </a:r>
            <a:r>
              <a:rPr lang="en-US" altLang="zh-TW" dirty="0">
                <a:solidFill>
                  <a:srgbClr val="7030A0"/>
                </a:solidFill>
              </a:rPr>
              <a:t>SEO</a:t>
            </a:r>
            <a:r>
              <a:rPr lang="zh-TW" altLang="en-US" dirty="0">
                <a:solidFill>
                  <a:srgbClr val="7030A0"/>
                </a:solidFill>
              </a:rPr>
              <a:t>、社群行銷、</a:t>
            </a:r>
            <a:r>
              <a:rPr lang="en-US" altLang="zh-TW" dirty="0">
                <a:solidFill>
                  <a:srgbClr val="7030A0"/>
                </a:solidFill>
              </a:rPr>
              <a:t>Email</a:t>
            </a:r>
            <a:r>
              <a:rPr lang="zh-TW" altLang="en-US" dirty="0">
                <a:solidFill>
                  <a:srgbClr val="7030A0"/>
                </a:solidFill>
              </a:rPr>
              <a:t>行銷等網路行銷策略。</a:t>
            </a:r>
          </a:p>
          <a:p>
            <a:r>
              <a:rPr lang="zh-TW" altLang="en-US" dirty="0"/>
              <a:t>實作培養學生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實作電子商務網站的能力，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從前端到後端技術進行開發與操作。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課程目標</a:t>
            </a:r>
            <a:r>
              <a:rPr lang="en-US" altLang="zh-C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7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069604"/>
            <a:ext cx="8456984" cy="2323287"/>
          </a:xfrm>
        </p:spPr>
        <p:txBody>
          <a:bodyPr vert="horz" rtlCol="0"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課程分成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74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D545D-BBF4-40B7-823D-D338D7B4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(1).</a:t>
            </a:r>
            <a:r>
              <a:rPr lang="zh-CN" altLang="en-US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理論部分</a:t>
            </a:r>
            <a:endParaRPr lang="en-US" altLang="zh-CN" sz="5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700" dirty="0">
                <a:cs typeface="+mj-cs"/>
              </a:rPr>
              <a:t>電子商務的發展歷史與現況</a:t>
            </a:r>
            <a:endParaRPr lang="en-US" altLang="zh-CN" sz="4700" dirty="0">
              <a:cs typeface="+mj-cs"/>
            </a:endParaRPr>
          </a:p>
          <a:p>
            <a:pPr lvl="1"/>
            <a:endParaRPr lang="en-US" altLang="zh-CN" sz="4700" dirty="0">
              <a:cs typeface="+mj-cs"/>
            </a:endParaRPr>
          </a:p>
          <a:p>
            <a:r>
              <a:rPr lang="en-US" altLang="zh-TW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(2).</a:t>
            </a:r>
            <a:r>
              <a:rPr lang="zh-CN" altLang="en-US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實作部分</a:t>
            </a:r>
            <a:endParaRPr lang="en-US" altLang="zh-TW" sz="5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4800" dirty="0">
                <a:cs typeface="+mj-cs"/>
              </a:rPr>
              <a:t>實作電子商務網站</a:t>
            </a:r>
            <a:endParaRPr lang="en-US" altLang="zh-TW" sz="4800" dirty="0">
              <a:cs typeface="+mj-cs"/>
            </a:endParaRPr>
          </a:p>
          <a:p>
            <a:pPr lvl="1"/>
            <a:r>
              <a:rPr lang="zh-TW" altLang="en-US" sz="4800" dirty="0">
                <a:cs typeface="+mj-cs"/>
              </a:rPr>
              <a:t>埋設代碼來追蹤客戶行為</a:t>
            </a:r>
          </a:p>
          <a:p>
            <a:pPr lvl="1"/>
            <a:r>
              <a:rPr lang="zh-TW" altLang="en-US" sz="4800" dirty="0">
                <a:cs typeface="+mj-cs"/>
              </a:rPr>
              <a:t>網站的流量分析</a:t>
            </a:r>
            <a:endParaRPr lang="en-US" altLang="zh-TW" sz="4800" dirty="0">
              <a:cs typeface="+mj-cs"/>
            </a:endParaRPr>
          </a:p>
          <a:p>
            <a:pPr lvl="1"/>
            <a:r>
              <a:rPr lang="zh-CN" altLang="en-US" sz="4800" dirty="0">
                <a:cs typeface="+mj-cs"/>
              </a:rPr>
              <a:t>搜尋引擎行銷</a:t>
            </a:r>
            <a:endParaRPr lang="en-US" altLang="zh-CN" sz="4800" dirty="0">
              <a:cs typeface="+mj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CE28C-323E-4729-8447-4D90DB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課程分成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388822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電子商務的發展歷史與現況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91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5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(1).</a:t>
            </a:r>
            <a:r>
              <a:rPr lang="zh-CN" altLang="en-US" sz="5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理論部分</a:t>
            </a:r>
            <a:endParaRPr lang="en-US" altLang="zh-CN" sz="5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5100" dirty="0">
                <a:cs typeface="+mj-cs"/>
              </a:rPr>
              <a:t>電子商務的發展歷史，</a:t>
            </a:r>
            <a:endParaRPr lang="en-US" altLang="zh-TW" sz="5100" dirty="0">
              <a:cs typeface="+mj-cs"/>
            </a:endParaRPr>
          </a:p>
          <a:p>
            <a:pPr lvl="1"/>
            <a:r>
              <a:rPr lang="zh-TW" altLang="en-US" sz="5100" dirty="0">
                <a:cs typeface="+mj-cs"/>
              </a:rPr>
              <a:t>探討台灣電商業者發展平台的常見路徑。</a:t>
            </a:r>
            <a:endParaRPr lang="en-US" altLang="zh-TW" sz="5100" dirty="0">
              <a:cs typeface="+mj-cs"/>
            </a:endParaRPr>
          </a:p>
          <a:p>
            <a:pPr lvl="1"/>
            <a:r>
              <a:rPr lang="zh-TW" altLang="en-US" sz="5100" dirty="0">
                <a:cs typeface="+mj-cs"/>
              </a:rPr>
              <a:t>網路行銷常見的</a:t>
            </a:r>
            <a:r>
              <a:rPr lang="en-US" altLang="zh-TW" sz="5100" dirty="0">
                <a:cs typeface="+mj-cs"/>
              </a:rPr>
              <a:t>4</a:t>
            </a:r>
            <a:r>
              <a:rPr lang="zh-TW" altLang="en-US" sz="5100" dirty="0">
                <a:cs typeface="+mj-cs"/>
              </a:rPr>
              <a:t>種策略</a:t>
            </a:r>
            <a:endParaRPr lang="en-US" altLang="zh-TW" sz="5100" dirty="0">
              <a:cs typeface="+mj-cs"/>
            </a:endParaRPr>
          </a:p>
          <a:p>
            <a:pPr lvl="1"/>
            <a:r>
              <a:rPr lang="zh-TW" altLang="en-US" sz="5100" dirty="0">
                <a:cs typeface="+mj-cs"/>
              </a:rPr>
              <a:t>當前電商的兩大趨勢</a:t>
            </a:r>
            <a:r>
              <a:rPr lang="zh-CN" altLang="en-US" sz="5100" dirty="0">
                <a:cs typeface="+mj-cs"/>
              </a:rPr>
              <a:t>：</a:t>
            </a:r>
            <a:r>
              <a:rPr lang="en-US" altLang="zh-TW" sz="5100" dirty="0">
                <a:cs typeface="+mj-cs"/>
              </a:rPr>
              <a:t> </a:t>
            </a:r>
            <a:r>
              <a:rPr lang="zh-TW" altLang="en-US" sz="5100" dirty="0">
                <a:cs typeface="+mj-cs"/>
              </a:rPr>
              <a:t>移動商務與跨境電商</a:t>
            </a:r>
            <a:endParaRPr lang="en-US" altLang="zh-TW" sz="5100" dirty="0">
              <a:cs typeface="+mj-cs"/>
            </a:endParaRPr>
          </a:p>
          <a:p>
            <a:pPr lvl="1"/>
            <a:r>
              <a:rPr lang="en-US" altLang="zh-TW" sz="5100" dirty="0">
                <a:cs typeface="+mj-cs"/>
              </a:rPr>
              <a:t>【</a:t>
            </a:r>
            <a:r>
              <a:rPr lang="zh-TW" altLang="en-US" sz="5100" dirty="0">
                <a:cs typeface="+mj-cs"/>
              </a:rPr>
              <a:t>供應鏈管理</a:t>
            </a:r>
            <a:r>
              <a:rPr lang="en-US" altLang="zh-TW" sz="5100" dirty="0">
                <a:cs typeface="+mj-cs"/>
              </a:rPr>
              <a:t>】</a:t>
            </a:r>
            <a:r>
              <a:rPr lang="zh-TW" altLang="en-US" sz="5100" dirty="0">
                <a:cs typeface="+mj-cs"/>
              </a:rPr>
              <a:t>是</a:t>
            </a:r>
            <a:r>
              <a:rPr lang="en-US" altLang="zh-TW" sz="5100" dirty="0">
                <a:cs typeface="+mj-cs"/>
              </a:rPr>
              <a:t>【</a:t>
            </a:r>
            <a:r>
              <a:rPr lang="zh-TW" altLang="en-US" sz="5100" dirty="0">
                <a:cs typeface="+mj-cs"/>
              </a:rPr>
              <a:t>快時尚電商</a:t>
            </a:r>
            <a:r>
              <a:rPr lang="en-US" altLang="zh-TW" sz="5100" dirty="0">
                <a:cs typeface="+mj-cs"/>
              </a:rPr>
              <a:t>】</a:t>
            </a:r>
            <a:r>
              <a:rPr lang="zh-TW" altLang="en-US" sz="5100" dirty="0">
                <a:cs typeface="+mj-cs"/>
              </a:rPr>
              <a:t>競爭力的關鍵</a:t>
            </a:r>
            <a:endParaRPr lang="en-US" altLang="zh-TW" sz="5100" dirty="0">
              <a:cs typeface="+mj-cs"/>
            </a:endParaRPr>
          </a:p>
          <a:p>
            <a:pPr lvl="1"/>
            <a:r>
              <a:rPr lang="zh-TW" altLang="en-US" sz="5100" dirty="0">
                <a:cs typeface="+mj-cs"/>
              </a:rPr>
              <a:t>社交商務與網紅經濟使用</a:t>
            </a:r>
            <a:r>
              <a:rPr lang="en-US" altLang="zh-TW" sz="5100" dirty="0">
                <a:cs typeface="+mj-cs"/>
              </a:rPr>
              <a:t>UGC</a:t>
            </a:r>
            <a:r>
              <a:rPr lang="zh-TW" altLang="en-US" sz="5100" dirty="0">
                <a:cs typeface="+mj-cs"/>
              </a:rPr>
              <a:t>進行營銷是新的趨勢</a:t>
            </a:r>
            <a:endParaRPr lang="en-US" altLang="zh-TW" sz="5100" dirty="0">
              <a:cs typeface="+mj-cs"/>
            </a:endParaRPr>
          </a:p>
          <a:p>
            <a:pPr lvl="1"/>
            <a:r>
              <a:rPr lang="zh-TW" altLang="en-US" sz="5100" dirty="0">
                <a:cs typeface="+mj-cs"/>
              </a:rPr>
              <a:t>電子商務的七種主要方式，</a:t>
            </a:r>
            <a:endParaRPr lang="en-US" altLang="zh-TW" sz="5100" dirty="0">
              <a:cs typeface="+mj-cs"/>
            </a:endParaRPr>
          </a:p>
          <a:p>
            <a:pPr lvl="1"/>
            <a:endParaRPr lang="en-US" altLang="zh-CN" sz="4700" dirty="0"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電子商務的發展歷史與現況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這門課上課內容</a:t>
            </a:r>
            <a:endParaRPr lang="en-US" altLang="zh-CN" dirty="0"/>
          </a:p>
          <a:p>
            <a:r>
              <a:rPr lang="zh-CN" altLang="en-US" dirty="0"/>
              <a:t>老師的想法是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64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2C89FA4-CF97-4523-AF8E-0CA6F640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先看</a:t>
            </a:r>
            <a:r>
              <a:rPr lang="en-US" altLang="zh-CN" dirty="0"/>
              <a:t>2</a:t>
            </a:r>
            <a:r>
              <a:rPr lang="zh-CN" altLang="en-US" dirty="0"/>
              <a:t>個新聞</a:t>
            </a:r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3BA266-3B08-4372-9AC0-D629DA9B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這門課老師的想法是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645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1200</TotalTime>
  <Words>1109</Words>
  <Application>Microsoft Office PowerPoint</Application>
  <PresentationFormat>如螢幕大小 (4:3)</PresentationFormat>
  <Paragraphs>122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Segoe Condensed</vt:lpstr>
      <vt:lpstr>微軟正黑體</vt:lpstr>
      <vt:lpstr>標楷體</vt:lpstr>
      <vt:lpstr>Arial</vt:lpstr>
      <vt:lpstr>Bookman Old Style</vt:lpstr>
      <vt:lpstr>Cambria</vt:lpstr>
      <vt:lpstr>Times New Roman</vt:lpstr>
      <vt:lpstr>佈景主題4-粗體大字</vt:lpstr>
      <vt:lpstr>北科大 陳擎文</vt:lpstr>
      <vt:lpstr>PowerPoint 簡報</vt:lpstr>
      <vt:lpstr>課程目標1</vt:lpstr>
      <vt:lpstr>PowerPoint 簡報</vt:lpstr>
      <vt:lpstr>本課程分成二部分</vt:lpstr>
      <vt:lpstr>PowerPoint 簡報</vt:lpstr>
      <vt:lpstr>電子商務的發展歷史與現況</vt:lpstr>
      <vt:lpstr>PowerPoint 簡報</vt:lpstr>
      <vt:lpstr>這門課老師的想法是</vt:lpstr>
      <vt:lpstr>PowerPoint 簡報</vt:lpstr>
      <vt:lpstr>EMI老師的想法是</vt:lpstr>
      <vt:lpstr>PowerPoint 簡報</vt:lpstr>
      <vt:lpstr>本課程分成二部分</vt:lpstr>
      <vt:lpstr>PowerPoint 簡報</vt:lpstr>
      <vt:lpstr>課程大綱概覽</vt:lpstr>
      <vt:lpstr>課程大綱概覽</vt:lpstr>
      <vt:lpstr>PowerPoint 簡報</vt:lpstr>
      <vt:lpstr>本學期的評分方式</vt:lpstr>
      <vt:lpstr>PowerPoint 簡報</vt:lpstr>
      <vt:lpstr>教科書，教材網站</vt:lpstr>
      <vt:lpstr>PowerPoint 簡報</vt:lpstr>
      <vt:lpstr>業界經驗1：電子商務APP，server端網站設計</vt:lpstr>
      <vt:lpstr>業界經驗1：電子商務APP， server端網站設計</vt:lpstr>
      <vt:lpstr>業界經驗2：電子商務APP， server端網站設計</vt:lpstr>
      <vt:lpstr>業界經驗3：電子商務APP， server端網站設計</vt:lpstr>
      <vt:lpstr>業界經驗3：電子商務APP， server端網站設計</vt:lpstr>
      <vt:lpstr>業界經驗3：電子商務APP， server端網站設計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tsu ccw</cp:lastModifiedBy>
  <cp:revision>22</cp:revision>
  <dcterms:created xsi:type="dcterms:W3CDTF">2024-09-07T11:51:31Z</dcterms:created>
  <dcterms:modified xsi:type="dcterms:W3CDTF">2024-09-08T14:19:38Z</dcterms:modified>
</cp:coreProperties>
</file>