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0" r:id="rId3"/>
    <p:sldId id="257" r:id="rId4"/>
    <p:sldId id="258" r:id="rId5"/>
    <p:sldId id="259" r:id="rId6"/>
    <p:sldId id="277" r:id="rId7"/>
    <p:sldId id="261" r:id="rId8"/>
    <p:sldId id="262" r:id="rId9"/>
    <p:sldId id="263" r:id="rId10"/>
    <p:sldId id="264" r:id="rId11"/>
    <p:sldId id="278" r:id="rId12"/>
    <p:sldId id="266" r:id="rId13"/>
    <p:sldId id="267" r:id="rId14"/>
    <p:sldId id="268" r:id="rId15"/>
    <p:sldId id="269" r:id="rId16"/>
    <p:sldId id="279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396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85332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87900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49673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6772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0364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3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7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4857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04B4E857-E6D1-47FD-95A7-EE718B525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Introduction to E-Commerce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800" dirty="0"/>
              <a:t>With:</a:t>
            </a:r>
            <a:endParaRPr lang="en-US" altLang="zh-CN" sz="4800" dirty="0"/>
          </a:p>
          <a:p>
            <a:pPr lvl="1"/>
            <a:r>
              <a:rPr lang="en-US" sz="3600" dirty="0">
                <a:solidFill>
                  <a:srgbClr val="7030A0"/>
                </a:solidFill>
                <a:highlight>
                  <a:srgbClr val="FFFF00"/>
                </a:highlight>
              </a:rPr>
              <a:t>Artificial Intelligence (AI),
Blockchain
The application of big data and other technologies</a:t>
            </a:r>
            <a:r>
              <a:rPr sz="3600" dirty="0"/>
              <a:t>，</a:t>
            </a:r>
            <a:endParaRPr lang="en-US" sz="3600" dirty="0"/>
          </a:p>
          <a:p>
            <a:r>
              <a:rPr lang="en-US" sz="4800" dirty="0"/>
              <a:t>E-commerce has entered</a:t>
            </a:r>
          </a:p>
          <a:p>
            <a:pPr lvl="1"/>
            <a:r>
              <a:rPr lang="en-US" sz="3600" dirty="0">
                <a:solidFill>
                  <a:srgbClr val="C00000"/>
                </a:solidFill>
              </a:rPr>
              <a:t>A new stage of intelligence and personalization</a:t>
            </a:r>
            <a:r>
              <a:rPr sz="3600" dirty="0"/>
              <a:t>，</a:t>
            </a:r>
            <a:endParaRPr lang="en-US" sz="3600" dirty="0"/>
          </a:p>
          <a:p>
            <a:pPr lvl="1"/>
            <a:r>
              <a:rPr lang="en-US" sz="3600" dirty="0"/>
              <a:t>Bringing more efficient,
A more secure trading experience</a:t>
            </a:r>
            <a:r>
              <a:rPr sz="3600"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technology incorporation (2020s)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EF5FF5D3-FCFD-4D37-897A-CC8DD8064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Basic patterns and classifications of e-commerce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041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5400" dirty="0"/>
              <a:t>B2C mode:</a:t>
            </a:r>
            <a:endParaRPr lang="en-US" altLang="zh-CN" sz="5400" dirty="0"/>
          </a:p>
          <a:p>
            <a:pPr lvl="1"/>
            <a:r>
              <a:rPr lang="en-US" sz="4000" dirty="0">
                <a:solidFill>
                  <a:srgbClr val="C00000"/>
                </a:solidFill>
                <a:highlight>
                  <a:srgbClr val="FFFF00"/>
                </a:highlight>
              </a:rPr>
              <a:t>is the most common e-commerce model</a:t>
            </a:r>
            <a:r>
              <a:rPr sz="4000" dirty="0">
                <a:solidFill>
                  <a:srgbClr val="C00000"/>
                </a:solidFill>
                <a:highlight>
                  <a:srgbClr val="FFFF00"/>
                </a:highlight>
              </a:rPr>
              <a:t>，</a:t>
            </a:r>
            <a:endParaRPr lang="en-US" sz="40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lang="en-US" sz="4000" dirty="0">
                <a:solidFill>
                  <a:srgbClr val="7030A0"/>
                </a:solidFill>
              </a:rPr>
              <a:t>Businesses sell products or services directly to consumers</a:t>
            </a:r>
            <a:r>
              <a:rPr sz="4000" dirty="0"/>
              <a:t>。</a:t>
            </a:r>
            <a:endParaRPr lang="en-US" sz="4000" dirty="0"/>
          </a:p>
          <a:p>
            <a:pPr lvl="1"/>
            <a:r>
              <a:rPr lang="en-US" sz="4000" dirty="0"/>
              <a:t>Typical examples include:</a:t>
            </a:r>
            <a:r>
              <a:rPr lang="zh-CN" altLang="en-US" sz="4000" dirty="0"/>
              <a:t>：</a:t>
            </a:r>
            <a:endParaRPr lang="en-US" altLang="zh-CN" sz="4000" dirty="0"/>
          </a:p>
          <a:p>
            <a:pPr lvl="2"/>
            <a:r>
              <a:rPr lang="en-US" sz="3600" dirty="0">
                <a:highlight>
                  <a:srgbClr val="FFFF00"/>
                </a:highlight>
              </a:rPr>
              <a:t>Amazon, Taobao </a:t>
            </a:r>
            <a:r>
              <a:rPr lang="en-US" sz="3600" dirty="0"/>
              <a:t>and other platforms</a:t>
            </a:r>
            <a:r>
              <a:rPr sz="3600"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Business-to-consumer (B2C)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5400" dirty="0"/>
              <a:t>In B2B mode</a:t>
            </a:r>
            <a:r>
              <a:rPr lang="zh-CN" altLang="en-US" sz="5400" dirty="0"/>
              <a:t>：</a:t>
            </a:r>
            <a:endParaRPr lang="en-US" altLang="zh-CN" sz="5400" dirty="0"/>
          </a:p>
          <a:p>
            <a:pPr lvl="1"/>
            <a:r>
              <a:rPr lang="en-US" sz="4000" dirty="0"/>
              <a:t>Transactions of products or services </a:t>
            </a:r>
            <a:r>
              <a:rPr lang="en-US" sz="4000" dirty="0">
                <a:highlight>
                  <a:srgbClr val="FFFF00"/>
                </a:highlight>
              </a:rPr>
              <a:t>between businesses</a:t>
            </a:r>
            <a:r>
              <a:rPr sz="4000" dirty="0"/>
              <a:t>。</a:t>
            </a:r>
            <a:endParaRPr lang="en-US" sz="4000" dirty="0"/>
          </a:p>
          <a:p>
            <a:pPr lvl="1"/>
            <a:r>
              <a:rPr lang="en-US" sz="4000" dirty="0"/>
              <a:t>This usually involves: </a:t>
            </a:r>
            <a:r>
              <a:rPr lang="en-US" sz="4000" dirty="0">
                <a:highlight>
                  <a:srgbClr val="FFFF00"/>
                </a:highlight>
              </a:rPr>
              <a:t>wholesale, supply chain management</a:t>
            </a:r>
            <a:r>
              <a:rPr lang="en-US" sz="4000" dirty="0"/>
              <a:t>, </a:t>
            </a:r>
            <a:r>
              <a:rPr lang="en-US" sz="4000" dirty="0" err="1"/>
              <a:t>etc</a:t>
            </a:r>
            <a:r>
              <a:rPr sz="4000" dirty="0"/>
              <a:t>，</a:t>
            </a:r>
            <a:endParaRPr lang="en-US" sz="4000" dirty="0"/>
          </a:p>
          <a:p>
            <a:r>
              <a:rPr lang="en-US" sz="5400" dirty="0"/>
              <a:t>For example:</a:t>
            </a:r>
          </a:p>
          <a:p>
            <a:pPr lvl="1"/>
            <a:r>
              <a:rPr lang="en-US" sz="4000" dirty="0"/>
              <a:t>Alibaba's </a:t>
            </a:r>
            <a:r>
              <a:rPr lang="en-US" sz="4000" dirty="0">
                <a:highlight>
                  <a:srgbClr val="FFFF00"/>
                </a:highlight>
              </a:rPr>
              <a:t>1688 platform</a:t>
            </a:r>
            <a:endParaRPr sz="4000" dirty="0">
              <a:highlight>
                <a:srgbClr val="FFFF00"/>
              </a:highligh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Business-to-Business (B2B)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C2C mode:</a:t>
            </a:r>
            <a:endParaRPr lang="en-US" altLang="zh-CN" sz="4800" dirty="0"/>
          </a:p>
          <a:p>
            <a:pPr lvl="1"/>
            <a:r>
              <a:rPr lang="en-US" sz="3600" dirty="0"/>
              <a:t>Refers to a direct transaction </a:t>
            </a:r>
            <a:r>
              <a:rPr lang="en-US" sz="3600" dirty="0">
                <a:highlight>
                  <a:srgbClr val="FFFF00"/>
                </a:highlight>
              </a:rPr>
              <a:t>between consumers</a:t>
            </a:r>
            <a:r>
              <a:rPr sz="3600" dirty="0"/>
              <a:t>，</a:t>
            </a:r>
            <a:endParaRPr lang="en-US" sz="3600" dirty="0"/>
          </a:p>
          <a:p>
            <a:pPr lvl="1"/>
            <a:r>
              <a:rPr lang="en-US" sz="3600" dirty="0"/>
              <a:t>This is usually done through a third-party platform</a:t>
            </a:r>
            <a:r>
              <a:rPr sz="3600" dirty="0"/>
              <a:t>，</a:t>
            </a:r>
            <a:endParaRPr lang="en-US" sz="3600" dirty="0"/>
          </a:p>
          <a:p>
            <a:r>
              <a:rPr lang="en-US" altLang="zh-CN" sz="4800" dirty="0"/>
              <a:t>paradigm</a:t>
            </a:r>
            <a:r>
              <a:rPr lang="zh-CN" altLang="en-US" sz="4800" dirty="0"/>
              <a:t>：</a:t>
            </a:r>
            <a:endParaRPr lang="en-US" altLang="zh-CN" sz="4800" dirty="0"/>
          </a:p>
          <a:p>
            <a:pPr lvl="1"/>
            <a:r>
              <a:rPr lang="en-US" sz="3600" dirty="0">
                <a:solidFill>
                  <a:srgbClr val="C00000"/>
                </a:solidFill>
              </a:rPr>
              <a:t>eBay, </a:t>
            </a:r>
            <a:r>
              <a:rPr lang="en-US" sz="3600" dirty="0" err="1">
                <a:solidFill>
                  <a:srgbClr val="C00000"/>
                </a:solidFill>
              </a:rPr>
              <a:t>Xianyu</a:t>
            </a:r>
            <a:r>
              <a:rPr lang="en-US" sz="3600" dirty="0">
                <a:solidFill>
                  <a:srgbClr val="C00000"/>
                </a:solidFill>
              </a:rPr>
              <a:t>, </a:t>
            </a:r>
            <a:r>
              <a:rPr lang="en-US" sz="3600" dirty="0" err="1">
                <a:solidFill>
                  <a:srgbClr val="C00000"/>
                </a:solidFill>
              </a:rPr>
              <a:t>etc</a:t>
            </a:r>
            <a:r>
              <a:rPr sz="3600"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Consumer-to-consumer (C2C)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5400" dirty="0"/>
              <a:t>B2G mode</a:t>
            </a:r>
            <a:r>
              <a:rPr lang="zh-CN" altLang="en-US" sz="5400" dirty="0"/>
              <a:t>：</a:t>
            </a:r>
            <a:endParaRPr lang="en-US" altLang="zh-CN" sz="5400" dirty="0"/>
          </a:p>
          <a:p>
            <a:pPr lvl="1"/>
            <a:r>
              <a:rPr lang="en-US" sz="4000" dirty="0"/>
              <a:t>It involves the provision of products or services by </a:t>
            </a:r>
            <a:r>
              <a:rPr lang="en-US" sz="4000" dirty="0">
                <a:highlight>
                  <a:srgbClr val="FFFF00"/>
                </a:highlight>
              </a:rPr>
              <a:t>enterprises to government agencies</a:t>
            </a:r>
            <a:r>
              <a:rPr sz="4000" dirty="0"/>
              <a:t>，</a:t>
            </a:r>
            <a:endParaRPr lang="en-US" sz="4000" dirty="0"/>
          </a:p>
          <a:p>
            <a:r>
              <a:rPr lang="en-US" sz="5400" dirty="0"/>
              <a:t>Usually involves:</a:t>
            </a:r>
            <a:r>
              <a:rPr lang="zh-CN" altLang="en-US" sz="5400" dirty="0"/>
              <a:t>：</a:t>
            </a:r>
            <a:endParaRPr lang="en-US" altLang="zh-CN" sz="5400" dirty="0"/>
          </a:p>
          <a:p>
            <a:pPr lvl="1"/>
            <a:r>
              <a:rPr lang="en-US" sz="4000" dirty="0">
                <a:solidFill>
                  <a:srgbClr val="C00000"/>
                </a:solidFill>
              </a:rPr>
              <a:t>Public procurement, bidding and other processes</a:t>
            </a:r>
            <a:r>
              <a:rPr sz="4000"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Business-to-Government (B2G)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EF5FF5D3-FCFD-4D37-897A-CC8DD8064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Global e-commerce trends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693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800" dirty="0"/>
              <a:t>With the popularity of smartphones</a:t>
            </a:r>
          </a:p>
          <a:p>
            <a:pPr lvl="1"/>
            <a:r>
              <a:rPr lang="en-US" sz="3600" dirty="0"/>
              <a:t>More and more consumers are gravitating towards </a:t>
            </a:r>
            <a:r>
              <a:rPr lang="en-US" sz="3600" dirty="0">
                <a:highlight>
                  <a:srgbClr val="FFFF00"/>
                </a:highlight>
              </a:rPr>
              <a:t>mobile devices </a:t>
            </a:r>
            <a:r>
              <a:rPr lang="en-US" sz="3600" dirty="0"/>
              <a:t>for shopping.
the optimization of mobile applications and the development of mobile payment technology,
Driving the growth of mobile commerce</a:t>
            </a:r>
            <a:r>
              <a:rPr sz="3600"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Trend 1: The dominance of mobile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/>
              <a:t>Social media platforms such as:</a:t>
            </a:r>
            <a:r>
              <a:rPr lang="zh-CN" altLang="en-US" sz="4400" dirty="0"/>
              <a:t>：</a:t>
            </a:r>
            <a:endParaRPr lang="en-US" altLang="zh-CN" sz="4400" dirty="0"/>
          </a:p>
          <a:p>
            <a:pPr lvl="1"/>
            <a:r>
              <a:rPr lang="en-US" altLang="zh-TW" sz="3200" dirty="0">
                <a:solidFill>
                  <a:srgbClr val="7030A0"/>
                </a:solidFill>
              </a:rPr>
              <a:t>Facebook</a:t>
            </a:r>
            <a:r>
              <a:rPr lang="zh-TW" altLang="en-US" sz="3200" dirty="0">
                <a:solidFill>
                  <a:srgbClr val="7030A0"/>
                </a:solidFill>
              </a:rPr>
              <a:t>、</a:t>
            </a:r>
            <a:r>
              <a:rPr lang="en-US" altLang="zh-TW" sz="3200" dirty="0">
                <a:solidFill>
                  <a:srgbClr val="7030A0"/>
                </a:solidFill>
              </a:rPr>
              <a:t>Instagram </a:t>
            </a:r>
            <a:r>
              <a:rPr lang="zh-TW" altLang="en-US" sz="3200" dirty="0">
                <a:solidFill>
                  <a:srgbClr val="7030A0"/>
                </a:solidFill>
              </a:rPr>
              <a:t>、微信</a:t>
            </a:r>
            <a:endParaRPr lang="en-US" sz="3200" dirty="0">
              <a:solidFill>
                <a:srgbClr val="7030A0"/>
              </a:solidFill>
            </a:endParaRPr>
          </a:p>
          <a:p>
            <a:pPr lvl="1"/>
            <a:r>
              <a:rPr lang="en-US" sz="3200" dirty="0"/>
              <a:t>It has become an important battlefield for e-commerce</a:t>
            </a:r>
            <a:r>
              <a:rPr sz="3200" dirty="0"/>
              <a:t>。</a:t>
            </a:r>
            <a:endParaRPr lang="en-US" sz="3200" dirty="0"/>
          </a:p>
          <a:p>
            <a:r>
              <a:rPr lang="en-US" sz="4400" dirty="0"/>
              <a:t>Through social media</a:t>
            </a:r>
            <a:r>
              <a:rPr sz="4400" dirty="0"/>
              <a:t>，</a:t>
            </a:r>
            <a:endParaRPr lang="en-US" sz="4400" dirty="0"/>
          </a:p>
          <a:p>
            <a:pPr lvl="1"/>
            <a:r>
              <a:rPr lang="en-US" sz="3200" dirty="0"/>
              <a:t>Businesses are able to </a:t>
            </a:r>
            <a:r>
              <a:rPr lang="en-US" sz="3200" dirty="0">
                <a:solidFill>
                  <a:srgbClr val="C00000"/>
                </a:solidFill>
                <a:highlight>
                  <a:srgbClr val="FFFF00"/>
                </a:highlight>
              </a:rPr>
              <a:t>reach their target consumers more precisely</a:t>
            </a:r>
            <a:r>
              <a:rPr sz="3200" dirty="0"/>
              <a:t>，</a:t>
            </a:r>
            <a:endParaRPr lang="en-US" sz="3200" dirty="0"/>
          </a:p>
          <a:p>
            <a:pPr lvl="1"/>
            <a:r>
              <a:rPr lang="en-US" altLang="zh-TW" sz="3200" dirty="0"/>
              <a:t>And enhance your brand with influencer marketing</a:t>
            </a:r>
            <a:r>
              <a:rPr sz="3200"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Trend 2: The rise of social commerce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Enhance the shopping experience of users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sz="4100" dirty="0">
                <a:solidFill>
                  <a:srgbClr val="7030A0"/>
                </a:solidFill>
                <a:highlight>
                  <a:srgbClr val="FFFF00"/>
                </a:highlight>
              </a:rPr>
              <a:t>Big data analytics
Artificial intelligence technology
E-commerce platform</a:t>
            </a:r>
          </a:p>
          <a:p>
            <a:r>
              <a:rPr lang="en-US" dirty="0"/>
              <a:t>It can be based on</a:t>
            </a:r>
          </a:p>
          <a:p>
            <a:pPr lvl="1"/>
            <a:r>
              <a:rPr lang="en-US" sz="3600" dirty="0">
                <a:solidFill>
                  <a:srgbClr val="7030A0"/>
                </a:solidFill>
                <a:highlight>
                  <a:srgbClr val="FFFF00"/>
                </a:highlight>
              </a:rPr>
              <a:t>Historical data of the user
Patterns of behavior</a:t>
            </a:r>
            <a:r>
              <a:rPr sz="3600" dirty="0">
                <a:solidFill>
                  <a:srgbClr val="7030A0"/>
                </a:solidFill>
                <a:highlight>
                  <a:srgbClr val="FFFF00"/>
                </a:highlight>
              </a:rPr>
              <a:t>，</a:t>
            </a:r>
            <a:endParaRPr lang="en-US" sz="36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r>
              <a:rPr lang="en-US" sz="4600" dirty="0"/>
              <a:t>Provide </a:t>
            </a:r>
            <a:r>
              <a:rPr lang="en-US" sz="4600" dirty="0">
                <a:solidFill>
                  <a:srgbClr val="C00000"/>
                </a:solidFill>
                <a:highlight>
                  <a:srgbClr val="FFFF00"/>
                </a:highlight>
              </a:rPr>
              <a:t>personalized product recommendations </a:t>
            </a:r>
            <a:r>
              <a:rPr lang="en-US" sz="4600" dirty="0"/>
              <a:t>and </a:t>
            </a:r>
            <a:r>
              <a:rPr lang="en-US" sz="4600" dirty="0">
                <a:solidFill>
                  <a:srgbClr val="C00000"/>
                </a:solidFill>
                <a:highlight>
                  <a:srgbClr val="FFFF00"/>
                </a:highlight>
              </a:rPr>
              <a:t>customized services </a:t>
            </a:r>
            <a:r>
              <a:rPr lang="en-US" sz="4600" dirty="0"/>
              <a:t>to enhance the user's shopping experience</a:t>
            </a:r>
            <a:r>
              <a:rPr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Trend 3: Personalized shopping experience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16F1BF-3BF1-43D6-B90F-D033B0E25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Definition and scope of e-commerce
The history of the development of e-commerce
Basic patterns and classifications of e-commerce
Global e-commerce trends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16A58F9-4943-41A8-B549-C8841AC8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 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8373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400" dirty="0"/>
              <a:t>With the deepening of globalization, more and more consumers choose to buy products from abroad</a:t>
            </a:r>
            <a:r>
              <a:rPr sz="4400" dirty="0"/>
              <a:t>。</a:t>
            </a:r>
            <a:endParaRPr lang="en-US" sz="4400" dirty="0"/>
          </a:p>
          <a:p>
            <a:r>
              <a:rPr lang="en-US" altLang="zh-TW" sz="4400" dirty="0"/>
              <a:t>Cross-border e-commerce platform</a:t>
            </a:r>
            <a:endParaRPr lang="en-US" altLang="zh-CN" sz="4400" dirty="0"/>
          </a:p>
          <a:p>
            <a:pPr lvl="1"/>
            <a:r>
              <a:rPr 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Alibaba,
Amazon Worldwide</a:t>
            </a:r>
          </a:p>
          <a:p>
            <a:r>
              <a:rPr lang="en-US" sz="4400" dirty="0"/>
              <a:t>It is promoting the development of international trade</a:t>
            </a:r>
            <a:r>
              <a:rPr sz="4400"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Trend 4: The growth of cross-border e-commerce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Consumers are increasingly concerned about environmental protection and sustainability</a:t>
            </a:r>
            <a:r>
              <a:rPr dirty="0"/>
              <a:t>，</a:t>
            </a:r>
            <a:endParaRPr lang="en-US" dirty="0"/>
          </a:p>
          <a:p>
            <a:r>
              <a:rPr lang="en-US" dirty="0"/>
              <a:t>This has prompted businesses to adopt more </a:t>
            </a:r>
            <a:r>
              <a:rPr lang="en-US" dirty="0">
                <a:solidFill>
                  <a:srgbClr val="FF0000"/>
                </a:solidFill>
              </a:rPr>
              <a:t>green measures </a:t>
            </a:r>
            <a:r>
              <a:rPr lang="en-US" dirty="0"/>
              <a:t>in e-commerce, such as: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sz="4400" dirty="0">
                <a:solidFill>
                  <a:srgbClr val="7030A0"/>
                </a:solidFill>
                <a:highlight>
                  <a:srgbClr val="FFFF00"/>
                </a:highlight>
              </a:rPr>
              <a:t>Eco-friendly packaging
Carbon neutral logistics</a:t>
            </a:r>
            <a:endParaRPr sz="4400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Trend 5: Sustainable development and green e-commerce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rapid development of e-commerce is changing the global business landscape</a:t>
            </a:r>
            <a:r>
              <a:rPr dirty="0"/>
              <a:t>。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From the initial online shopping
to today's all-round intelligent experience</a:t>
            </a:r>
            <a:r>
              <a:rPr dirty="0">
                <a:solidFill>
                  <a:srgbClr val="C00000"/>
                </a:solidFill>
              </a:rPr>
              <a:t>，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E-commerce has become an integral part of modern business activities. In the future, e-commerce will continue to lead innovation and change as technology advances and global markets continue to expand</a:t>
            </a:r>
            <a:r>
              <a:rPr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EF5FF5D3-FCFD-4D37-897A-CC8DD8064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Definition of e-commerce
and categories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E-commerce refers to business transactions </a:t>
            </a:r>
            <a:r>
              <a:rPr lang="en-US" sz="4100" dirty="0"/>
              <a:t>carried out through the Internet.</a:t>
            </a:r>
            <a:r>
              <a:rPr sz="4100" dirty="0"/>
              <a:t>包括</a:t>
            </a:r>
            <a:r>
              <a:rPr lang="zh-CN" altLang="en-US" sz="4100" dirty="0"/>
              <a:t>：</a:t>
            </a:r>
            <a:endParaRPr lang="en-US" altLang="zh-CN" sz="4100" dirty="0"/>
          </a:p>
          <a:p>
            <a:pPr lvl="1"/>
            <a:r>
              <a:rPr lang="en-US" sz="3100" dirty="0">
                <a:solidFill>
                  <a:srgbClr val="7030A0"/>
                </a:solidFill>
                <a:highlight>
                  <a:srgbClr val="FFFF00"/>
                </a:highlight>
              </a:rPr>
              <a:t>Purchase of products or services</a:t>
            </a:r>
            <a:r>
              <a:rPr lang="zh-TW" altLang="en-US" sz="3100" dirty="0">
                <a:solidFill>
                  <a:srgbClr val="7030A0"/>
                </a:solidFill>
                <a:highlight>
                  <a:srgbClr val="FFFF00"/>
                </a:highlight>
              </a:rPr>
              <a:t>、</a:t>
            </a:r>
            <a:endParaRPr lang="en-US" sz="31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lang="en-US" sz="3100" dirty="0">
                <a:solidFill>
                  <a:srgbClr val="7030A0"/>
                </a:solidFill>
                <a:highlight>
                  <a:srgbClr val="FFFF00"/>
                </a:highlight>
              </a:rPr>
              <a:t>sale
pay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
Delivery, </a:t>
            </a:r>
            <a:r>
              <a:rPr lang="en-US" dirty="0" err="1">
                <a:solidFill>
                  <a:srgbClr val="7030A0"/>
                </a:solidFill>
                <a:highlight>
                  <a:srgbClr val="FFFF00"/>
                </a:highlight>
              </a:rPr>
              <a:t>etc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。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r>
              <a:rPr lang="en-US" dirty="0"/>
              <a:t>It involves:</a:t>
            </a:r>
            <a:endParaRPr lang="en-US" altLang="zh-CN" dirty="0"/>
          </a:p>
          <a:p>
            <a:pPr lvl="1"/>
            <a:r>
              <a:rPr lang="en-US" sz="3600" dirty="0">
                <a:solidFill>
                  <a:srgbClr val="C00000"/>
                </a:solidFill>
              </a:rPr>
              <a:t>Business Category (B2B),
Business Consumers (B2C),
Consumer to Consumer (C2C)</a:t>
            </a:r>
            <a:r>
              <a:rPr sz="3600" dirty="0">
                <a:solidFill>
                  <a:srgbClr val="C00000"/>
                </a:solidFill>
              </a:rPr>
              <a:t>、</a:t>
            </a:r>
            <a:endParaRPr lang="en-US" sz="3600" dirty="0">
              <a:solidFill>
                <a:srgbClr val="C00000"/>
              </a:solidFill>
            </a:endParaRPr>
          </a:p>
          <a:p>
            <a:pPr lvl="1"/>
            <a:r>
              <a:rPr lang="en-US" sz="3600" dirty="0">
                <a:solidFill>
                  <a:srgbClr val="C00000"/>
                </a:solidFill>
              </a:rPr>
              <a:t>Business-to-government (B2G) </a:t>
            </a:r>
          </a:p>
          <a:p>
            <a:pPr lvl="1"/>
            <a:r>
              <a:rPr lang="en-US" sz="3600" dirty="0">
                <a:solidFill>
                  <a:srgbClr val="C00000"/>
                </a:solidFill>
              </a:rPr>
              <a:t>and other forms of transactions</a:t>
            </a:r>
            <a:endParaRPr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E-commerce?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E-commerce is not limited to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Online shopping</a:t>
            </a:r>
            <a:r>
              <a:rPr dirty="0">
                <a:solidFill>
                  <a:srgbClr val="C00000"/>
                </a:solidFill>
              </a:rPr>
              <a:t>，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It also includes electronic payments,
Digital Advertising,
Online marketplaces,
Logistics and distribution
customer service, </a:t>
            </a:r>
            <a:r>
              <a:rPr lang="en-US" dirty="0" err="1">
                <a:solidFill>
                  <a:srgbClr val="C00000"/>
                </a:solidFill>
              </a:rPr>
              <a:t>etc</a:t>
            </a:r>
            <a:r>
              <a:rPr dirty="0">
                <a:solidFill>
                  <a:srgbClr val="C00000"/>
                </a:solidFill>
              </a:rPr>
              <a:t>。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The scope covers the entire chain of business activities, from market research to customer feedback</a:t>
            </a:r>
            <a:r>
              <a:rPr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電子商務的範疇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EF5FF5D3-FCFD-4D37-897A-CC8DD8064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The history of the development of e-commerce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9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of e-commerce:</a:t>
            </a:r>
            <a:endParaRPr lang="en-US" altLang="zh-CN" dirty="0"/>
          </a:p>
          <a:p>
            <a:pPr lvl="1"/>
            <a:r>
              <a:rPr lang="en-US" dirty="0"/>
              <a:t>It gradually took shape in the early 1990s, with the popularity of the Internet</a:t>
            </a:r>
            <a:r>
              <a:rPr dirty="0"/>
              <a:t>，</a:t>
            </a:r>
            <a:endParaRPr lang="en-US" dirty="0"/>
          </a:p>
          <a:p>
            <a:r>
              <a:rPr lang="en-US" dirty="0"/>
              <a:t>Businesses are starting to try to sell through the website</a:t>
            </a:r>
          </a:p>
          <a:p>
            <a:r>
              <a:rPr dirty="0"/>
              <a:t>1994年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dirty="0"/>
              <a:t>The founding of Amazon and eBay</a:t>
            </a:r>
          </a:p>
          <a:p>
            <a:pPr lvl="1"/>
            <a:r>
              <a:rPr lang="en-US" dirty="0"/>
              <a:t>It marks the official launch of e-commerce</a:t>
            </a:r>
            <a:r>
              <a:rPr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staircase (1990s)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5400" dirty="0"/>
              <a:t>Early 2000s:</a:t>
            </a:r>
            <a:endParaRPr lang="en-US" altLang="zh-CN" sz="5400" dirty="0"/>
          </a:p>
          <a:p>
            <a:pPr lvl="1"/>
            <a:r>
              <a:rPr lang="en-US" sz="4000" dirty="0"/>
              <a:t>With the advancement of payment technology and the improvement of the logistics system,
E-commerce has entered a stage of rapid growth.
The emergence of online payment systems such as PayPal has greatly improved the convenience and security of online transactions</a:t>
            </a:r>
            <a:r>
              <a:rPr sz="4000"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Growth (2000s)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800" dirty="0"/>
              <a:t>Popularity of smartphones:</a:t>
            </a:r>
            <a:endParaRPr lang="en-US" altLang="zh-CN" sz="4800" dirty="0"/>
          </a:p>
          <a:p>
            <a:pPr lvl="1"/>
            <a:r>
              <a:rPr lang="en-US" sz="3600" dirty="0"/>
              <a:t>This has led to the rise of mobile commerce (M-commerce).
Consumers can shop anytime, anywhere</a:t>
            </a:r>
            <a:r>
              <a:rPr sz="3600" dirty="0"/>
              <a:t>，</a:t>
            </a:r>
            <a:endParaRPr lang="en-US" sz="3600" dirty="0"/>
          </a:p>
          <a:p>
            <a:r>
              <a:rPr lang="en-US" sz="4800" dirty="0"/>
              <a:t>This has led to a significant expansion in the size and influence of the e-commerce market</a:t>
            </a:r>
            <a:r>
              <a:rPr sz="4800"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Rise of Mobile Commerce (2010s)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469</TotalTime>
  <Words>792</Words>
  <Application>Microsoft Office PowerPoint</Application>
  <PresentationFormat>如螢幕大小 (4:3)</PresentationFormat>
  <Paragraphs>93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Unit Outline</vt:lpstr>
      <vt:lpstr>PowerPoint 簡報</vt:lpstr>
      <vt:lpstr>What is E-commerce?</vt:lpstr>
      <vt:lpstr>電子商務的範疇</vt:lpstr>
      <vt:lpstr>PowerPoint 簡報</vt:lpstr>
      <vt:lpstr>Early staircase (1990s)</vt:lpstr>
      <vt:lpstr>Rapid Growth (2000s)</vt:lpstr>
      <vt:lpstr>The Rise of Mobile Commerce (2010s)</vt:lpstr>
      <vt:lpstr>New technology incorporation (2020s)</vt:lpstr>
      <vt:lpstr>PowerPoint 簡報</vt:lpstr>
      <vt:lpstr>Business-to-consumer (B2C)</vt:lpstr>
      <vt:lpstr>Business-to-Business (B2B)</vt:lpstr>
      <vt:lpstr>Consumer-to-consumer (C2C)</vt:lpstr>
      <vt:lpstr>Business-to-Government (B2G)</vt:lpstr>
      <vt:lpstr>PowerPoint 簡報</vt:lpstr>
      <vt:lpstr>Trend 1: The dominance of mobile</vt:lpstr>
      <vt:lpstr>Trend 2: The rise of social commerce</vt:lpstr>
      <vt:lpstr>Trend 3: Personalized shopping experience</vt:lpstr>
      <vt:lpstr>Trend 4: The growth of cross-border e-commerce</vt:lpstr>
      <vt:lpstr>Trend 5: Sustainable development and green e-commerce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/>
  <cp:keywords/>
  <dc:description>generated using python-pptx</dc:description>
  <cp:lastModifiedBy>tsu ccw</cp:lastModifiedBy>
  <cp:revision>9</cp:revision>
  <dcterms:created xsi:type="dcterms:W3CDTF">2013-01-27T09:14:16Z</dcterms:created>
  <dcterms:modified xsi:type="dcterms:W3CDTF">2024-09-04T07:56:18Z</dcterms:modified>
  <cp:category/>
</cp:coreProperties>
</file>