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9" r:id="rId3"/>
    <p:sldId id="257" r:id="rId4"/>
    <p:sldId id="258" r:id="rId5"/>
    <p:sldId id="259" r:id="rId6"/>
    <p:sldId id="260" r:id="rId7"/>
    <p:sldId id="261" r:id="rId8"/>
    <p:sldId id="276" r:id="rId9"/>
    <p:sldId id="263" r:id="rId10"/>
    <p:sldId id="264" r:id="rId11"/>
    <p:sldId id="265" r:id="rId12"/>
    <p:sldId id="277" r:id="rId13"/>
    <p:sldId id="267" r:id="rId14"/>
    <p:sldId id="268" r:id="rId15"/>
    <p:sldId id="269" r:id="rId16"/>
    <p:sldId id="281" r:id="rId17"/>
    <p:sldId id="282" r:id="rId18"/>
    <p:sldId id="285" r:id="rId19"/>
    <p:sldId id="283" r:id="rId20"/>
    <p:sldId id="286" r:id="rId21"/>
    <p:sldId id="284" r:id="rId22"/>
    <p:sldId id="278" r:id="rId23"/>
    <p:sldId id="271" r:id="rId24"/>
    <p:sldId id="272" r:id="rId25"/>
    <p:sldId id="273" r:id="rId26"/>
    <p:sldId id="274" r:id="rId27"/>
    <p:sldId id="280" r:id="rId28"/>
    <p:sldId id="275" r:id="rId29"/>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352"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1987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24785791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191451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332000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218275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920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654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9/4/2024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24414364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5137607"/>
            <a:ext cx="7772400" cy="1014617"/>
          </a:xfrm>
        </p:spPr>
        <p:txBody>
          <a:bodyPr/>
          <a:lstStyle/>
          <a:p>
            <a:r>
              <a:rPr lang="en-US" altLang="zh-CN" dirty="0"/>
              <a:t>Ching-Wen Chen</a:t>
            </a:r>
            <a:endParaRPr dirty="0"/>
          </a:p>
        </p:txBody>
      </p:sp>
      <p:sp>
        <p:nvSpPr>
          <p:cNvPr id="4" name="副標題 3">
            <a:extLst>
              <a:ext uri="{FF2B5EF4-FFF2-40B4-BE49-F238E27FC236}">
                <a16:creationId xmlns:a16="http://schemas.microsoft.com/office/drawing/2014/main" id="{7A418D61-9D04-4B40-89E5-26B34C7AF9A1}"/>
              </a:ext>
            </a:extLst>
          </p:cNvPr>
          <p:cNvSpPr>
            <a:spLocks noGrp="1"/>
          </p:cNvSpPr>
          <p:nvPr>
            <p:ph type="subTitle" idx="1"/>
          </p:nvPr>
        </p:nvSpPr>
        <p:spPr>
          <a:xfrm>
            <a:off x="337351" y="886119"/>
            <a:ext cx="8495931" cy="3959258"/>
          </a:xfrm>
        </p:spPr>
        <p:txBody>
          <a:bodyPr>
            <a:normAutofit fontScale="92500"/>
          </a:bodyPr>
          <a:lstStyle/>
          <a:p>
            <a:r>
              <a:rPr lang="en-US" altLang="zh-TW" sz="5800" dirty="0"/>
              <a:t>E-commerce Technology Fundamentals</a:t>
            </a:r>
          </a:p>
          <a:p>
            <a:r>
              <a:rPr lang="en-US" altLang="zh-CN" sz="3200" dirty="0"/>
              <a:t>[Internet, front-end and back-end web pages, databases, electronic payment, cash flow, logistics, website security, data encryption protection]</a:t>
            </a:r>
            <a:endParaRPr lang="zh-TW"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solidFill>
                  <a:srgbClr val="7030A0"/>
                </a:solidFill>
                <a:highlight>
                  <a:srgbClr val="FFFF00"/>
                </a:highlight>
              </a:rPr>
              <a:t>Plain and clear</a:t>
            </a:r>
            <a:r>
              <a:rPr dirty="0">
                <a:solidFill>
                  <a:srgbClr val="7030A0"/>
                </a:solidFill>
                <a:highlight>
                  <a:srgbClr val="FFFF00"/>
                </a:highlight>
              </a:rPr>
              <a:t>：</a:t>
            </a:r>
            <a:endParaRPr lang="en-US" dirty="0">
              <a:solidFill>
                <a:srgbClr val="7030A0"/>
              </a:solidFill>
              <a:highlight>
                <a:srgbClr val="FFFF00"/>
              </a:highlight>
            </a:endParaRPr>
          </a:p>
          <a:p>
            <a:pPr lvl="1"/>
            <a:r>
              <a:rPr lang="en-US" dirty="0"/>
              <a:t>The web design should be simple and intuitive, making it easy for users to find the information they need. Too many elements can clutter the page and affect the user experience</a:t>
            </a:r>
            <a:r>
              <a:rPr dirty="0"/>
              <a:t>。</a:t>
            </a:r>
          </a:p>
          <a:p>
            <a:r>
              <a:rPr lang="en-US" altLang="zh-TW" dirty="0">
                <a:solidFill>
                  <a:srgbClr val="7030A0"/>
                </a:solidFill>
                <a:highlight>
                  <a:srgbClr val="FFFF00"/>
                </a:highlight>
              </a:rPr>
              <a:t>Consistenc</a:t>
            </a:r>
            <a:r>
              <a:rPr lang="en-US" altLang="zh-TW" dirty="0">
                <a:solidFill>
                  <a:srgbClr val="7030A0"/>
                </a:solidFill>
              </a:rPr>
              <a:t>y</a:t>
            </a:r>
            <a:r>
              <a:rPr lang="zh-TW" altLang="en-US" dirty="0">
                <a:solidFill>
                  <a:srgbClr val="7030A0"/>
                </a:solidFill>
                <a:highlight>
                  <a:srgbClr val="FFFF00"/>
                </a:highlight>
              </a:rPr>
              <a:t>：</a:t>
            </a:r>
            <a:endParaRPr lang="en-US" altLang="en-US" dirty="0">
              <a:solidFill>
                <a:srgbClr val="7030A0"/>
              </a:solidFill>
              <a:highlight>
                <a:srgbClr val="FFFF00"/>
              </a:highlight>
            </a:endParaRPr>
          </a:p>
          <a:p>
            <a:pPr lvl="1"/>
            <a:r>
              <a:rPr lang="en-US" dirty="0"/>
              <a:t>The design, color palette and typography of your website should be consistent, which not only reinforces your brand image, but also helps users quickly become familiar with the operation of the website</a:t>
            </a:r>
            <a:r>
              <a:rPr dirty="0"/>
              <a:t>。</a:t>
            </a:r>
          </a:p>
          <a:p>
            <a:r>
              <a:rPr lang="en-US" altLang="zh-TW" dirty="0">
                <a:solidFill>
                  <a:srgbClr val="7030A0"/>
                </a:solidFill>
                <a:highlight>
                  <a:srgbClr val="FFFF00"/>
                </a:highlight>
              </a:rPr>
              <a:t>Responsive design</a:t>
            </a:r>
            <a:r>
              <a:rPr lang="zh-TW" altLang="en-US" dirty="0">
                <a:solidFill>
                  <a:srgbClr val="7030A0"/>
                </a:solidFill>
                <a:highlight>
                  <a:srgbClr val="FFFF00"/>
                </a:highlight>
              </a:rPr>
              <a:t>：</a:t>
            </a:r>
            <a:endParaRPr lang="en-US" altLang="en-US" dirty="0">
              <a:solidFill>
                <a:srgbClr val="7030A0"/>
              </a:solidFill>
              <a:highlight>
                <a:srgbClr val="FFFF00"/>
              </a:highlight>
            </a:endParaRPr>
          </a:p>
          <a:p>
            <a:pPr lvl="1"/>
            <a:r>
              <a:rPr lang="en-US" dirty="0"/>
              <a:t>With the ubiquity of mobile devices, websites need to have a responsive design that can be displayed responsively across devices and provide a seamless user experience</a:t>
            </a:r>
            <a:r>
              <a:rPr dirty="0"/>
              <a:t>。</a:t>
            </a:r>
          </a:p>
        </p:txBody>
      </p:sp>
      <p:sp>
        <p:nvSpPr>
          <p:cNvPr id="2" name="Title 1"/>
          <p:cNvSpPr>
            <a:spLocks noGrp="1"/>
          </p:cNvSpPr>
          <p:nvPr>
            <p:ph type="title"/>
          </p:nvPr>
        </p:nvSpPr>
        <p:spPr/>
        <p:txBody>
          <a:bodyPr/>
          <a:lstStyle/>
          <a:p>
            <a:r>
              <a:rPr lang="en-US" dirty="0"/>
              <a:t>Web Design Principles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TW" sz="4400" dirty="0">
                <a:solidFill>
                  <a:srgbClr val="7030A0"/>
                </a:solidFill>
                <a:highlight>
                  <a:srgbClr val="FFFF00"/>
                </a:highlight>
              </a:rPr>
              <a:t>User interaction design</a:t>
            </a:r>
            <a:r>
              <a:rPr sz="4800" dirty="0"/>
              <a:t>（UI）</a:t>
            </a:r>
            <a:endParaRPr lang="en-US" sz="4800" dirty="0"/>
          </a:p>
          <a:p>
            <a:pPr lvl="1"/>
            <a:r>
              <a:rPr lang="en-US" sz="3600" dirty="0"/>
              <a:t>Attention should be paid to the fluency and intuitiveness of the interaction</a:t>
            </a:r>
            <a:r>
              <a:rPr sz="3600" dirty="0"/>
              <a:t>。</a:t>
            </a:r>
            <a:endParaRPr lang="en-US" sz="3600" dirty="0"/>
          </a:p>
          <a:p>
            <a:r>
              <a:rPr lang="en-US" sz="4800" dirty="0"/>
              <a:t>include</a:t>
            </a:r>
            <a:r>
              <a:rPr lang="zh-CN" altLang="en-US" sz="4800" dirty="0"/>
              <a:t>：</a:t>
            </a:r>
            <a:endParaRPr lang="en-US" altLang="zh-CN" sz="4800" dirty="0"/>
          </a:p>
          <a:p>
            <a:pPr lvl="1"/>
            <a:r>
              <a:rPr lang="en-US" sz="3600" dirty="0"/>
              <a:t>Simplify the </a:t>
            </a:r>
            <a:r>
              <a:rPr lang="en-US" sz="3600" dirty="0">
                <a:solidFill>
                  <a:srgbClr val="7030A0"/>
                </a:solidFill>
              </a:rPr>
              <a:t>navigation bar</a:t>
            </a:r>
            <a:r>
              <a:rPr sz="3600" dirty="0"/>
              <a:t>、</a:t>
            </a:r>
            <a:endParaRPr lang="en-US" sz="3600" dirty="0"/>
          </a:p>
          <a:p>
            <a:pPr lvl="1"/>
            <a:r>
              <a:rPr lang="en-US" altLang="zh-TW" sz="3600" dirty="0"/>
              <a:t>Set a clear </a:t>
            </a:r>
            <a:r>
              <a:rPr lang="en-US" altLang="zh-TW" sz="3600" dirty="0">
                <a:solidFill>
                  <a:srgbClr val="7030A0"/>
                </a:solidFill>
              </a:rPr>
              <a:t>call-to-action (CTA)</a:t>
            </a:r>
            <a:r>
              <a:rPr sz="3600" dirty="0">
                <a:solidFill>
                  <a:srgbClr val="7030A0"/>
                </a:solidFill>
              </a:rPr>
              <a:t>、</a:t>
            </a:r>
            <a:endParaRPr lang="en-US" sz="3600" dirty="0">
              <a:solidFill>
                <a:srgbClr val="7030A0"/>
              </a:solidFill>
            </a:endParaRPr>
          </a:p>
          <a:p>
            <a:pPr lvl="1"/>
            <a:r>
              <a:rPr lang="en-US" sz="3600" dirty="0"/>
              <a:t>and provide </a:t>
            </a:r>
            <a:r>
              <a:rPr lang="en-US" sz="3600" dirty="0">
                <a:solidFill>
                  <a:srgbClr val="7030A0"/>
                </a:solidFill>
              </a:rPr>
              <a:t>real-time feedback </a:t>
            </a:r>
            <a:r>
              <a:rPr lang="en-US" sz="3600" dirty="0"/>
              <a:t>(e.g., loading animations, confirmation prompts, etc.).</a:t>
            </a:r>
            <a:r>
              <a:rPr sz="3600" dirty="0"/>
              <a:t>）</a:t>
            </a:r>
          </a:p>
        </p:txBody>
      </p:sp>
      <p:sp>
        <p:nvSpPr>
          <p:cNvPr id="2" name="Title 1"/>
          <p:cNvSpPr>
            <a:spLocks noGrp="1"/>
          </p:cNvSpPr>
          <p:nvPr>
            <p:ph type="title"/>
          </p:nvPr>
        </p:nvSpPr>
        <p:spPr/>
        <p:txBody>
          <a:bodyPr/>
          <a:lstStyle/>
          <a:p>
            <a:r>
              <a:rPr lang="en-US" dirty="0"/>
              <a:t>User interaction design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195A5FC0-C9A2-44C7-A7D9-0F578B2F8A74}"/>
              </a:ext>
            </a:extLst>
          </p:cNvPr>
          <p:cNvSpPr>
            <a:spLocks noGrp="1"/>
          </p:cNvSpPr>
          <p:nvPr>
            <p:ph type="subTitle" idx="1"/>
          </p:nvPr>
        </p:nvSpPr>
        <p:spPr/>
        <p:txBody>
          <a:bodyPr/>
          <a:lstStyle/>
          <a:p>
            <a:r>
              <a:rPr lang="en-US" altLang="zh-CN" dirty="0"/>
              <a:t>3. Electronic payment systems</a:t>
            </a:r>
            <a:endParaRPr lang="zh-TW" altLang="en-US" dirty="0"/>
          </a:p>
        </p:txBody>
      </p:sp>
    </p:spTree>
    <p:extLst>
      <p:ext uri="{BB962C8B-B14F-4D97-AF65-F5344CB8AC3E}">
        <p14:creationId xmlns:p14="http://schemas.microsoft.com/office/powerpoint/2010/main" val="243974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Electronic payment systems are an important part of e-commerce, allowing users to complete the final step of the shopping process online</a:t>
            </a:r>
          </a:p>
          <a:p>
            <a:r>
              <a:rPr lang="en-US" dirty="0"/>
              <a:t>Pay. Secure, fast, and convenient payment methods can significantly increase conversion rates and enhance user trust</a:t>
            </a:r>
            <a:r>
              <a:rPr dirty="0"/>
              <a:t>。</a:t>
            </a:r>
          </a:p>
        </p:txBody>
      </p:sp>
      <p:sp>
        <p:nvSpPr>
          <p:cNvPr id="2" name="Title 1"/>
          <p:cNvSpPr>
            <a:spLocks noGrp="1"/>
          </p:cNvSpPr>
          <p:nvPr>
            <p:ph type="title"/>
          </p:nvPr>
        </p:nvSpPr>
        <p:spPr/>
        <p:txBody>
          <a:bodyPr/>
          <a:lstStyle/>
          <a:p>
            <a:r>
              <a:rPr lang="en-US" dirty="0"/>
              <a:t>The necessity of e-payment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solidFill>
                  <a:srgbClr val="7030A0"/>
                </a:solidFill>
              </a:rPr>
              <a:t>Credit/Debit Cards</a:t>
            </a:r>
            <a:r>
              <a:rPr dirty="0">
                <a:solidFill>
                  <a:srgbClr val="7030A0"/>
                </a:solidFill>
              </a:rPr>
              <a:t>：</a:t>
            </a:r>
            <a:endParaRPr lang="en-US" dirty="0">
              <a:solidFill>
                <a:srgbClr val="7030A0"/>
              </a:solidFill>
            </a:endParaRPr>
          </a:p>
          <a:p>
            <a:pPr lvl="1"/>
            <a:r>
              <a:rPr lang="en-US" dirty="0"/>
              <a:t>This is one of the </a:t>
            </a:r>
            <a:r>
              <a:rPr lang="en-US" dirty="0">
                <a:solidFill>
                  <a:srgbClr val="C00000"/>
                </a:solidFill>
              </a:rPr>
              <a:t>most prevalent payment methods</a:t>
            </a:r>
            <a:r>
              <a:rPr lang="en-US" dirty="0"/>
              <a:t>, and almost all e-commerce websites support this payment method</a:t>
            </a:r>
            <a:r>
              <a:rPr dirty="0"/>
              <a:t>。</a:t>
            </a:r>
          </a:p>
          <a:p>
            <a:r>
              <a:rPr lang="en-US" dirty="0">
                <a:solidFill>
                  <a:srgbClr val="7030A0"/>
                </a:solidFill>
              </a:rPr>
              <a:t>Third-party payment platforms</a:t>
            </a:r>
            <a:r>
              <a:rPr dirty="0">
                <a:solidFill>
                  <a:srgbClr val="7030A0"/>
                </a:solidFill>
              </a:rPr>
              <a:t>：</a:t>
            </a:r>
            <a:endParaRPr lang="en-US" dirty="0">
              <a:solidFill>
                <a:srgbClr val="7030A0"/>
              </a:solidFill>
            </a:endParaRPr>
          </a:p>
          <a:p>
            <a:pPr lvl="1"/>
            <a:r>
              <a:rPr dirty="0">
                <a:solidFill>
                  <a:srgbClr val="C00000"/>
                </a:solidFill>
              </a:rPr>
              <a:t>PayPal、Alipay、微信支付</a:t>
            </a:r>
            <a:endParaRPr lang="en-US" dirty="0">
              <a:solidFill>
                <a:srgbClr val="C00000"/>
              </a:solidFill>
            </a:endParaRPr>
          </a:p>
          <a:p>
            <a:pPr lvl="1"/>
            <a:r>
              <a:rPr lang="en-US" dirty="0"/>
              <a:t>These platforms offer additional security and a convenient payment experience, which is favored by a wide range of consumers</a:t>
            </a:r>
            <a:r>
              <a:rPr dirty="0"/>
              <a:t>。</a:t>
            </a:r>
          </a:p>
          <a:p>
            <a:r>
              <a:rPr lang="en-US" dirty="0">
                <a:solidFill>
                  <a:srgbClr val="7030A0"/>
                </a:solidFill>
              </a:rPr>
              <a:t>Mobile payments</a:t>
            </a:r>
            <a:r>
              <a:rPr dirty="0">
                <a:solidFill>
                  <a:srgbClr val="7030A0"/>
                </a:solidFill>
              </a:rPr>
              <a:t>：</a:t>
            </a:r>
            <a:endParaRPr lang="en-US" dirty="0">
              <a:solidFill>
                <a:srgbClr val="7030A0"/>
              </a:solidFill>
            </a:endParaRPr>
          </a:p>
          <a:p>
            <a:pPr lvl="1"/>
            <a:r>
              <a:rPr dirty="0">
                <a:solidFill>
                  <a:srgbClr val="C00000"/>
                </a:solidFill>
              </a:rPr>
              <a:t>如Apple Pay、Google Pay</a:t>
            </a:r>
            <a:endParaRPr lang="en-US" dirty="0">
              <a:solidFill>
                <a:srgbClr val="C00000"/>
              </a:solidFill>
            </a:endParaRPr>
          </a:p>
          <a:p>
            <a:pPr lvl="1"/>
            <a:r>
              <a:rPr lang="en-US" dirty="0"/>
              <a:t>These payment methods allow users to </a:t>
            </a:r>
            <a:r>
              <a:rPr lang="en-US" dirty="0">
                <a:solidFill>
                  <a:srgbClr val="C00000"/>
                </a:solidFill>
                <a:highlight>
                  <a:srgbClr val="FFFF00"/>
                </a:highlight>
              </a:rPr>
              <a:t>make payments from their mobile phones, </a:t>
            </a:r>
            <a:r>
              <a:rPr lang="en-US" dirty="0"/>
              <a:t>which is convenient and fast, and is suitable for mobile commerce</a:t>
            </a:r>
            <a:r>
              <a:rPr dirty="0"/>
              <a:t>。</a:t>
            </a:r>
          </a:p>
        </p:txBody>
      </p:sp>
      <p:sp>
        <p:nvSpPr>
          <p:cNvPr id="2" name="Title 1"/>
          <p:cNvSpPr>
            <a:spLocks noGrp="1"/>
          </p:cNvSpPr>
          <p:nvPr>
            <p:ph type="title"/>
          </p:nvPr>
        </p:nvSpPr>
        <p:spPr/>
        <p:txBody>
          <a:bodyPr>
            <a:normAutofit fontScale="90000"/>
          </a:bodyPr>
          <a:lstStyle/>
          <a:p>
            <a:r>
              <a:rPr lang="en-US" dirty="0"/>
              <a:t>Common electronic payment methods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The security of the payment system is at the heart of e-commerce operations</a:t>
            </a:r>
            <a:r>
              <a:rPr dirty="0"/>
              <a:t>。</a:t>
            </a:r>
            <a:endParaRPr lang="en-US" dirty="0"/>
          </a:p>
          <a:p>
            <a:r>
              <a:rPr lang="en-US" dirty="0"/>
              <a:t>Website required</a:t>
            </a:r>
          </a:p>
          <a:p>
            <a:pPr lvl="1"/>
            <a:r>
              <a:rPr lang="en-US" sz="4000" dirty="0">
                <a:solidFill>
                  <a:srgbClr val="C00000"/>
                </a:solidFill>
                <a:highlight>
                  <a:srgbClr val="FFFF00"/>
                </a:highlight>
              </a:rPr>
              <a:t>SSL encryption technology </a:t>
            </a:r>
            <a:r>
              <a:rPr lang="en-US" sz="4000" dirty="0"/>
              <a:t>is used to protect transaction data</a:t>
            </a:r>
            <a:r>
              <a:rPr sz="4000" dirty="0"/>
              <a:t>，</a:t>
            </a:r>
            <a:endParaRPr lang="en-US" sz="4000" dirty="0"/>
          </a:p>
          <a:p>
            <a:pPr lvl="1"/>
            <a:r>
              <a:rPr lang="en-US" sz="4000" dirty="0"/>
              <a:t>and comply with international </a:t>
            </a:r>
            <a:r>
              <a:rPr lang="en-US" sz="4000" dirty="0">
                <a:solidFill>
                  <a:srgbClr val="C00000"/>
                </a:solidFill>
                <a:highlight>
                  <a:srgbClr val="FFFF00"/>
                </a:highlight>
              </a:rPr>
              <a:t>security standards such as PCI DSS</a:t>
            </a:r>
            <a:r>
              <a:rPr sz="4000" dirty="0"/>
              <a:t>，</a:t>
            </a:r>
            <a:endParaRPr lang="en-US" sz="4000" dirty="0"/>
          </a:p>
          <a:p>
            <a:pPr lvl="1"/>
            <a:r>
              <a:rPr lang="en-US" sz="4000" dirty="0"/>
              <a:t>Prevent payment information from being stolen or misused</a:t>
            </a:r>
            <a:r>
              <a:rPr sz="4000" dirty="0"/>
              <a:t>。</a:t>
            </a:r>
          </a:p>
        </p:txBody>
      </p:sp>
      <p:sp>
        <p:nvSpPr>
          <p:cNvPr id="2" name="Title 1"/>
          <p:cNvSpPr>
            <a:spLocks noGrp="1"/>
          </p:cNvSpPr>
          <p:nvPr>
            <p:ph type="title"/>
          </p:nvPr>
        </p:nvSpPr>
        <p:spPr/>
        <p:txBody>
          <a:bodyPr/>
          <a:lstStyle/>
          <a:p>
            <a:r>
              <a:rPr lang="en-US" dirty="0"/>
              <a:t>Security of payment systems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195A5FC0-C9A2-44C7-A7D9-0F578B2F8A74}"/>
              </a:ext>
            </a:extLst>
          </p:cNvPr>
          <p:cNvSpPr>
            <a:spLocks noGrp="1"/>
          </p:cNvSpPr>
          <p:nvPr>
            <p:ph type="subTitle" idx="1"/>
          </p:nvPr>
        </p:nvSpPr>
        <p:spPr/>
        <p:txBody>
          <a:bodyPr>
            <a:normAutofit fontScale="85000" lnSpcReduction="10000"/>
          </a:bodyPr>
          <a:lstStyle/>
          <a:p>
            <a:r>
              <a:rPr lang="en-US" altLang="zh-CN" dirty="0"/>
              <a:t>4. 3 companies that do e-commerce in Taiwan to deal with cash flow</a:t>
            </a:r>
            <a:endParaRPr lang="zh-TW" altLang="en-US" dirty="0"/>
          </a:p>
        </p:txBody>
      </p:sp>
    </p:spTree>
    <p:extLst>
      <p:ext uri="{BB962C8B-B14F-4D97-AF65-F5344CB8AC3E}">
        <p14:creationId xmlns:p14="http://schemas.microsoft.com/office/powerpoint/2010/main" val="201946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17EC292-959A-4AA4-B3A9-61221230F9FF}"/>
              </a:ext>
            </a:extLst>
          </p:cNvPr>
          <p:cNvSpPr>
            <a:spLocks noGrp="1"/>
          </p:cNvSpPr>
          <p:nvPr>
            <p:ph idx="1"/>
          </p:nvPr>
        </p:nvSpPr>
        <p:spPr/>
        <p:txBody>
          <a:bodyPr>
            <a:normAutofit fontScale="92500" lnSpcReduction="20000"/>
          </a:bodyPr>
          <a:lstStyle/>
          <a:p>
            <a:r>
              <a:rPr lang="zh-TW" altLang="en-US" dirty="0">
                <a:solidFill>
                  <a:srgbClr val="7030A0"/>
                </a:solidFill>
              </a:rPr>
              <a:t>綠界科技（</a:t>
            </a:r>
            <a:r>
              <a:rPr lang="en-US" altLang="zh-TW" dirty="0" err="1">
                <a:solidFill>
                  <a:srgbClr val="7030A0"/>
                </a:solidFill>
              </a:rPr>
              <a:t>ECPay</a:t>
            </a:r>
            <a:r>
              <a:rPr lang="zh-TW" altLang="en-US" dirty="0">
                <a:solidFill>
                  <a:srgbClr val="7030A0"/>
                </a:solidFill>
              </a:rPr>
              <a:t>）：</a:t>
            </a:r>
          </a:p>
          <a:p>
            <a:pPr lvl="1"/>
            <a:r>
              <a:rPr lang="en-US" altLang="zh-TW" dirty="0" err="1"/>
              <a:t>GreenWorld</a:t>
            </a:r>
            <a:r>
              <a:rPr lang="en-US" altLang="zh-TW" dirty="0"/>
              <a:t> Technology is a well-known third-party payment platform in Taiwan, providing complete cash flow processing solutions, including credit card payment, ATM transfer, supermarket code payment, mobile payment and other services</a:t>
            </a:r>
            <a:r>
              <a:rPr lang="zh-TW" altLang="en-US" dirty="0"/>
              <a:t>。</a:t>
            </a:r>
          </a:p>
          <a:p>
            <a:r>
              <a:rPr lang="zh-TW" altLang="en-US" dirty="0">
                <a:solidFill>
                  <a:srgbClr val="7030A0"/>
                </a:solidFill>
              </a:rPr>
              <a:t>藍新金流（</a:t>
            </a:r>
            <a:r>
              <a:rPr lang="en-US" altLang="zh-TW" dirty="0" err="1">
                <a:solidFill>
                  <a:srgbClr val="7030A0"/>
                </a:solidFill>
              </a:rPr>
              <a:t>NewebPay</a:t>
            </a:r>
            <a:r>
              <a:rPr lang="zh-TW" altLang="en-US" dirty="0">
                <a:solidFill>
                  <a:srgbClr val="7030A0"/>
                </a:solidFill>
              </a:rPr>
              <a:t>）：</a:t>
            </a:r>
          </a:p>
          <a:p>
            <a:pPr lvl="1"/>
            <a:r>
              <a:rPr lang="en-US" altLang="zh-TW" dirty="0" err="1"/>
              <a:t>Bluesun</a:t>
            </a:r>
            <a:r>
              <a:rPr lang="en-US" altLang="zh-TW" dirty="0"/>
              <a:t> Gold Flow provides a variety of cash flow processing services, including credit card payment, LINE Pay, street payment, Apple Pay and other mobile payment solutions. Blue new gold flow has high security and stability</a:t>
            </a:r>
            <a:r>
              <a:rPr lang="zh-TW" altLang="en-US" dirty="0"/>
              <a:t>，</a:t>
            </a:r>
          </a:p>
        </p:txBody>
      </p:sp>
      <p:sp>
        <p:nvSpPr>
          <p:cNvPr id="3" name="標題 2">
            <a:extLst>
              <a:ext uri="{FF2B5EF4-FFF2-40B4-BE49-F238E27FC236}">
                <a16:creationId xmlns:a16="http://schemas.microsoft.com/office/drawing/2014/main" id="{7E443E36-56A1-4BB1-BC5B-E39F0C364E85}"/>
              </a:ext>
            </a:extLst>
          </p:cNvPr>
          <p:cNvSpPr>
            <a:spLocks noGrp="1"/>
          </p:cNvSpPr>
          <p:nvPr>
            <p:ph type="title"/>
          </p:nvPr>
        </p:nvSpPr>
        <p:spPr/>
        <p:txBody>
          <a:bodyPr>
            <a:noAutofit/>
          </a:bodyPr>
          <a:lstStyle/>
          <a:p>
            <a:r>
              <a:rPr lang="en-US" altLang="zh-CN" sz="3600" dirty="0"/>
              <a:t>Three companies that handle cash flow as e-commerce companies in Taiwan</a:t>
            </a:r>
            <a:endParaRPr lang="zh-TW" altLang="en-US" sz="3600" dirty="0"/>
          </a:p>
        </p:txBody>
      </p:sp>
    </p:spTree>
    <p:extLst>
      <p:ext uri="{BB962C8B-B14F-4D97-AF65-F5344CB8AC3E}">
        <p14:creationId xmlns:p14="http://schemas.microsoft.com/office/powerpoint/2010/main" val="2111458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17EC292-959A-4AA4-B3A9-61221230F9FF}"/>
              </a:ext>
            </a:extLst>
          </p:cNvPr>
          <p:cNvSpPr>
            <a:spLocks noGrp="1"/>
          </p:cNvSpPr>
          <p:nvPr>
            <p:ph idx="1"/>
          </p:nvPr>
        </p:nvSpPr>
        <p:spPr/>
        <p:txBody>
          <a:bodyPr>
            <a:normAutofit/>
          </a:bodyPr>
          <a:lstStyle/>
          <a:p>
            <a:r>
              <a:rPr lang="zh-TW" altLang="en-US" dirty="0">
                <a:solidFill>
                  <a:srgbClr val="7030A0"/>
                </a:solidFill>
              </a:rPr>
              <a:t>歐付寶（</a:t>
            </a:r>
            <a:r>
              <a:rPr lang="en-US" altLang="zh-TW" dirty="0" err="1">
                <a:solidFill>
                  <a:srgbClr val="7030A0"/>
                </a:solidFill>
              </a:rPr>
              <a:t>AllPay</a:t>
            </a:r>
            <a:r>
              <a:rPr lang="zh-TW" altLang="en-US" dirty="0">
                <a:solidFill>
                  <a:srgbClr val="7030A0"/>
                </a:solidFill>
              </a:rPr>
              <a:t>）：</a:t>
            </a:r>
          </a:p>
          <a:p>
            <a:pPr lvl="1"/>
            <a:r>
              <a:rPr lang="en-US" altLang="zh-TW" dirty="0" err="1"/>
              <a:t>Oufubao</a:t>
            </a:r>
            <a:r>
              <a:rPr lang="en-US" altLang="zh-TW" dirty="0"/>
              <a:t> is a company that provides multi-functional electronic payment services, covering credit card payment, ATM transfer, supermarket collection, electronic tickets and other services. </a:t>
            </a:r>
            <a:r>
              <a:rPr lang="en-US" altLang="zh-TW" dirty="0" err="1"/>
              <a:t>Oufubao</a:t>
            </a:r>
            <a:r>
              <a:rPr lang="en-US" altLang="zh-TW" dirty="0"/>
              <a:t> supports a variety of payment methods and provides an API that is easy to dock</a:t>
            </a:r>
            <a:r>
              <a:rPr lang="zh-TW" altLang="en-US" dirty="0"/>
              <a:t>，</a:t>
            </a:r>
          </a:p>
        </p:txBody>
      </p:sp>
      <p:sp>
        <p:nvSpPr>
          <p:cNvPr id="3" name="標題 2">
            <a:extLst>
              <a:ext uri="{FF2B5EF4-FFF2-40B4-BE49-F238E27FC236}">
                <a16:creationId xmlns:a16="http://schemas.microsoft.com/office/drawing/2014/main" id="{7E443E36-56A1-4BB1-BC5B-E39F0C364E85}"/>
              </a:ext>
            </a:extLst>
          </p:cNvPr>
          <p:cNvSpPr>
            <a:spLocks noGrp="1"/>
          </p:cNvSpPr>
          <p:nvPr>
            <p:ph type="title"/>
          </p:nvPr>
        </p:nvSpPr>
        <p:spPr/>
        <p:txBody>
          <a:bodyPr>
            <a:noAutofit/>
          </a:bodyPr>
          <a:lstStyle/>
          <a:p>
            <a:r>
              <a:rPr lang="en-US" altLang="zh-CN" sz="3600" dirty="0"/>
              <a:t>Three companies that handle cash flow as e-commerce companies in Taiwan</a:t>
            </a:r>
            <a:endParaRPr lang="zh-TW" altLang="en-US" sz="3600" dirty="0"/>
          </a:p>
        </p:txBody>
      </p:sp>
    </p:spTree>
    <p:extLst>
      <p:ext uri="{BB962C8B-B14F-4D97-AF65-F5344CB8AC3E}">
        <p14:creationId xmlns:p14="http://schemas.microsoft.com/office/powerpoint/2010/main" val="2113216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195A5FC0-C9A2-44C7-A7D9-0F578B2F8A74}"/>
              </a:ext>
            </a:extLst>
          </p:cNvPr>
          <p:cNvSpPr>
            <a:spLocks noGrp="1"/>
          </p:cNvSpPr>
          <p:nvPr>
            <p:ph type="subTitle" idx="1"/>
          </p:nvPr>
        </p:nvSpPr>
        <p:spPr/>
        <p:txBody>
          <a:bodyPr>
            <a:normAutofit fontScale="85000" lnSpcReduction="10000"/>
          </a:bodyPr>
          <a:lstStyle/>
          <a:p>
            <a:r>
              <a:rPr lang="en-US" altLang="zh-CN" dirty="0"/>
              <a:t>5. 5 companies that do e-commerce processing logistics in Taiwan</a:t>
            </a:r>
            <a:endParaRPr lang="zh-TW" altLang="en-US" dirty="0"/>
          </a:p>
        </p:txBody>
      </p:sp>
    </p:spTree>
    <p:extLst>
      <p:ext uri="{BB962C8B-B14F-4D97-AF65-F5344CB8AC3E}">
        <p14:creationId xmlns:p14="http://schemas.microsoft.com/office/powerpoint/2010/main" val="141304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5F8279D-0572-4C07-91F5-DB3E54BC16B6}"/>
              </a:ext>
            </a:extLst>
          </p:cNvPr>
          <p:cNvSpPr>
            <a:spLocks noGrp="1"/>
          </p:cNvSpPr>
          <p:nvPr>
            <p:ph idx="1"/>
          </p:nvPr>
        </p:nvSpPr>
        <p:spPr/>
        <p:txBody>
          <a:bodyPr>
            <a:normAutofit fontScale="85000" lnSpcReduction="10000"/>
          </a:bodyPr>
          <a:lstStyle/>
          <a:p>
            <a:r>
              <a:rPr lang="en-US" altLang="zh-CN" dirty="0"/>
              <a:t>1. The application of Internet technology in e-commerce
2. Web design and user experience
3. Electronic payment systems
4. 3 companies that do e-commerce in Taiwan to deal with cash flow
5. 5 companies that do e-commerce processing logistics in Taiwan
6. Website Security and Data Protection</a:t>
            </a:r>
            <a:endParaRPr lang="zh-TW" altLang="en-US" dirty="0"/>
          </a:p>
          <a:p>
            <a:endParaRPr lang="zh-TW" altLang="en-US" dirty="0"/>
          </a:p>
          <a:p>
            <a:endParaRPr lang="zh-TW" altLang="en-US" dirty="0"/>
          </a:p>
          <a:p>
            <a:endParaRPr lang="zh-TW" altLang="en-US" dirty="0"/>
          </a:p>
          <a:p>
            <a:endParaRPr lang="zh-TW" altLang="en-US" dirty="0"/>
          </a:p>
        </p:txBody>
      </p:sp>
      <p:sp>
        <p:nvSpPr>
          <p:cNvPr id="3" name="標題 2">
            <a:extLst>
              <a:ext uri="{FF2B5EF4-FFF2-40B4-BE49-F238E27FC236}">
                <a16:creationId xmlns:a16="http://schemas.microsoft.com/office/drawing/2014/main" id="{222D375C-58F9-48DB-8CDF-55D16C44F1EA}"/>
              </a:ext>
            </a:extLst>
          </p:cNvPr>
          <p:cNvSpPr>
            <a:spLocks noGrp="1"/>
          </p:cNvSpPr>
          <p:nvPr>
            <p:ph type="title"/>
          </p:nvPr>
        </p:nvSpPr>
        <p:spPr/>
        <p:txBody>
          <a:bodyPr/>
          <a:lstStyle/>
          <a:p>
            <a:r>
              <a:rPr lang="en-US" altLang="zh-CN" dirty="0"/>
              <a:t>Unit Outline</a:t>
            </a:r>
            <a:endParaRPr lang="zh-TW" altLang="en-US" dirty="0"/>
          </a:p>
        </p:txBody>
      </p:sp>
    </p:spTree>
    <p:extLst>
      <p:ext uri="{BB962C8B-B14F-4D97-AF65-F5344CB8AC3E}">
        <p14:creationId xmlns:p14="http://schemas.microsoft.com/office/powerpoint/2010/main" val="118607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41A0788-7B80-4807-9163-FA2CCE14C75E}"/>
              </a:ext>
            </a:extLst>
          </p:cNvPr>
          <p:cNvSpPr>
            <a:spLocks noGrp="1"/>
          </p:cNvSpPr>
          <p:nvPr>
            <p:ph idx="1"/>
          </p:nvPr>
        </p:nvSpPr>
        <p:spPr/>
        <p:txBody>
          <a:bodyPr>
            <a:normAutofit fontScale="92500" lnSpcReduction="10000"/>
          </a:bodyPr>
          <a:lstStyle/>
          <a:p>
            <a:r>
              <a:rPr lang="zh-TW" altLang="en-US" dirty="0">
                <a:solidFill>
                  <a:srgbClr val="7030A0"/>
                </a:solidFill>
              </a:rPr>
              <a:t>黑貓宅急便（</a:t>
            </a:r>
            <a:r>
              <a:rPr lang="en-US" altLang="zh-TW" dirty="0">
                <a:solidFill>
                  <a:srgbClr val="7030A0"/>
                </a:solidFill>
              </a:rPr>
              <a:t>TA-Q-BIN</a:t>
            </a:r>
            <a:r>
              <a:rPr lang="zh-TW" altLang="en-US" dirty="0">
                <a:solidFill>
                  <a:srgbClr val="7030A0"/>
                </a:solidFill>
              </a:rPr>
              <a:t>）：</a:t>
            </a:r>
            <a:endParaRPr lang="en-US" altLang="zh-TW" dirty="0">
              <a:solidFill>
                <a:srgbClr val="7030A0"/>
              </a:solidFill>
            </a:endParaRPr>
          </a:p>
          <a:p>
            <a:pPr lvl="1"/>
            <a:r>
              <a:rPr lang="en-US" altLang="zh-TW" dirty="0"/>
              <a:t>Distribution services, including: frozen, refrigerated distribution, suitable for food, daily necessities and other products.</a:t>
            </a:r>
            <a:endParaRPr lang="zh-TW" altLang="en-US" dirty="0"/>
          </a:p>
          <a:p>
            <a:r>
              <a:rPr lang="zh-TW" altLang="en-US" dirty="0">
                <a:solidFill>
                  <a:srgbClr val="7030A0"/>
                </a:solidFill>
              </a:rPr>
              <a:t>新竹物流：</a:t>
            </a:r>
            <a:endParaRPr lang="en-US" altLang="zh-TW" dirty="0">
              <a:solidFill>
                <a:srgbClr val="7030A0"/>
              </a:solidFill>
            </a:endParaRPr>
          </a:p>
          <a:p>
            <a:pPr lvl="1"/>
            <a:r>
              <a:rPr lang="en-US" altLang="zh-TW" dirty="0"/>
              <a:t>Logistics services include: home delivery, refrigeration, frozen logistics, and transportation of large items</a:t>
            </a:r>
            <a:r>
              <a:rPr lang="zh-TW" altLang="en-US" dirty="0"/>
              <a:t>。</a:t>
            </a:r>
          </a:p>
          <a:p>
            <a:r>
              <a:rPr lang="zh-TW" altLang="en-US" dirty="0">
                <a:solidFill>
                  <a:srgbClr val="7030A0"/>
                </a:solidFill>
              </a:rPr>
              <a:t>宅配通：</a:t>
            </a:r>
            <a:endParaRPr lang="en-US" altLang="zh-TW" dirty="0">
              <a:solidFill>
                <a:srgbClr val="7030A0"/>
              </a:solidFill>
            </a:endParaRPr>
          </a:p>
          <a:p>
            <a:pPr lvl="1"/>
            <a:r>
              <a:rPr lang="en-US" altLang="zh-TW" dirty="0"/>
              <a:t>Provide 24-hour delivery, refrigerated home delivery, frozen home delivery and other services</a:t>
            </a:r>
            <a:r>
              <a:rPr lang="zh-TW" altLang="en-US" dirty="0"/>
              <a:t>。</a:t>
            </a:r>
          </a:p>
        </p:txBody>
      </p:sp>
      <p:sp>
        <p:nvSpPr>
          <p:cNvPr id="3" name="標題 2">
            <a:extLst>
              <a:ext uri="{FF2B5EF4-FFF2-40B4-BE49-F238E27FC236}">
                <a16:creationId xmlns:a16="http://schemas.microsoft.com/office/drawing/2014/main" id="{C52FDDB1-C0E4-47CA-9378-B90384E7AE18}"/>
              </a:ext>
            </a:extLst>
          </p:cNvPr>
          <p:cNvSpPr>
            <a:spLocks noGrp="1"/>
          </p:cNvSpPr>
          <p:nvPr>
            <p:ph type="title"/>
          </p:nvPr>
        </p:nvSpPr>
        <p:spPr/>
        <p:txBody>
          <a:bodyPr>
            <a:normAutofit fontScale="90000"/>
          </a:bodyPr>
          <a:lstStyle/>
          <a:p>
            <a:r>
              <a:rPr lang="en-US" altLang="zh-CN" sz="4000" dirty="0"/>
              <a:t>5 companies that handle logistics in Taiwan as e-commerce</a:t>
            </a:r>
            <a:endParaRPr lang="zh-TW" altLang="en-US" dirty="0"/>
          </a:p>
        </p:txBody>
      </p:sp>
    </p:spTree>
    <p:extLst>
      <p:ext uri="{BB962C8B-B14F-4D97-AF65-F5344CB8AC3E}">
        <p14:creationId xmlns:p14="http://schemas.microsoft.com/office/powerpoint/2010/main" val="12639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41A0788-7B80-4807-9163-FA2CCE14C75E}"/>
              </a:ext>
            </a:extLst>
          </p:cNvPr>
          <p:cNvSpPr>
            <a:spLocks noGrp="1"/>
          </p:cNvSpPr>
          <p:nvPr>
            <p:ph idx="1"/>
          </p:nvPr>
        </p:nvSpPr>
        <p:spPr/>
        <p:txBody>
          <a:bodyPr>
            <a:normAutofit/>
          </a:bodyPr>
          <a:lstStyle/>
          <a:p>
            <a:r>
              <a:rPr lang="zh-TW" altLang="en-US" dirty="0">
                <a:solidFill>
                  <a:srgbClr val="7030A0"/>
                </a:solidFill>
              </a:rPr>
              <a:t>全家物流：</a:t>
            </a:r>
            <a:endParaRPr lang="en-US" altLang="zh-TW" dirty="0">
              <a:solidFill>
                <a:srgbClr val="7030A0"/>
              </a:solidFill>
            </a:endParaRPr>
          </a:p>
          <a:p>
            <a:pPr lvl="1"/>
            <a:r>
              <a:rPr lang="en-US" altLang="zh-TW" dirty="0" err="1"/>
              <a:t>FamilyMart</a:t>
            </a:r>
            <a:r>
              <a:rPr lang="en-US" altLang="zh-TW" dirty="0"/>
              <a:t> operates logistics services that provide services such as supermarket pick-up, home delivery, and refrigerated logistics</a:t>
            </a:r>
            <a:endParaRPr lang="zh-TW" altLang="en-US" dirty="0">
              <a:solidFill>
                <a:srgbClr val="7030A0"/>
              </a:solidFill>
            </a:endParaRPr>
          </a:p>
          <a:p>
            <a:r>
              <a:rPr lang="zh-TW" altLang="en-US" dirty="0">
                <a:solidFill>
                  <a:srgbClr val="7030A0"/>
                </a:solidFill>
              </a:rPr>
              <a:t>順豐速運（</a:t>
            </a:r>
            <a:r>
              <a:rPr lang="en-US" altLang="zh-TW" dirty="0">
                <a:solidFill>
                  <a:srgbClr val="7030A0"/>
                </a:solidFill>
              </a:rPr>
              <a:t>SF Express</a:t>
            </a:r>
            <a:r>
              <a:rPr lang="zh-TW" altLang="en-US" dirty="0">
                <a:solidFill>
                  <a:srgbClr val="7030A0"/>
                </a:solidFill>
              </a:rPr>
              <a:t>）：</a:t>
            </a:r>
            <a:endParaRPr lang="en-US" altLang="zh-TW" dirty="0">
              <a:solidFill>
                <a:srgbClr val="7030A0"/>
              </a:solidFill>
            </a:endParaRPr>
          </a:p>
          <a:p>
            <a:pPr lvl="1"/>
            <a:r>
              <a:rPr lang="en-US" altLang="zh-TW" dirty="0"/>
              <a:t>SF Express also provides domestic and cross-border logistics services in Taiwan, covering express delivery, cold chain logistics and other services</a:t>
            </a:r>
            <a:endParaRPr lang="zh-TW" altLang="en-US" dirty="0"/>
          </a:p>
        </p:txBody>
      </p:sp>
      <p:sp>
        <p:nvSpPr>
          <p:cNvPr id="3" name="標題 2">
            <a:extLst>
              <a:ext uri="{FF2B5EF4-FFF2-40B4-BE49-F238E27FC236}">
                <a16:creationId xmlns:a16="http://schemas.microsoft.com/office/drawing/2014/main" id="{C52FDDB1-C0E4-47CA-9378-B90384E7AE18}"/>
              </a:ext>
            </a:extLst>
          </p:cNvPr>
          <p:cNvSpPr>
            <a:spLocks noGrp="1"/>
          </p:cNvSpPr>
          <p:nvPr>
            <p:ph type="title"/>
          </p:nvPr>
        </p:nvSpPr>
        <p:spPr/>
        <p:txBody>
          <a:bodyPr>
            <a:normAutofit fontScale="90000"/>
          </a:bodyPr>
          <a:lstStyle/>
          <a:p>
            <a:r>
              <a:rPr lang="en-US" altLang="zh-CN" sz="4000" dirty="0"/>
              <a:t>5 companies that handle logistics in Taiwan as e-commerce</a:t>
            </a:r>
            <a:endParaRPr lang="zh-TW" altLang="en-US" dirty="0"/>
          </a:p>
        </p:txBody>
      </p:sp>
    </p:spTree>
    <p:extLst>
      <p:ext uri="{BB962C8B-B14F-4D97-AF65-F5344CB8AC3E}">
        <p14:creationId xmlns:p14="http://schemas.microsoft.com/office/powerpoint/2010/main" val="1974413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195A5FC0-C9A2-44C7-A7D9-0F578B2F8A74}"/>
              </a:ext>
            </a:extLst>
          </p:cNvPr>
          <p:cNvSpPr>
            <a:spLocks noGrp="1"/>
          </p:cNvSpPr>
          <p:nvPr>
            <p:ph type="subTitle" idx="1"/>
          </p:nvPr>
        </p:nvSpPr>
        <p:spPr/>
        <p:txBody>
          <a:bodyPr/>
          <a:lstStyle/>
          <a:p>
            <a:r>
              <a:rPr lang="en-US" altLang="zh-CN" dirty="0"/>
              <a:t>6. Website Security and Data Protection</a:t>
            </a:r>
            <a:endParaRPr lang="zh-TW" altLang="en-US" dirty="0"/>
          </a:p>
        </p:txBody>
      </p:sp>
    </p:spTree>
    <p:extLst>
      <p:ext uri="{BB962C8B-B14F-4D97-AF65-F5344CB8AC3E}">
        <p14:creationId xmlns:p14="http://schemas.microsoft.com/office/powerpoint/2010/main" val="2983261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Website security is the key to maintaining the stable operation of e-commerce websites and protecting user data</a:t>
            </a:r>
            <a:r>
              <a:rPr dirty="0"/>
              <a:t>。</a:t>
            </a:r>
            <a:endParaRPr lang="en-US" dirty="0"/>
          </a:p>
          <a:p>
            <a:r>
              <a:rPr lang="en-US" dirty="0"/>
              <a:t>With the growth of e-commerce</a:t>
            </a:r>
            <a:r>
              <a:rPr dirty="0"/>
              <a:t>，</a:t>
            </a:r>
            <a:endParaRPr lang="en-US" dirty="0"/>
          </a:p>
          <a:p>
            <a:pPr lvl="1"/>
            <a:r>
              <a:rPr lang="en-US" sz="4400" dirty="0">
                <a:solidFill>
                  <a:srgbClr val="C00000"/>
                </a:solidFill>
                <a:highlight>
                  <a:srgbClr val="FFFF00"/>
                </a:highlight>
              </a:rPr>
              <a:t>Hacking
Data breaches</a:t>
            </a:r>
          </a:p>
          <a:p>
            <a:pPr lvl="1"/>
            <a:r>
              <a:rPr lang="en-US" dirty="0"/>
              <a:t>And it's getting more and more numerous</a:t>
            </a:r>
            <a:r>
              <a:rPr dirty="0"/>
              <a:t>，</a:t>
            </a:r>
            <a:endParaRPr lang="en-US" dirty="0"/>
          </a:p>
          <a:p>
            <a:r>
              <a:rPr lang="en-US" dirty="0"/>
              <a:t>As a result, businesses must adopt strict security measures</a:t>
            </a:r>
            <a:r>
              <a:rPr dirty="0"/>
              <a:t>。</a:t>
            </a:r>
          </a:p>
        </p:txBody>
      </p:sp>
      <p:sp>
        <p:nvSpPr>
          <p:cNvPr id="2" name="Title 1"/>
          <p:cNvSpPr>
            <a:spLocks noGrp="1"/>
          </p:cNvSpPr>
          <p:nvPr>
            <p:ph type="title"/>
          </p:nvPr>
        </p:nvSpPr>
        <p:spPr/>
        <p:txBody>
          <a:bodyPr>
            <a:normAutofit fontScale="90000"/>
          </a:bodyPr>
          <a:lstStyle/>
          <a:p>
            <a:r>
              <a:rPr lang="en-US" dirty="0"/>
              <a:t>The importance of website security</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solidFill>
                  <a:srgbClr val="7030A0"/>
                </a:solidFill>
              </a:rPr>
              <a:t>DDoS attacks</a:t>
            </a:r>
            <a:r>
              <a:rPr dirty="0">
                <a:solidFill>
                  <a:srgbClr val="7030A0"/>
                </a:solidFill>
              </a:rPr>
              <a:t>：</a:t>
            </a:r>
            <a:endParaRPr lang="en-US" dirty="0">
              <a:solidFill>
                <a:srgbClr val="7030A0"/>
              </a:solidFill>
            </a:endParaRPr>
          </a:p>
          <a:p>
            <a:pPr lvl="1"/>
            <a:r>
              <a:rPr lang="en-US" sz="3600" dirty="0"/>
              <a:t>Paralyze the website with a large number of invalid requests, resulting in users being unable to access normally</a:t>
            </a:r>
            <a:r>
              <a:rPr sz="3600" dirty="0"/>
              <a:t>。</a:t>
            </a:r>
          </a:p>
          <a:p>
            <a:r>
              <a:rPr lang="en-US" dirty="0">
                <a:solidFill>
                  <a:srgbClr val="7030A0"/>
                </a:solidFill>
              </a:rPr>
              <a:t>SQL injection</a:t>
            </a:r>
            <a:r>
              <a:rPr dirty="0">
                <a:solidFill>
                  <a:srgbClr val="7030A0"/>
                </a:solidFill>
              </a:rPr>
              <a:t>：</a:t>
            </a:r>
            <a:endParaRPr lang="en-US" dirty="0">
              <a:solidFill>
                <a:srgbClr val="7030A0"/>
              </a:solidFill>
            </a:endParaRPr>
          </a:p>
          <a:p>
            <a:pPr lvl="1"/>
            <a:r>
              <a:rPr lang="en-US" dirty="0"/>
              <a:t>Attackers can steal or tamper with information in a database by inserting malicious code into SQL queries</a:t>
            </a:r>
            <a:r>
              <a:rPr dirty="0"/>
              <a:t>。</a:t>
            </a:r>
          </a:p>
          <a:p>
            <a:r>
              <a:rPr lang="en-US" dirty="0">
                <a:solidFill>
                  <a:srgbClr val="7030A0"/>
                </a:solidFill>
              </a:rPr>
              <a:t>Cross-station foot attack(XSS)</a:t>
            </a:r>
            <a:r>
              <a:rPr dirty="0">
                <a:solidFill>
                  <a:srgbClr val="7030A0"/>
                </a:solidFill>
              </a:rPr>
              <a:t>：</a:t>
            </a:r>
            <a:endParaRPr lang="en-US" dirty="0">
              <a:solidFill>
                <a:srgbClr val="7030A0"/>
              </a:solidFill>
            </a:endParaRPr>
          </a:p>
          <a:p>
            <a:pPr lvl="1"/>
            <a:r>
              <a:rPr lang="en-US" dirty="0"/>
              <a:t>Attackers inject malicious scripts into websites and let visitors inadvertently execute them, leading to information leakage</a:t>
            </a:r>
            <a:endParaRPr dirty="0">
              <a:solidFill>
                <a:srgbClr val="C00000"/>
              </a:solidFill>
            </a:endParaRPr>
          </a:p>
        </p:txBody>
      </p:sp>
      <p:sp>
        <p:nvSpPr>
          <p:cNvPr id="2" name="Title 1"/>
          <p:cNvSpPr>
            <a:spLocks noGrp="1"/>
          </p:cNvSpPr>
          <p:nvPr>
            <p:ph type="title"/>
          </p:nvPr>
        </p:nvSpPr>
        <p:spPr/>
        <p:txBody>
          <a:bodyPr/>
          <a:lstStyle/>
          <a:p>
            <a:r>
              <a:rPr lang="en-US" dirty="0"/>
              <a:t>Common security threats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7030A0"/>
                </a:solidFill>
              </a:rPr>
              <a:t>Data encryption</a:t>
            </a:r>
            <a:r>
              <a:rPr dirty="0">
                <a:solidFill>
                  <a:srgbClr val="7030A0"/>
                </a:solidFill>
              </a:rPr>
              <a:t>：</a:t>
            </a:r>
            <a:endParaRPr lang="en-US" dirty="0">
              <a:solidFill>
                <a:srgbClr val="7030A0"/>
              </a:solidFill>
            </a:endParaRPr>
          </a:p>
          <a:p>
            <a:pPr lvl="1"/>
            <a:r>
              <a:rPr lang="en-US" dirty="0"/>
              <a:t>Encrypt sensitive data in transit and at rest to prevent unauthorized access</a:t>
            </a:r>
            <a:r>
              <a:rPr dirty="0"/>
              <a:t>。</a:t>
            </a:r>
          </a:p>
          <a:p>
            <a:r>
              <a:rPr lang="en-US" dirty="0">
                <a:solidFill>
                  <a:srgbClr val="7030A0"/>
                </a:solidFill>
              </a:rPr>
              <a:t>Authentication</a:t>
            </a:r>
            <a:r>
              <a:rPr dirty="0">
                <a:solidFill>
                  <a:srgbClr val="7030A0"/>
                </a:solidFill>
              </a:rPr>
              <a:t>：</a:t>
            </a:r>
            <a:endParaRPr lang="en-US" dirty="0">
              <a:solidFill>
                <a:srgbClr val="7030A0"/>
              </a:solidFill>
            </a:endParaRPr>
          </a:p>
          <a:p>
            <a:pPr lvl="1"/>
            <a:r>
              <a:rPr lang="en-US" dirty="0"/>
              <a:t>Techniques such as two-factor authentication are used to ensure that only legitimate users can access sensitive areas</a:t>
            </a:r>
            <a:r>
              <a:rPr dirty="0"/>
              <a:t>。</a:t>
            </a:r>
          </a:p>
          <a:p>
            <a:r>
              <a:rPr lang="en-US" dirty="0">
                <a:solidFill>
                  <a:srgbClr val="7030A0"/>
                </a:solidFill>
              </a:rPr>
              <a:t>Regular safety checks</a:t>
            </a:r>
            <a:r>
              <a:rPr dirty="0">
                <a:solidFill>
                  <a:srgbClr val="7030A0"/>
                </a:solidFill>
              </a:rPr>
              <a:t>：</a:t>
            </a:r>
            <a:endParaRPr lang="en-US" dirty="0">
              <a:solidFill>
                <a:srgbClr val="7030A0"/>
              </a:solidFill>
            </a:endParaRPr>
          </a:p>
          <a:p>
            <a:pPr lvl="1"/>
            <a:r>
              <a:rPr lang="en-US" dirty="0"/>
              <a:t>Through vulnerability scanning and penetration testing, we can find and patch security vulnerabilities in a timely manner</a:t>
            </a:r>
            <a:r>
              <a:rPr dirty="0"/>
              <a:t>。</a:t>
            </a:r>
          </a:p>
        </p:txBody>
      </p:sp>
      <p:sp>
        <p:nvSpPr>
          <p:cNvPr id="2" name="Title 1"/>
          <p:cNvSpPr>
            <a:spLocks noGrp="1"/>
          </p:cNvSpPr>
          <p:nvPr>
            <p:ph type="title"/>
          </p:nvPr>
        </p:nvSpPr>
        <p:spPr/>
        <p:txBody>
          <a:bodyPr/>
          <a:lstStyle/>
          <a:p>
            <a:r>
              <a:rPr lang="en-US" dirty="0"/>
              <a:t>Data Protection Measures</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Businesses need to comply with relevant data protection laws</a:t>
            </a:r>
            <a:r>
              <a:rPr dirty="0"/>
              <a:t>，</a:t>
            </a:r>
            <a:endParaRPr lang="en-US" dirty="0"/>
          </a:p>
          <a:p>
            <a:pPr lvl="1"/>
            <a:r>
              <a:rPr lang="en-US" sz="3200" dirty="0">
                <a:highlight>
                  <a:srgbClr val="FFFF00"/>
                </a:highlight>
              </a:rPr>
              <a:t>e.g. General Data Protection Regulation (GDPR)</a:t>
            </a:r>
            <a:r>
              <a:rPr sz="3600" dirty="0">
                <a:solidFill>
                  <a:srgbClr val="7030A0"/>
                </a:solidFill>
                <a:highlight>
                  <a:srgbClr val="FFFF00"/>
                </a:highlight>
              </a:rPr>
              <a:t>，</a:t>
            </a:r>
            <a:endParaRPr lang="en-US" sz="3200" dirty="0">
              <a:solidFill>
                <a:srgbClr val="7030A0"/>
              </a:solidFill>
              <a:highlight>
                <a:srgbClr val="FFFF00"/>
              </a:highlight>
            </a:endParaRPr>
          </a:p>
          <a:p>
            <a:pPr lvl="1"/>
            <a:r>
              <a:rPr lang="en-US" sz="3200" dirty="0"/>
              <a:t>Ensure that users' privacy rights are fully respected and protected</a:t>
            </a:r>
            <a:r>
              <a:rPr sz="3200" dirty="0"/>
              <a:t>。</a:t>
            </a:r>
            <a:endParaRPr lang="en-US" sz="3200" dirty="0"/>
          </a:p>
          <a:p>
            <a:r>
              <a:rPr lang="en-US" dirty="0"/>
              <a:t>include</a:t>
            </a:r>
          </a:p>
          <a:p>
            <a:pPr lvl="1"/>
            <a:r>
              <a:rPr lang="en-US" sz="4000" dirty="0">
                <a:solidFill>
                  <a:srgbClr val="7030A0"/>
                </a:solidFill>
              </a:rPr>
              <a:t>Clear data collection statements,
The user's right to access and delete data</a:t>
            </a:r>
            <a:endParaRPr sz="4000" dirty="0">
              <a:solidFill>
                <a:srgbClr val="7030A0"/>
              </a:solidFill>
            </a:endParaRPr>
          </a:p>
        </p:txBody>
      </p:sp>
      <p:sp>
        <p:nvSpPr>
          <p:cNvPr id="2" name="Title 1"/>
          <p:cNvSpPr>
            <a:spLocks noGrp="1"/>
          </p:cNvSpPr>
          <p:nvPr>
            <p:ph type="title"/>
          </p:nvPr>
        </p:nvSpPr>
        <p:spPr/>
        <p:txBody>
          <a:bodyPr/>
          <a:lstStyle/>
          <a:p>
            <a:r>
              <a:rPr lang="en-US" dirty="0"/>
              <a:t>compliance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195A5FC0-C9A2-44C7-A7D9-0F578B2F8A74}"/>
              </a:ext>
            </a:extLst>
          </p:cNvPr>
          <p:cNvSpPr>
            <a:spLocks noGrp="1"/>
          </p:cNvSpPr>
          <p:nvPr>
            <p:ph type="subTitle" idx="1"/>
          </p:nvPr>
        </p:nvSpPr>
        <p:spPr/>
        <p:txBody>
          <a:bodyPr/>
          <a:lstStyle/>
          <a:p>
            <a:r>
              <a:rPr lang="en-US" altLang="zh-CN" dirty="0"/>
              <a:t>5. Conclusion</a:t>
            </a:r>
            <a:endParaRPr lang="zh-TW" altLang="en-US" dirty="0"/>
          </a:p>
        </p:txBody>
      </p:sp>
    </p:spTree>
    <p:extLst>
      <p:ext uri="{BB962C8B-B14F-4D97-AF65-F5344CB8AC3E}">
        <p14:creationId xmlns:p14="http://schemas.microsoft.com/office/powerpoint/2010/main" val="1603277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4600" dirty="0"/>
              <a:t>E-commerce Technology Fundamentals covers:</a:t>
            </a:r>
            <a:endParaRPr lang="en-US" sz="5100" dirty="0"/>
          </a:p>
          <a:p>
            <a:pPr lvl="1"/>
            <a:r>
              <a:rPr lang="en-US" sz="4000" dirty="0">
                <a:solidFill>
                  <a:srgbClr val="C00000"/>
                </a:solidFill>
              </a:rPr>
              <a:t>From Internet technology to payment systems,
Everything from web design to website security</a:t>
            </a:r>
            <a:r>
              <a:rPr sz="4000" dirty="0">
                <a:solidFill>
                  <a:srgbClr val="C00000"/>
                </a:solidFill>
              </a:rPr>
              <a:t>。</a:t>
            </a:r>
            <a:endParaRPr lang="en-US" sz="4000" dirty="0">
              <a:solidFill>
                <a:srgbClr val="C00000"/>
              </a:solidFill>
            </a:endParaRPr>
          </a:p>
          <a:p>
            <a:r>
              <a:rPr lang="en-US" dirty="0"/>
              <a:t>These technologies are the backbone of the successful operation of e-commerce and are essential for providing an efficient, secure, and enjoyable shopping experience</a:t>
            </a:r>
            <a:r>
              <a:rPr dirty="0"/>
              <a:t>。</a:t>
            </a:r>
            <a:endParaRPr lang="en-US" dirty="0"/>
          </a:p>
          <a:p>
            <a:r>
              <a:rPr lang="en-US" dirty="0"/>
              <a:t>As technology continues to advance, e-commerce will continue to evolve and bring more innovation and opportunities</a:t>
            </a:r>
            <a:r>
              <a:rPr dirty="0"/>
              <a:t>。</a:t>
            </a:r>
          </a:p>
        </p:txBody>
      </p:sp>
      <p:sp>
        <p:nvSpPr>
          <p:cNvPr id="2" name="Title 1"/>
          <p:cNvSpPr>
            <a:spLocks noGrp="1"/>
          </p:cNvSpPr>
          <p:nvPr>
            <p:ph type="title"/>
          </p:nvPr>
        </p:nvSpPr>
        <p:spPr/>
        <p:txBody>
          <a:bodyPr/>
          <a:lstStyle/>
          <a:p>
            <a:r>
              <a:rPr lang="en-US"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195A5FC0-C9A2-44C7-A7D9-0F578B2F8A74}"/>
              </a:ext>
            </a:extLst>
          </p:cNvPr>
          <p:cNvSpPr>
            <a:spLocks noGrp="1"/>
          </p:cNvSpPr>
          <p:nvPr>
            <p:ph type="subTitle" idx="1"/>
          </p:nvPr>
        </p:nvSpPr>
        <p:spPr/>
        <p:txBody>
          <a:bodyPr>
            <a:normAutofit fontScale="92500" lnSpcReduction="10000"/>
          </a:bodyPr>
          <a:lstStyle/>
          <a:p>
            <a:r>
              <a:rPr lang="en-US" altLang="zh-CN" dirty="0"/>
              <a:t>1. The application of Internet technology in e-commerce</a:t>
            </a:r>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The development of e-commerce relies on the advancement of </a:t>
            </a:r>
            <a:r>
              <a:rPr lang="en-US" dirty="0">
                <a:solidFill>
                  <a:srgbClr val="C00000"/>
                </a:solidFill>
              </a:rPr>
              <a:t>Internet technology. </a:t>
            </a:r>
            <a:r>
              <a:rPr lang="en-US" dirty="0"/>
              <a:t>The Internet is not only the basic platform for e-commerce</a:t>
            </a:r>
          </a:p>
          <a:p>
            <a:r>
              <a:rPr lang="en-US" dirty="0"/>
              <a:t>These techniques include:</a:t>
            </a:r>
          </a:p>
          <a:p>
            <a:pPr lvl="1"/>
            <a:r>
              <a:rPr lang="en-US" sz="3600" dirty="0">
                <a:solidFill>
                  <a:srgbClr val="7030A0"/>
                </a:solidFill>
              </a:rPr>
              <a:t>Hypertext Markup Language (HTML),
Database Management System (DBMS),
Server technology
network protocols, </a:t>
            </a:r>
            <a:r>
              <a:rPr lang="en-US" sz="3600" dirty="0" err="1">
                <a:solidFill>
                  <a:srgbClr val="7030A0"/>
                </a:solidFill>
              </a:rPr>
              <a:t>etc</a:t>
            </a:r>
            <a:endParaRPr sz="3600" dirty="0">
              <a:solidFill>
                <a:srgbClr val="7030A0"/>
              </a:solidFill>
            </a:endParaRPr>
          </a:p>
        </p:txBody>
      </p:sp>
      <p:sp>
        <p:nvSpPr>
          <p:cNvPr id="2" name="Title 1"/>
          <p:cNvSpPr>
            <a:spLocks noGrp="1"/>
          </p:cNvSpPr>
          <p:nvPr>
            <p:ph type="title"/>
          </p:nvPr>
        </p:nvSpPr>
        <p:spPr/>
        <p:txBody>
          <a:bodyPr>
            <a:normAutofit fontScale="90000"/>
          </a:bodyPr>
          <a:lstStyle/>
          <a:p>
            <a:r>
              <a:rPr lang="en-US" dirty="0"/>
              <a:t>The importance of Internet technology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HTML is the basic language in which web pages are built, and it determines the structure of a website and how its content is displayed</a:t>
            </a:r>
            <a:r>
              <a:rPr dirty="0"/>
              <a:t>。</a:t>
            </a:r>
            <a:endParaRPr lang="en-US" dirty="0"/>
          </a:p>
          <a:p>
            <a:r>
              <a:rPr lang="en-US" dirty="0"/>
              <a:t>In e-commerce, HTML is used to:</a:t>
            </a:r>
          </a:p>
          <a:p>
            <a:pPr lvl="1"/>
            <a:r>
              <a:rPr lang="en-US" sz="4400" dirty="0">
                <a:solidFill>
                  <a:srgbClr val="7030A0"/>
                </a:solidFill>
              </a:rPr>
              <a:t>Create product pages,
shopping cart and checkout interfaces,
Ensure that information can be properly viewed and understood by consumers</a:t>
            </a:r>
            <a:r>
              <a:rPr sz="4400" dirty="0">
                <a:solidFill>
                  <a:srgbClr val="7030A0"/>
                </a:solidFill>
              </a:rPr>
              <a:t>。</a:t>
            </a:r>
          </a:p>
        </p:txBody>
      </p:sp>
      <p:sp>
        <p:nvSpPr>
          <p:cNvPr id="2" name="Title 1"/>
          <p:cNvSpPr>
            <a:spLocks noGrp="1"/>
          </p:cNvSpPr>
          <p:nvPr>
            <p:ph type="title"/>
          </p:nvPr>
        </p:nvSpPr>
        <p:spPr/>
        <p:txBody>
          <a:bodyPr>
            <a:normAutofit fontScale="90000"/>
          </a:bodyPr>
          <a:lstStyle/>
          <a:p>
            <a:r>
              <a:rPr lang="en-US" dirty="0"/>
              <a:t>Hypertext Label Language (HTML)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E-commerce websites often need to manage large amounts of </a:t>
            </a:r>
            <a:r>
              <a:rPr lang="en-US" dirty="0">
                <a:solidFill>
                  <a:srgbClr val="C00000"/>
                </a:solidFill>
              </a:rPr>
              <a:t>product, order, and customer data</a:t>
            </a:r>
            <a:r>
              <a:rPr dirty="0"/>
              <a:t>。</a:t>
            </a:r>
            <a:endParaRPr lang="en-US" dirty="0"/>
          </a:p>
          <a:p>
            <a:r>
              <a:rPr lang="en-US" dirty="0"/>
              <a:t>database technologies such as:</a:t>
            </a:r>
          </a:p>
          <a:p>
            <a:pPr lvl="1"/>
            <a:r>
              <a:rPr sz="4000" dirty="0">
                <a:solidFill>
                  <a:srgbClr val="7030A0"/>
                </a:solidFill>
                <a:highlight>
                  <a:srgbClr val="FFFF00"/>
                </a:highlight>
              </a:rPr>
              <a:t>MySQL、MongoDB，</a:t>
            </a:r>
            <a:endParaRPr lang="en-US" sz="4000" dirty="0">
              <a:solidFill>
                <a:srgbClr val="7030A0"/>
              </a:solidFill>
              <a:highlight>
                <a:srgbClr val="FFFF00"/>
              </a:highlight>
            </a:endParaRPr>
          </a:p>
          <a:p>
            <a:r>
              <a:rPr lang="en-US" dirty="0"/>
              <a:t>Allows websites to store and retrieve this data securely and efficiently, supporting dynamic content generation and real-time data updates for websites</a:t>
            </a:r>
            <a:r>
              <a:rPr dirty="0"/>
              <a:t>。</a:t>
            </a:r>
          </a:p>
        </p:txBody>
      </p:sp>
      <p:sp>
        <p:nvSpPr>
          <p:cNvPr id="2" name="Title 1"/>
          <p:cNvSpPr>
            <a:spLocks noGrp="1"/>
          </p:cNvSpPr>
          <p:nvPr>
            <p:ph type="title"/>
          </p:nvPr>
        </p:nvSpPr>
        <p:spPr/>
        <p:txBody>
          <a:bodyPr/>
          <a:lstStyle/>
          <a:p>
            <a:r>
              <a:rPr lang="en-US" dirty="0"/>
              <a:t>Database technology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TW" dirty="0">
                <a:solidFill>
                  <a:srgbClr val="C00000"/>
                </a:solidFill>
              </a:rPr>
              <a:t>Network Agreement</a:t>
            </a:r>
            <a:r>
              <a:rPr lang="zh-CN" altLang="en-US" dirty="0">
                <a:solidFill>
                  <a:srgbClr val="C00000"/>
                </a:solidFill>
              </a:rPr>
              <a:t>：</a:t>
            </a:r>
            <a:endParaRPr lang="en-US" altLang="zh-CN" dirty="0">
              <a:solidFill>
                <a:srgbClr val="C00000"/>
              </a:solidFill>
            </a:endParaRPr>
          </a:p>
          <a:p>
            <a:pPr lvl="1"/>
            <a:r>
              <a:rPr lang="en-US" sz="3200" dirty="0">
                <a:solidFill>
                  <a:srgbClr val="7030A0"/>
                </a:solidFill>
                <a:highlight>
                  <a:srgbClr val="FFFF00"/>
                </a:highlight>
              </a:rPr>
              <a:t>http and HTTPS protocols</a:t>
            </a:r>
            <a:r>
              <a:rPr lang="en-US" sz="3200" dirty="0">
                <a:solidFill>
                  <a:srgbClr val="7030A0"/>
                </a:solidFill>
              </a:rPr>
              <a:t>: the basis for data transmission on web pages,
Ensure secure data transfer between client and server</a:t>
            </a:r>
            <a:r>
              <a:rPr dirty="0"/>
              <a:t>。</a:t>
            </a:r>
            <a:endParaRPr lang="en-US" dirty="0"/>
          </a:p>
          <a:p>
            <a:r>
              <a:rPr lang="en-US" dirty="0">
                <a:solidFill>
                  <a:srgbClr val="C00000"/>
                </a:solidFill>
              </a:rPr>
              <a:t>Server technology</a:t>
            </a:r>
          </a:p>
          <a:p>
            <a:pPr lvl="1"/>
            <a:r>
              <a:rPr sz="3600" dirty="0">
                <a:solidFill>
                  <a:srgbClr val="7030A0"/>
                </a:solidFill>
                <a:highlight>
                  <a:srgbClr val="FFFF00"/>
                </a:highlight>
              </a:rPr>
              <a:t>Apache、Nginx</a:t>
            </a:r>
            <a:endParaRPr lang="en-US" sz="3600" dirty="0">
              <a:solidFill>
                <a:srgbClr val="7030A0"/>
              </a:solidFill>
              <a:highlight>
                <a:srgbClr val="FFFF00"/>
              </a:highlight>
            </a:endParaRPr>
          </a:p>
          <a:p>
            <a:pPr lvl="1"/>
            <a:r>
              <a:rPr lang="en-US" dirty="0"/>
              <a:t>Responsible for the operation and data processing of the website, and provide stable and efficient website services</a:t>
            </a:r>
            <a:r>
              <a:rPr dirty="0"/>
              <a:t>。</a:t>
            </a:r>
          </a:p>
        </p:txBody>
      </p:sp>
      <p:sp>
        <p:nvSpPr>
          <p:cNvPr id="2" name="Title 1"/>
          <p:cNvSpPr>
            <a:spLocks noGrp="1"/>
          </p:cNvSpPr>
          <p:nvPr>
            <p:ph type="title"/>
          </p:nvPr>
        </p:nvSpPr>
        <p:spPr/>
        <p:txBody>
          <a:bodyPr>
            <a:normAutofit fontScale="90000"/>
          </a:bodyPr>
          <a:lstStyle/>
          <a:p>
            <a:r>
              <a:rPr lang="en-US" dirty="0"/>
              <a:t>Network protocols and server technology</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195A5FC0-C9A2-44C7-A7D9-0F578B2F8A74}"/>
              </a:ext>
            </a:extLst>
          </p:cNvPr>
          <p:cNvSpPr>
            <a:spLocks noGrp="1"/>
          </p:cNvSpPr>
          <p:nvPr>
            <p:ph type="subTitle" idx="1"/>
          </p:nvPr>
        </p:nvSpPr>
        <p:spPr/>
        <p:txBody>
          <a:bodyPr/>
          <a:lstStyle/>
          <a:p>
            <a:r>
              <a:rPr lang="en-US" altLang="zh-CN" dirty="0"/>
              <a:t>2. Web design and user experience</a:t>
            </a:r>
            <a:endParaRPr lang="zh-TW" altLang="en-US" dirty="0"/>
          </a:p>
        </p:txBody>
      </p:sp>
    </p:spTree>
    <p:extLst>
      <p:ext uri="{BB962C8B-B14F-4D97-AF65-F5344CB8AC3E}">
        <p14:creationId xmlns:p14="http://schemas.microsoft.com/office/powerpoint/2010/main" val="324464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CN" dirty="0">
                <a:solidFill>
                  <a:srgbClr val="C00000"/>
                </a:solidFill>
                <a:highlight>
                  <a:srgbClr val="FFFF00"/>
                </a:highlight>
              </a:rPr>
              <a:t>User experience, UX</a:t>
            </a:r>
          </a:p>
          <a:p>
            <a:pPr lvl="1"/>
            <a:r>
              <a:rPr lang="en-US" altLang="zh-TW" dirty="0">
                <a:solidFill>
                  <a:srgbClr val="7030A0"/>
                </a:solidFill>
              </a:rPr>
              <a:t>User Experience</a:t>
            </a:r>
            <a:endParaRPr lang="en-US" altLang="zh-TW" b="1" dirty="0">
              <a:solidFill>
                <a:srgbClr val="7030A0"/>
              </a:solidFill>
            </a:endParaRPr>
          </a:p>
          <a:p>
            <a:pPr lvl="1"/>
            <a:r>
              <a:rPr lang="en-US" dirty="0"/>
              <a:t>In e-commerce, a good user experience (UX) is the key to success</a:t>
            </a:r>
            <a:r>
              <a:rPr dirty="0"/>
              <a:t>。</a:t>
            </a:r>
            <a:endParaRPr lang="en-US" dirty="0"/>
          </a:p>
          <a:p>
            <a:r>
              <a:rPr lang="en-US" dirty="0"/>
              <a:t>Excellent web design can:</a:t>
            </a:r>
          </a:p>
          <a:p>
            <a:pPr lvl="1"/>
            <a:r>
              <a:rPr lang="en-US" dirty="0">
                <a:solidFill>
                  <a:srgbClr val="7030A0"/>
                </a:solidFill>
              </a:rPr>
              <a:t>Increase the purchase intent of visitors,
reduce bounce rate,
and improve user satisfaction</a:t>
            </a:r>
            <a:r>
              <a:rPr dirty="0">
                <a:solidFill>
                  <a:srgbClr val="7030A0"/>
                </a:solidFill>
              </a:rPr>
              <a:t>。</a:t>
            </a:r>
            <a:endParaRPr lang="en-US" dirty="0">
              <a:solidFill>
                <a:srgbClr val="7030A0"/>
              </a:solidFill>
            </a:endParaRPr>
          </a:p>
          <a:p>
            <a:r>
              <a:rPr lang="en-US" dirty="0"/>
              <a:t>Therefore, designers must consider the ease of use, aesthetics, and functionality of the website</a:t>
            </a:r>
            <a:r>
              <a:rPr dirty="0"/>
              <a:t>。</a:t>
            </a:r>
          </a:p>
        </p:txBody>
      </p:sp>
      <p:sp>
        <p:nvSpPr>
          <p:cNvPr id="2" name="Title 1"/>
          <p:cNvSpPr>
            <a:spLocks noGrp="1"/>
          </p:cNvSpPr>
          <p:nvPr>
            <p:ph type="title"/>
          </p:nvPr>
        </p:nvSpPr>
        <p:spPr/>
        <p:txBody>
          <a:bodyPr>
            <a:normAutofit fontScale="90000"/>
          </a:bodyPr>
          <a:lstStyle/>
          <a:p>
            <a:r>
              <a:rPr lang="en-US" dirty="0"/>
              <a:t>The importance of user experience</a:t>
            </a:r>
            <a:endParaRPr dirty="0"/>
          </a:p>
        </p:txBody>
      </p:sp>
    </p:spTree>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120</TotalTime>
  <Words>1395</Words>
  <Application>Microsoft Office PowerPoint</Application>
  <PresentationFormat>如螢幕大小 (4:3)</PresentationFormat>
  <Paragraphs>123</Paragraphs>
  <Slides>28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28</vt:i4>
      </vt:variant>
    </vt:vector>
  </HeadingPairs>
  <TitlesOfParts>
    <vt:vector size="33" baseType="lpstr">
      <vt:lpstr>Segoe Condensed</vt:lpstr>
      <vt:lpstr>微軟正黑體</vt:lpstr>
      <vt:lpstr>Arial</vt:lpstr>
      <vt:lpstr>Bookman Old Style</vt:lpstr>
      <vt:lpstr>佈景主題4-粗體大字</vt:lpstr>
      <vt:lpstr>Ching-Wen Chen</vt:lpstr>
      <vt:lpstr>Unit Outline</vt:lpstr>
      <vt:lpstr>PowerPoint 簡報</vt:lpstr>
      <vt:lpstr>The importance of Internet technology</vt:lpstr>
      <vt:lpstr>Hypertext Label Language (HTML)</vt:lpstr>
      <vt:lpstr>Database technology</vt:lpstr>
      <vt:lpstr>Network protocols and server technology</vt:lpstr>
      <vt:lpstr>PowerPoint 簡報</vt:lpstr>
      <vt:lpstr>The importance of user experience</vt:lpstr>
      <vt:lpstr>Web Design Principles</vt:lpstr>
      <vt:lpstr>User interaction design</vt:lpstr>
      <vt:lpstr>PowerPoint 簡報</vt:lpstr>
      <vt:lpstr>The necessity of e-payment</vt:lpstr>
      <vt:lpstr>Common electronic payment methods</vt:lpstr>
      <vt:lpstr>Security of payment systems</vt:lpstr>
      <vt:lpstr>PowerPoint 簡報</vt:lpstr>
      <vt:lpstr>Three companies that handle cash flow as e-commerce companies in Taiwan</vt:lpstr>
      <vt:lpstr>Three companies that handle cash flow as e-commerce companies in Taiwan</vt:lpstr>
      <vt:lpstr>PowerPoint 簡報</vt:lpstr>
      <vt:lpstr>5 companies that handle logistics in Taiwan as e-commerce</vt:lpstr>
      <vt:lpstr>5 companies that handle logistics in Taiwan as e-commerce</vt:lpstr>
      <vt:lpstr>PowerPoint 簡報</vt:lpstr>
      <vt:lpstr>The importance of website security</vt:lpstr>
      <vt:lpstr>Common security threats</vt:lpstr>
      <vt:lpstr>Data Protection Measures</vt:lpstr>
      <vt:lpstr>compliance</vt:lpstr>
      <vt:lpstr>PowerPoint 簡報</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
  <cp:keywords/>
  <dc:description>generated using python-pptx</dc:description>
  <cp:lastModifiedBy>tsu ccw</cp:lastModifiedBy>
  <cp:revision>14</cp:revision>
  <dcterms:created xsi:type="dcterms:W3CDTF">2013-01-27T09:14:16Z</dcterms:created>
  <dcterms:modified xsi:type="dcterms:W3CDTF">2024-09-04T09:19:01Z</dcterms:modified>
  <cp:category/>
</cp:coreProperties>
</file>