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81" r:id="rId4"/>
    <p:sldId id="266" r:id="rId5"/>
    <p:sldId id="27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296" r:id="rId23"/>
    <p:sldId id="299" r:id="rId24"/>
    <p:sldId id="300" r:id="rId25"/>
    <p:sldId id="301" r:id="rId26"/>
    <p:sldId id="302" r:id="rId27"/>
    <p:sldId id="303" r:id="rId28"/>
    <p:sldId id="307" r:id="rId29"/>
    <p:sldId id="304" r:id="rId30"/>
    <p:sldId id="305" r:id="rId31"/>
    <p:sldId id="308" r:id="rId32"/>
    <p:sldId id="309" r:id="rId33"/>
    <p:sldId id="310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3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457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6495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589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1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1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35376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pify.com/zh/website-builder" TargetMode="External"/><Relationship Id="rId2" Type="http://schemas.openxmlformats.org/officeDocument/2006/relationships/hyperlink" Target="https://www.shopify.com/zh/pric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MIy2RKjF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s.com/" TargetMode="External"/><Relationship Id="rId2" Type="http://schemas.openxmlformats.org/officeDocument/2006/relationships/hyperlink" Target="https://www.shopify.com/tw/ex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3sixtee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?me=A1H8RFZ6PSVIK9&amp;language=zh_TW&amp;marketplaceID=ATVPDKIKX0DER" TargetMode="External"/><Relationship Id="rId2" Type="http://schemas.openxmlformats.org/officeDocument/2006/relationships/hyperlink" Target="https://www.momoshop.com.tw/search/searchShop.jsp?keyword=NIKE%20%E8%80%90%E5%90%89&amp;searchType=6&amp;curPage=1&amp;_isFuzzy=0&amp;brand=NIKE%20%E8%80%90%E5%90%89&amp;brandNo=20160810170829500&amp;showType=chessboardType&amp;isBrandCategory=N&amp;serviceCode=MT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DAA1B3-B06D-4A44-B794-C7055A404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Development of Taiwan electric merchants
A common path for e-commerce platforms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u="sng" dirty="0"/>
              <a:t>2. </a:t>
            </a:r>
            <a:r>
              <a:rPr lang="zh-TW" altLang="en-US" b="1" u="sng" dirty="0"/>
              <a:t>流量來源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需要賣家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自己進行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SEO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、社交媒體營銷、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Google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廣告</a:t>
            </a:r>
            <a:r>
              <a:rPr lang="zh-TW" altLang="en-US" dirty="0"/>
              <a:t>等來吸引流量，流量完全取決於賣家的推廣策略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自帶大量用戶和流量</a:t>
            </a:r>
            <a:r>
              <a:rPr lang="zh-TW" altLang="en-US" dirty="0"/>
              <a:t>，賣家可以立即接觸到平台上的潛在客戶，不需要從零開始建立流量。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1029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u="sng" dirty="0"/>
              <a:t>3. </a:t>
            </a:r>
            <a:r>
              <a:rPr lang="zh-TW" altLang="en-US" b="1" u="sng" dirty="0"/>
              <a:t>費用結構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主要是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訂閱費</a:t>
            </a:r>
            <a:r>
              <a:rPr lang="en-US" altLang="zh-CN" dirty="0"/>
              <a:t>】</a:t>
            </a:r>
            <a:r>
              <a:rPr lang="zh-TW" altLang="en-US" dirty="0"/>
              <a:t>和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支付處理費用</a:t>
            </a:r>
            <a:r>
              <a:rPr lang="en-US" altLang="zh-CN" dirty="0"/>
              <a:t>】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</a:rPr>
              <a:t>沒有銷售佣金</a:t>
            </a:r>
            <a:r>
              <a:rPr lang="en-US" altLang="zh-CN" dirty="0"/>
              <a:t>】</a:t>
            </a:r>
            <a:r>
              <a:rPr lang="zh-TW" altLang="en-US" dirty="0"/>
              <a:t>。賣家需要自己支付推廣、營銷和物流費用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除了可能的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訂閱費</a:t>
            </a:r>
            <a:r>
              <a:rPr lang="en-US" altLang="zh-CN" dirty="0"/>
              <a:t>】</a:t>
            </a:r>
            <a:r>
              <a:rPr lang="zh-TW" altLang="en-US" dirty="0"/>
              <a:t>外，還有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銷售佣金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zh-TW" altLang="en-US" dirty="0"/>
              <a:t>和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其他</a:t>
            </a:r>
            <a:r>
              <a:rPr lang="zh-TW" altLang="en-US" dirty="0"/>
              <a:t>平台相關費用，如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廣告費、倉儲費</a:t>
            </a:r>
            <a:r>
              <a:rPr lang="en-US" altLang="zh-CN" dirty="0"/>
              <a:t>】</a:t>
            </a:r>
            <a:r>
              <a:rPr lang="zh-TW" altLang="en-US" dirty="0"/>
              <a:t>等。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5805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u="sng" dirty="0"/>
              <a:t>4. </a:t>
            </a:r>
            <a:r>
              <a:rPr lang="zh-TW" altLang="en-US" b="1" u="sng" dirty="0"/>
              <a:t>品牌控制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賣家對品牌形象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有完全的控制權</a:t>
            </a:r>
            <a:r>
              <a:rPr lang="zh-TW" altLang="en-US" dirty="0"/>
              <a:t>，可以定制網站的外觀和用戶體驗，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並收集完整的客戶數據</a:t>
            </a:r>
            <a:r>
              <a:rPr lang="zh-TW" altLang="en-US" dirty="0"/>
              <a:t>，這有助於品牌長期發展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品牌控制相對較弱</a:t>
            </a:r>
            <a:r>
              <a:rPr lang="zh-TW" altLang="en-US" dirty="0"/>
              <a:t>，平台上展示的品牌形象和購物體驗受到平台規則的限制，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客戶資料也由平台控制</a:t>
            </a:r>
            <a:r>
              <a:rPr lang="zh-TW" altLang="en-US" dirty="0"/>
              <a:t>，賣家難以與客戶直接互動。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794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u="sng" dirty="0"/>
              <a:t>5. </a:t>
            </a:r>
            <a:r>
              <a:rPr lang="zh-TW" altLang="en-US" b="1" u="sng" dirty="0"/>
              <a:t>市場競爭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賣家</a:t>
            </a:r>
            <a:r>
              <a:rPr lang="zh-TW" altLang="en-US" dirty="0">
                <a:solidFill>
                  <a:srgbClr val="C00000"/>
                </a:solidFill>
              </a:rPr>
              <a:t>在自己的網站上銷售</a:t>
            </a:r>
            <a:r>
              <a:rPr lang="zh-TW" altLang="en-US" dirty="0"/>
              <a:t>，競爭主要來自整個互聯網，與全球其他網店競爭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賣家直接與平台內的其他賣家競爭，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平台內的商品比價非常透明，價格競爭激烈</a:t>
            </a:r>
            <a:r>
              <a:rPr lang="zh-TW" altLang="en-US" dirty="0"/>
              <a:t>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5723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u="sng" dirty="0"/>
              <a:t>6. </a:t>
            </a:r>
            <a:r>
              <a:rPr lang="zh-TW" altLang="en-US" b="1" u="sng" dirty="0"/>
              <a:t>適合的業務模式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適合有較強品牌意識的商家</a:t>
            </a:r>
            <a:r>
              <a:rPr lang="zh-TW" altLang="en-US" dirty="0"/>
              <a:t>，或是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想建立長期客戶關係的企業</a:t>
            </a:r>
            <a:r>
              <a:rPr lang="zh-TW" altLang="en-US" dirty="0"/>
              <a:t>，特別是那些</a:t>
            </a:r>
            <a:r>
              <a:rPr lang="zh-TW" altLang="en-US" dirty="0">
                <a:solidFill>
                  <a:srgbClr val="7030A0"/>
                </a:solidFill>
              </a:rPr>
              <a:t>擁有創新產品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7030A0"/>
                </a:solidFill>
              </a:rPr>
              <a:t>需要自定義購物體驗</a:t>
            </a:r>
            <a:r>
              <a:rPr lang="zh-TW" altLang="en-US" dirty="0"/>
              <a:t>的商家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適合想要快速上架商品並利用現有平台流量進行銷售的商家，尤其是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適合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標準化產品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利潤較低但銷量大</a:t>
            </a:r>
            <a:r>
              <a:rPr lang="zh-TW" altLang="en-US" dirty="0"/>
              <a:t>的商品。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427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u="sng" dirty="0"/>
              <a:t>總結：</a:t>
            </a:r>
            <a:endParaRPr lang="zh-TW" alt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Shopify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提供了</a:t>
            </a:r>
            <a:r>
              <a:rPr lang="zh-TW" altLang="en-US" dirty="0">
                <a:solidFill>
                  <a:srgbClr val="C00000"/>
                </a:solidFill>
              </a:rPr>
              <a:t>更高的靈活性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C00000"/>
                </a:solidFill>
              </a:rPr>
              <a:t>品牌控制權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但需要賣家自己投入大量時間和資源來</a:t>
            </a:r>
            <a:r>
              <a:rPr lang="zh-TW" altLang="en-US" dirty="0">
                <a:solidFill>
                  <a:srgbClr val="C00000"/>
                </a:solidFill>
              </a:rPr>
              <a:t>推廣和運營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亞馬遜和</a:t>
            </a:r>
            <a:r>
              <a:rPr lang="en-US" altLang="zh-TW" dirty="0" err="1"/>
              <a:t>momo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提供了</a:t>
            </a:r>
            <a:r>
              <a:rPr lang="zh-TW" altLang="en-US" dirty="0">
                <a:solidFill>
                  <a:srgbClr val="C00000"/>
                </a:solidFill>
              </a:rPr>
              <a:t>立即可用的流量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C00000"/>
                </a:solidFill>
              </a:rPr>
              <a:t>較低的起步門檻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但在</a:t>
            </a:r>
            <a:r>
              <a:rPr lang="zh-TW" altLang="en-US" dirty="0">
                <a:solidFill>
                  <a:srgbClr val="C00000"/>
                </a:solidFill>
              </a:rPr>
              <a:t>品牌控制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C00000"/>
                </a:solidFill>
              </a:rPr>
              <a:t>費用結構</a:t>
            </a:r>
            <a:r>
              <a:rPr lang="zh-TW" altLang="en-US" dirty="0"/>
              <a:t>上可能會有一定的限制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比較：</a:t>
            </a:r>
            <a:r>
              <a:rPr lang="zh-TW" altLang="en-US" sz="3600" dirty="0"/>
              <a:t>在</a:t>
            </a:r>
            <a:r>
              <a:rPr lang="en-US" altLang="zh-CN" sz="3600" dirty="0"/>
              <a:t>【</a:t>
            </a:r>
            <a:r>
              <a:rPr lang="en-US" altLang="zh-TW" sz="3600" dirty="0"/>
              <a:t>Shopify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做電商與在</a:t>
            </a:r>
            <a:r>
              <a:rPr lang="en-US" altLang="zh-CN" sz="3600" dirty="0"/>
              <a:t>【</a:t>
            </a:r>
            <a:r>
              <a:rPr lang="zh-TW" altLang="en-US" sz="3600" dirty="0"/>
              <a:t>亞馬遜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momo</a:t>
            </a:r>
            <a:r>
              <a:rPr lang="en-US" altLang="zh-CN" sz="3600" dirty="0"/>
              <a:t>】</a:t>
            </a:r>
            <a:r>
              <a:rPr lang="zh-TW" altLang="en-US" sz="3600" dirty="0"/>
              <a:t>做電商，有什麼不同？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835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F645553A-5662-4B10-847D-42D5D271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980388"/>
            <a:ext cx="8495931" cy="3657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u="sng" dirty="0"/>
              <a:t>請問：</a:t>
            </a:r>
            <a:endParaRPr lang="en-US" altLang="zh-CN" u="sng" dirty="0"/>
          </a:p>
          <a:p>
            <a:pPr algn="l"/>
            <a:endParaRPr lang="en-US" altLang="zh-CN" dirty="0"/>
          </a:p>
          <a:p>
            <a:r>
              <a:rPr lang="zh-TW" altLang="en-US" dirty="0"/>
              <a:t>在</a:t>
            </a:r>
            <a:r>
              <a:rPr lang="en-US" altLang="zh-TW" dirty="0"/>
              <a:t>Shopify</a:t>
            </a:r>
            <a:r>
              <a:rPr lang="zh-TW" altLang="en-US" dirty="0"/>
              <a:t>做電商</a:t>
            </a:r>
            <a:r>
              <a:rPr lang="zh-CN" altLang="en-US" dirty="0"/>
              <a:t>的費用如何計算？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25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 1. Basic Shopify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$29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，適合剛起步的商家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24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24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2. Shopify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$79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，適合小型團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26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26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3. Advanced Shopify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$299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，適合業務規模較大的商家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30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30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4. Shopify Plus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：起步價為每月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$2,300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美元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，適合大型企業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3000" kern="100" dirty="0">
                <a:effectLst/>
                <a:cs typeface="Times New Roman" panose="02020603050405020304" pitchFamily="18" charset="0"/>
                <a:hlinkClick r:id="rId2"/>
              </a:rPr>
              <a:t>https://www.shopify.com/zh/pricing</a:t>
            </a:r>
            <a:endParaRPr lang="en-US" altLang="zh-TW" sz="30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effectLst/>
                <a:cs typeface="Times New Roman" panose="02020603050405020304" pitchFamily="18" charset="0"/>
              </a:rPr>
              <a:t>5.</a:t>
            </a:r>
            <a:r>
              <a:rPr lang="en-US" altLang="zh-TW" sz="2800" kern="100" dirty="0"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3 </a:t>
            </a:r>
            <a:r>
              <a:rPr lang="zh-TW" altLang="zh-TW" sz="2800" kern="100" dirty="0">
                <a:solidFill>
                  <a:srgbClr val="C00000"/>
                </a:solidFill>
                <a:effectLst/>
                <a:highlight>
                  <a:srgbClr val="FFFF00"/>
                </a:highlight>
                <a:cs typeface="Times New Roman" panose="02020603050405020304" pitchFamily="18" charset="0"/>
              </a:rPr>
              <a:t>天的免費試用期</a:t>
            </a:r>
            <a:r>
              <a:rPr lang="zh-TW" altLang="zh-TW" sz="2800" kern="100" dirty="0">
                <a:effectLst/>
                <a:cs typeface="Times New Roman" panose="02020603050405020304" pitchFamily="18" charset="0"/>
              </a:rPr>
              <a:t>，您可以在試用期內體驗平臺的功能</a:t>
            </a:r>
            <a:endParaRPr lang="en-US" altLang="zh-TW" sz="2800" kern="100" dirty="0"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sz="2600" kern="100" dirty="0">
                <a:effectLst/>
                <a:cs typeface="Times New Roman" panose="02020603050405020304" pitchFamily="18" charset="0"/>
                <a:hlinkClick r:id="rId3"/>
              </a:rPr>
              <a:t>https://www.shopify.com/zh/website-builder</a:t>
            </a:r>
            <a:endParaRPr lang="en-US" altLang="zh-TW" sz="2600" kern="100" dirty="0">
              <a:effectLst/>
              <a:cs typeface="Times New Roman" panose="02020603050405020304" pitchFamily="18" charset="0"/>
            </a:endParaRP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cs typeface="Times New Roman" panose="02020603050405020304" pitchFamily="18" charset="0"/>
              </a:rPr>
              <a:t>Shopify </a:t>
            </a:r>
            <a:r>
              <a:rPr lang="zh-TW" altLang="zh-TW" sz="4800" kern="100" dirty="0">
                <a:effectLst/>
                <a:cs typeface="Times New Roman" panose="02020603050405020304" pitchFamily="18" charset="0"/>
              </a:rPr>
              <a:t>提供多種套餐</a:t>
            </a:r>
            <a:r>
              <a:rPr lang="en-US" altLang="zh-CN" dirty="0"/>
              <a:t>【</a:t>
            </a:r>
            <a:r>
              <a:rPr lang="zh-TW" altLang="en-US" dirty="0">
                <a:solidFill>
                  <a:srgbClr val="7030A0"/>
                </a:solidFill>
              </a:rPr>
              <a:t>訂閱費</a:t>
            </a:r>
            <a:r>
              <a:rPr lang="en-US" altLang="zh-CN" dirty="0"/>
              <a:t>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7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4936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在台灣，發展</a:t>
            </a:r>
            <a:r>
              <a:rPr lang="zh-TW" altLang="en-US" dirty="0"/>
              <a:t>電商的</a:t>
            </a:r>
            <a:r>
              <a:rPr lang="zh-CN" altLang="en-US" dirty="0"/>
              <a:t>常用</a:t>
            </a:r>
            <a:r>
              <a:rPr lang="zh-TW" altLang="en-US" dirty="0"/>
              <a:t>路徑：</a:t>
            </a:r>
          </a:p>
          <a:p>
            <a:r>
              <a:rPr lang="en-US" altLang="zh-TW" u="sng" dirty="0"/>
              <a:t>(1).</a:t>
            </a:r>
            <a:r>
              <a:rPr lang="zh-TW" altLang="en-US" u="sng" dirty="0"/>
              <a:t>初期</a:t>
            </a:r>
            <a:r>
              <a:rPr lang="zh-CN" altLang="en-US" u="sng" dirty="0"/>
              <a:t>，小規模經營：</a:t>
            </a:r>
            <a:endParaRPr lang="en-US" altLang="zh-TW" u="sng" dirty="0"/>
          </a:p>
          <a:p>
            <a:pPr lvl="1"/>
            <a:r>
              <a:rPr lang="zh-TW" altLang="en-US" sz="3200" dirty="0"/>
              <a:t>可以先到</a:t>
            </a:r>
            <a:r>
              <a:rPr lang="en-US" altLang="zh-TW" sz="3200" dirty="0"/>
              <a:t>【</a:t>
            </a:r>
            <a:r>
              <a:rPr lang="zh-TW" altLang="en-US" sz="3200" dirty="0">
                <a:solidFill>
                  <a:srgbClr val="7030A0"/>
                </a:solidFill>
              </a:rPr>
              <a:t>第三方電商平台</a:t>
            </a:r>
            <a:r>
              <a:rPr lang="zh-TW" altLang="en-US" sz="3200" dirty="0"/>
              <a:t>：</a:t>
            </a:r>
            <a:r>
              <a:rPr lang="en-US" altLang="zh-TW" sz="3200" dirty="0" err="1">
                <a:solidFill>
                  <a:srgbClr val="C00000"/>
                </a:solidFill>
              </a:rPr>
              <a:t>momo</a:t>
            </a:r>
            <a:r>
              <a:rPr lang="zh-TW" altLang="en-US" sz="3200" dirty="0">
                <a:solidFill>
                  <a:srgbClr val="C00000"/>
                </a:solidFill>
              </a:rPr>
              <a:t>，亞馬遜，蝦皮</a:t>
            </a:r>
            <a:r>
              <a:rPr lang="en-US" altLang="zh-TW" sz="3200" dirty="0"/>
              <a:t>】</a:t>
            </a:r>
            <a:r>
              <a:rPr lang="zh-TW" altLang="en-US" sz="3200" dirty="0"/>
              <a:t>經營，</a:t>
            </a:r>
            <a:endParaRPr lang="en-US" altLang="zh-TW" sz="3200" dirty="0"/>
          </a:p>
          <a:p>
            <a:pPr lvl="1"/>
            <a:r>
              <a:rPr lang="zh-CN" altLang="en-US" sz="3200" dirty="0">
                <a:highlight>
                  <a:srgbClr val="FFFF00"/>
                </a:highlight>
              </a:rPr>
              <a:t>優點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7030A0"/>
                </a:solidFill>
              </a:rPr>
              <a:t>第三方平台，</a:t>
            </a:r>
            <a:r>
              <a:rPr lang="zh-TW" altLang="en-US" sz="3200" dirty="0">
                <a:solidFill>
                  <a:srgbClr val="7030A0"/>
                </a:solidFill>
              </a:rPr>
              <a:t>可以帶來流量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3200" dirty="0">
                <a:highlight>
                  <a:srgbClr val="FFFF00"/>
                </a:highlight>
              </a:rPr>
              <a:t>適合</a:t>
            </a:r>
            <a:r>
              <a:rPr lang="zh-TW" altLang="en-US" sz="3200" dirty="0"/>
              <a:t>：</a:t>
            </a:r>
            <a:r>
              <a:rPr lang="zh-TW" altLang="en-US" sz="3200" dirty="0">
                <a:solidFill>
                  <a:srgbClr val="C00000"/>
                </a:solidFill>
              </a:rPr>
              <a:t>初期，你客戶不多，流量不高</a:t>
            </a:r>
            <a:r>
              <a:rPr lang="zh-TW" altLang="en-US" sz="3200" dirty="0"/>
              <a:t>，</a:t>
            </a:r>
            <a:r>
              <a:rPr lang="zh-CN" altLang="en-US" sz="3200" dirty="0"/>
              <a:t>此時</a:t>
            </a:r>
            <a:r>
              <a:rPr lang="zh-TW" altLang="en-US" sz="3200" dirty="0"/>
              <a:t>蝦皮等</a:t>
            </a:r>
            <a:r>
              <a:rPr lang="zh-CN" altLang="en-US" sz="3200" dirty="0"/>
              <a:t>平台，</a:t>
            </a:r>
            <a:r>
              <a:rPr lang="zh-TW" altLang="en-US" sz="3200" dirty="0">
                <a:solidFill>
                  <a:srgbClr val="C00000"/>
                </a:solidFill>
              </a:rPr>
              <a:t>對你徵收的</a:t>
            </a:r>
            <a:r>
              <a:rPr lang="en-US" altLang="zh-TW" sz="3200" dirty="0">
                <a:solidFill>
                  <a:srgbClr val="C00000"/>
                </a:solidFill>
              </a:rPr>
              <a:t>【</a:t>
            </a:r>
            <a:r>
              <a:rPr lang="zh-TW" altLang="en-US" sz="3200" dirty="0">
                <a:solidFill>
                  <a:srgbClr val="C00000"/>
                </a:solidFill>
              </a:rPr>
              <a:t>銷售佣金</a:t>
            </a:r>
            <a:r>
              <a:rPr lang="en-US" altLang="zh-TW" sz="3200" dirty="0">
                <a:solidFill>
                  <a:srgbClr val="C00000"/>
                </a:solidFill>
              </a:rPr>
              <a:t>】</a:t>
            </a:r>
            <a:r>
              <a:rPr lang="zh-TW" altLang="en-US" sz="3200" dirty="0">
                <a:solidFill>
                  <a:srgbClr val="C00000"/>
                </a:solidFill>
              </a:rPr>
              <a:t>還很低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29565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B0ED15-47B7-499A-8EFA-7DFB560F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1. If you plan to do e-commerce, what kind of e-commerce platform should you choose?
2. What is the difference between doing e-commerce in [Shopify] and doing e-commerce in [Amazon, </a:t>
            </a:r>
            <a:r>
              <a:rPr lang="en-US" altLang="zh-CN" sz="12800" dirty="0" err="1"/>
              <a:t>momo</a:t>
            </a:r>
            <a:r>
              <a:rPr lang="en-US" altLang="zh-CN" sz="12800" dirty="0"/>
              <a:t>]?
1. E-commerce platform selection and comparison
2. The application of social media in e-commerce
3. Network analysis and data-driven decision-making
4. E-commerce platform selection and comparison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FFF9D3-A8D1-4A53-BE6C-A07FD150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52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u="sng" dirty="0"/>
              <a:t>(2).</a:t>
            </a:r>
            <a:r>
              <a:rPr lang="zh-TW" altLang="en-US" u="sng" dirty="0"/>
              <a:t>中期，你的成交數多，交易金額大，流量變大</a:t>
            </a:r>
            <a:endParaRPr lang="en-US" altLang="zh-TW" u="sng" dirty="0"/>
          </a:p>
          <a:p>
            <a:r>
              <a:rPr lang="zh-CN" altLang="en-US" dirty="0"/>
              <a:t>出現問題：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蝦皮等就會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提高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收取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銷售佣金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  <a:r>
              <a:rPr lang="zh-TW" altLang="en-US" dirty="0"/>
              <a:t>，造成你獲利的營利率變低，</a:t>
            </a:r>
          </a:p>
          <a:p>
            <a:r>
              <a:rPr lang="zh-CN" altLang="en-US" dirty="0"/>
              <a:t>解決方法：</a:t>
            </a:r>
            <a:endParaRPr lang="en-US" altLang="zh-CN" dirty="0"/>
          </a:p>
          <a:p>
            <a:pPr lvl="1"/>
            <a:r>
              <a:rPr lang="zh-TW" altLang="en-US" dirty="0"/>
              <a:t>為了提高獲利率，不至於利潤被第三方電商平台吃掉大部分利績，</a:t>
            </a:r>
            <a:endParaRPr lang="en-US" altLang="zh-TW" dirty="0"/>
          </a:p>
          <a:p>
            <a:pPr lvl="1"/>
            <a:r>
              <a:rPr lang="zh-TW" altLang="en-US" dirty="0"/>
              <a:t>很多商家，就會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開始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分流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】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自建商務網站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28505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500" u="sng" dirty="0"/>
              <a:t>(2).</a:t>
            </a:r>
            <a:r>
              <a:rPr lang="zh-TW" altLang="en-US" sz="3500" u="sng" dirty="0"/>
              <a:t>中期，你的成交數多，交易金額大，流量變大</a:t>
            </a:r>
            <a:endParaRPr lang="en-US" altLang="zh-TW" sz="3500" u="sng" dirty="0"/>
          </a:p>
          <a:p>
            <a:r>
              <a:rPr lang="zh-CN" altLang="en-US" sz="3500" dirty="0"/>
              <a:t>執行步驟：</a:t>
            </a:r>
            <a:endParaRPr lang="en-US" altLang="zh-CN" sz="3500" dirty="0"/>
          </a:p>
          <a:p>
            <a:pPr lvl="1"/>
            <a:r>
              <a:rPr lang="zh-TW" altLang="en-US" dirty="0"/>
              <a:t>步驟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C00000"/>
                </a:solidFill>
              </a:rPr>
              <a:t>自建商務網站</a:t>
            </a:r>
          </a:p>
          <a:p>
            <a:pPr lvl="1"/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：每次的</a:t>
            </a:r>
            <a:r>
              <a:rPr lang="zh-CN" altLang="en-US" dirty="0"/>
              <a:t>商品</a:t>
            </a:r>
            <a:r>
              <a:rPr lang="zh-TW" altLang="en-US" dirty="0"/>
              <a:t>成交後，就會</a:t>
            </a:r>
            <a:r>
              <a:rPr lang="zh-CN" altLang="en-US" dirty="0">
                <a:solidFill>
                  <a:srgbClr val="C00000"/>
                </a:solidFill>
              </a:rPr>
              <a:t>私下</a:t>
            </a:r>
            <a:r>
              <a:rPr lang="zh-TW" altLang="en-US" dirty="0">
                <a:solidFill>
                  <a:srgbClr val="C00000"/>
                </a:solidFill>
              </a:rPr>
              <a:t>給客戶自建的商務網站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網址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</a:rPr>
              <a:t>建議客戶直接到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自建網站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  <a:r>
              <a:rPr lang="zh-TW" altLang="en-US" dirty="0">
                <a:solidFill>
                  <a:srgbClr val="C00000"/>
                </a:solidFill>
              </a:rPr>
              <a:t>去購買</a:t>
            </a:r>
            <a:r>
              <a:rPr lang="zh-TW" altLang="en-US" dirty="0"/>
              <a:t>，價格會有折扣（比較便宜）</a:t>
            </a:r>
          </a:p>
          <a:p>
            <a:pPr lvl="1"/>
            <a:r>
              <a:rPr lang="zh-CN" altLang="en-US" dirty="0"/>
              <a:t>原理</a:t>
            </a:r>
            <a:r>
              <a:rPr lang="zh-TW" altLang="en-US" dirty="0"/>
              <a:t>：</a:t>
            </a:r>
            <a:r>
              <a:rPr lang="zh-CN" altLang="en-US" dirty="0"/>
              <a:t>先利用</a:t>
            </a:r>
            <a:r>
              <a:rPr lang="en-US" altLang="zh-CN" dirty="0"/>
              <a:t>【</a:t>
            </a:r>
            <a:r>
              <a:rPr lang="zh-TW" altLang="en-US" dirty="0"/>
              <a:t>蝦皮</a:t>
            </a:r>
            <a:r>
              <a:rPr lang="en-US" altLang="zh-TW" dirty="0"/>
              <a:t>/</a:t>
            </a:r>
            <a:r>
              <a:rPr lang="en-US" altLang="zh-TW" dirty="0" err="1"/>
              <a:t>momo</a:t>
            </a:r>
            <a:r>
              <a:rPr lang="en-US" altLang="zh-TW" dirty="0"/>
              <a:t>/</a:t>
            </a:r>
            <a:r>
              <a:rPr lang="zh-TW" altLang="en-US" dirty="0"/>
              <a:t>亞馬遜</a:t>
            </a:r>
            <a:r>
              <a:rPr lang="en-US" altLang="zh-CN" dirty="0"/>
              <a:t>】</a:t>
            </a:r>
            <a:r>
              <a:rPr lang="zh-CN" altLang="en-US" dirty="0"/>
              <a:t>等平台來</a:t>
            </a:r>
            <a:r>
              <a:rPr lang="zh-TW" altLang="en-US" dirty="0"/>
              <a:t>招攬客戶</a:t>
            </a:r>
            <a:r>
              <a:rPr lang="zh-CN" altLang="en-US" dirty="0"/>
              <a:t>，它們是</a:t>
            </a:r>
            <a:r>
              <a:rPr lang="zh-TW" altLang="en-US" dirty="0"/>
              <a:t>流量的門戶，然後把老客戶，開始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引流</a:t>
            </a:r>
            <a:r>
              <a:rPr lang="zh-TW" altLang="en-US" dirty="0"/>
              <a:t>到</a:t>
            </a:r>
            <a:r>
              <a:rPr lang="zh-TW" altLang="en-US" b="1" i="0" dirty="0">
                <a:solidFill>
                  <a:srgbClr val="FF0099"/>
                </a:solidFill>
                <a:effectLst/>
                <a:latin typeface="system-ui"/>
              </a:rPr>
              <a:t>➜</a:t>
            </a:r>
            <a:r>
              <a:rPr lang="zh-TW" altLang="en-US" dirty="0">
                <a:solidFill>
                  <a:srgbClr val="C00000"/>
                </a:solidFill>
              </a:rPr>
              <a:t>對自己獲利模式較有利的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</a:rPr>
              <a:t>自建商務網站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</a:p>
          <a:p>
            <a:pPr lvl="1"/>
            <a:r>
              <a:rPr lang="zh-TW" altLang="en-US" dirty="0"/>
              <a:t>成功達成</a:t>
            </a:r>
            <a:r>
              <a:rPr lang="en-US" altLang="zh-TW" dirty="0"/>
              <a:t>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分流</a:t>
            </a:r>
            <a:r>
              <a:rPr lang="en-US" altLang="zh-TW" dirty="0"/>
              <a:t>】【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引流</a:t>
            </a:r>
            <a:r>
              <a:rPr lang="en-US" altLang="zh-TW" dirty="0"/>
              <a:t>】</a:t>
            </a:r>
            <a:r>
              <a:rPr lang="zh-TW" altLang="en-US" dirty="0"/>
              <a:t>的目標</a:t>
            </a:r>
          </a:p>
          <a:p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82432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00200"/>
            <a:ext cx="9028590" cy="5121275"/>
          </a:xfrm>
        </p:spPr>
        <p:txBody>
          <a:bodyPr>
            <a:normAutofit/>
          </a:bodyPr>
          <a:lstStyle/>
          <a:p>
            <a:r>
              <a:rPr lang="zh-TW" altLang="en-US" dirty="0"/>
              <a:t>很多蝦皮的商家，業績做大後，</a:t>
            </a:r>
            <a:r>
              <a:rPr lang="zh-TW" altLang="en-US" dirty="0">
                <a:solidFill>
                  <a:srgbClr val="7030A0"/>
                </a:solidFill>
              </a:rPr>
              <a:t>被蝦皮大幅度提高</a:t>
            </a:r>
            <a:r>
              <a:rPr lang="en-US" altLang="zh-TW" dirty="0">
                <a:solidFill>
                  <a:srgbClr val="7030A0"/>
                </a:solidFill>
              </a:rPr>
              <a:t>【</a:t>
            </a:r>
            <a:r>
              <a:rPr lang="zh-TW" altLang="en-US" dirty="0">
                <a:solidFill>
                  <a:srgbClr val="7030A0"/>
                </a:solidFill>
              </a:rPr>
              <a:t>銷售佣金</a:t>
            </a:r>
            <a:r>
              <a:rPr lang="en-US" altLang="zh-TW" dirty="0">
                <a:solidFill>
                  <a:srgbClr val="7030A0"/>
                </a:solidFill>
              </a:rPr>
              <a:t>】</a:t>
            </a:r>
            <a:r>
              <a:rPr lang="zh-TW" altLang="en-US" dirty="0">
                <a:solidFill>
                  <a:srgbClr val="7030A0"/>
                </a:solidFill>
              </a:rPr>
              <a:t>比例</a:t>
            </a:r>
            <a:r>
              <a:rPr lang="zh-TW" altLang="en-US" dirty="0"/>
              <a:t>，覺得無法接受，</a:t>
            </a:r>
            <a:endParaRPr lang="en-US" altLang="zh-TW" dirty="0"/>
          </a:p>
          <a:p>
            <a:r>
              <a:rPr lang="zh-TW" altLang="en-US" dirty="0"/>
              <a:t>都很</a:t>
            </a:r>
            <a:r>
              <a:rPr lang="zh-TW" altLang="en-US" dirty="0">
                <a:solidFill>
                  <a:srgbClr val="C00000"/>
                </a:solidFill>
              </a:rPr>
              <a:t>開始</a:t>
            </a:r>
            <a:r>
              <a:rPr lang="en-US" altLang="zh-TW" dirty="0">
                <a:solidFill>
                  <a:srgbClr val="C00000"/>
                </a:solidFill>
              </a:rPr>
              <a:t>【</a:t>
            </a:r>
            <a:r>
              <a:rPr lang="zh-TW" altLang="en-US" dirty="0">
                <a:solidFill>
                  <a:srgbClr val="C00000"/>
                </a:solidFill>
              </a:rPr>
              <a:t>自建商務網站</a:t>
            </a:r>
            <a:r>
              <a:rPr lang="en-US" altLang="zh-TW" dirty="0">
                <a:solidFill>
                  <a:srgbClr val="C00000"/>
                </a:solidFill>
              </a:rPr>
              <a:t>】</a:t>
            </a:r>
            <a:r>
              <a:rPr lang="zh-TW" altLang="en-US" dirty="0">
                <a:solidFill>
                  <a:srgbClr val="C00000"/>
                </a:solidFill>
              </a:rPr>
              <a:t>平台</a:t>
            </a:r>
          </a:p>
          <a:p>
            <a:r>
              <a:rPr lang="zh-CN" altLang="en-US" dirty="0"/>
              <a:t>可以選用</a:t>
            </a:r>
            <a:r>
              <a:rPr lang="en-US" altLang="zh-TW" dirty="0"/>
              <a:t>2</a:t>
            </a:r>
            <a:r>
              <a:rPr lang="zh-TW" altLang="en-US" dirty="0"/>
              <a:t>種方式：</a:t>
            </a:r>
            <a:endParaRPr lang="en-US" altLang="zh-TW" dirty="0"/>
          </a:p>
          <a:p>
            <a:pPr lvl="1"/>
            <a:r>
              <a:rPr lang="en-US" altLang="zh-TW" dirty="0"/>
              <a:t>(1). </a:t>
            </a:r>
            <a:r>
              <a:rPr lang="zh-TW" altLang="en-US" dirty="0"/>
              <a:t>用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選模組套版</a:t>
            </a:r>
            <a:r>
              <a:rPr lang="zh-TW" altLang="en-US" dirty="0"/>
              <a:t>的方法</a:t>
            </a:r>
            <a:r>
              <a:rPr lang="zh-CN" altLang="en-US" dirty="0"/>
              <a:t>，</a:t>
            </a:r>
            <a:r>
              <a:rPr lang="zh-TW" altLang="en-US" dirty="0"/>
              <a:t>例如</a:t>
            </a:r>
            <a:r>
              <a:rPr lang="en-US" altLang="zh-TW" dirty="0">
                <a:solidFill>
                  <a:srgbClr val="C00000"/>
                </a:solidFill>
              </a:rPr>
              <a:t>Shopify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</a:rPr>
              <a:t>每月租用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(2).</a:t>
            </a:r>
            <a:r>
              <a:rPr lang="zh-TW" altLang="en-US" dirty="0"/>
              <a:t>或是找資訊公司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客制化訂製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自己網站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C00000"/>
                </a:solidFill>
              </a:rPr>
              <a:t>一次買斷</a:t>
            </a:r>
            <a:r>
              <a:rPr lang="zh-TW" altLang="en-US" dirty="0"/>
              <a:t>）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514913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8989D4-9FC3-4444-B8CB-8A390532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u="sng" dirty="0"/>
              <a:t>(</a:t>
            </a:r>
            <a:r>
              <a:rPr lang="en-US" altLang="zh-CN" sz="4400" u="sng" dirty="0"/>
              <a:t>3</a:t>
            </a:r>
            <a:r>
              <a:rPr lang="en-US" altLang="zh-TW" sz="4400" u="sng" dirty="0"/>
              <a:t>).</a:t>
            </a:r>
            <a:r>
              <a:rPr lang="zh-TW" altLang="en-US" sz="4400" u="sng" dirty="0"/>
              <a:t> 長期：一旦獲利模式穩定，業績穩定，公司逐漸成長</a:t>
            </a:r>
            <a:endParaRPr lang="en-US" altLang="zh-TW" sz="4400" u="sng" dirty="0"/>
          </a:p>
          <a:p>
            <a:r>
              <a:rPr lang="zh-CN" altLang="en-US" dirty="0"/>
              <a:t>此時經營電商的方法：</a:t>
            </a:r>
            <a:endParaRPr lang="en-US" altLang="zh-CN" dirty="0"/>
          </a:p>
          <a:p>
            <a:pPr lvl="1"/>
            <a:r>
              <a:rPr lang="zh-TW" altLang="en-US" sz="4000" dirty="0"/>
              <a:t>以</a:t>
            </a:r>
            <a:r>
              <a:rPr lang="en-US" altLang="zh-TW" sz="4000" dirty="0"/>
              <a:t>【</a:t>
            </a:r>
            <a:r>
              <a:rPr lang="zh-TW" altLang="en-US" sz="4000" dirty="0">
                <a:solidFill>
                  <a:srgbClr val="7030A0"/>
                </a:solidFill>
              </a:rPr>
              <a:t>自建商務網站</a:t>
            </a:r>
            <a:r>
              <a:rPr lang="en-US" altLang="zh-TW" sz="4000" dirty="0"/>
              <a:t>】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為主</a:t>
            </a:r>
            <a:r>
              <a:rPr lang="zh-TW" altLang="en-US" sz="4000" dirty="0"/>
              <a:t>，</a:t>
            </a:r>
            <a:endParaRPr lang="en-US" altLang="zh-TW" sz="4000" dirty="0"/>
          </a:p>
          <a:p>
            <a:pPr lvl="1"/>
            <a:r>
              <a:rPr lang="zh-CN" altLang="en-US" sz="4000" dirty="0"/>
              <a:t>以</a:t>
            </a:r>
            <a:r>
              <a:rPr lang="en-US" altLang="zh-TW" sz="4000" dirty="0"/>
              <a:t>【</a:t>
            </a:r>
            <a:r>
              <a:rPr lang="zh-TW" altLang="en-US" sz="4000" dirty="0">
                <a:solidFill>
                  <a:srgbClr val="7030A0"/>
                </a:solidFill>
              </a:rPr>
              <a:t>第三方電商平台</a:t>
            </a:r>
            <a:r>
              <a:rPr lang="en-US" altLang="zh-TW" sz="4000" dirty="0">
                <a:solidFill>
                  <a:srgbClr val="7030A0"/>
                </a:solidFill>
              </a:rPr>
              <a:t>(</a:t>
            </a:r>
            <a:r>
              <a:rPr lang="zh-CN" altLang="en-US" sz="4000" dirty="0">
                <a:solidFill>
                  <a:srgbClr val="7030A0"/>
                </a:solidFill>
              </a:rPr>
              <a:t>蝦皮</a:t>
            </a:r>
            <a:r>
              <a:rPr lang="en-US" altLang="zh-CN" sz="4000" dirty="0">
                <a:solidFill>
                  <a:srgbClr val="7030A0"/>
                </a:solidFill>
              </a:rPr>
              <a:t>/</a:t>
            </a:r>
            <a:r>
              <a:rPr lang="en-US" altLang="zh-CN" sz="4000" dirty="0" err="1">
                <a:solidFill>
                  <a:srgbClr val="7030A0"/>
                </a:solidFill>
              </a:rPr>
              <a:t>momo</a:t>
            </a:r>
            <a:r>
              <a:rPr lang="en-US" altLang="zh-TW" sz="4000" dirty="0">
                <a:solidFill>
                  <a:srgbClr val="7030A0"/>
                </a:solidFill>
              </a:rPr>
              <a:t>)</a:t>
            </a:r>
            <a:r>
              <a:rPr lang="en-US" altLang="zh-TW" sz="4000" dirty="0"/>
              <a:t>】</a:t>
            </a:r>
            <a:r>
              <a:rPr lang="zh-TW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為輔</a:t>
            </a:r>
            <a:endParaRPr lang="en-US" altLang="zh-TW" sz="40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5623A3-F57B-419A-85E0-BBBAB2E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台灣電商業者常採用</a:t>
            </a:r>
            <a:r>
              <a:rPr lang="zh-TW" altLang="en-US" dirty="0"/>
              <a:t>電商</a:t>
            </a:r>
            <a:r>
              <a:rPr lang="zh-CN" altLang="en-US" dirty="0"/>
              <a:t>平台</a:t>
            </a:r>
            <a:r>
              <a:rPr lang="zh-TW" altLang="en-US" dirty="0"/>
              <a:t>的</a:t>
            </a:r>
            <a:r>
              <a:rPr lang="zh-CN" altLang="en-US" dirty="0"/>
              <a:t>發展</a:t>
            </a:r>
            <a:r>
              <a:rPr lang="zh-TW" altLang="en-US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42239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當電商發展到中期，想要自建網站來分流，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種選擇方式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82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0424A52-75EA-4C18-8173-EE47F0ED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r>
              <a:rPr lang="zh-CN" altLang="en-US" dirty="0"/>
              <a:t>自建電商平台的</a:t>
            </a:r>
            <a:r>
              <a:rPr lang="en-US" altLang="zh-CN" dirty="0"/>
              <a:t>2</a:t>
            </a:r>
            <a:r>
              <a:rPr lang="zh-CN" altLang="en-US" dirty="0"/>
              <a:t>種方法：</a:t>
            </a:r>
            <a:endParaRPr lang="en-US" altLang="zh-CN" dirty="0"/>
          </a:p>
          <a:p>
            <a:r>
              <a:rPr lang="en-US" altLang="zh-TW" dirty="0"/>
              <a:t>(1)【</a:t>
            </a:r>
            <a:r>
              <a:rPr lang="zh-TW" altLang="en-US" dirty="0">
                <a:solidFill>
                  <a:srgbClr val="7030A0"/>
                </a:solidFill>
              </a:rPr>
              <a:t>無需</a:t>
            </a:r>
            <a:r>
              <a:rPr lang="zh-CN" altLang="en-US" dirty="0">
                <a:solidFill>
                  <a:srgbClr val="7030A0"/>
                </a:solidFill>
              </a:rPr>
              <a:t>寫程式碼，使用模板，自行</a:t>
            </a:r>
            <a:r>
              <a:rPr lang="zh-TW" altLang="en-US" dirty="0">
                <a:solidFill>
                  <a:srgbClr val="7030A0"/>
                </a:solidFill>
              </a:rPr>
              <a:t>建立和管理網店</a:t>
            </a:r>
            <a:r>
              <a:rPr lang="en-US" altLang="zh-CN" dirty="0"/>
              <a:t>】</a:t>
            </a:r>
            <a:r>
              <a:rPr lang="zh-CN" altLang="en-US" dirty="0"/>
              <a:t>，如</a:t>
            </a:r>
            <a:r>
              <a:rPr lang="en-US" altLang="zh-TW" dirty="0"/>
              <a:t>Shopify</a:t>
            </a:r>
          </a:p>
          <a:p>
            <a:pPr lvl="1"/>
            <a:r>
              <a:rPr lang="zh-CN" altLang="en-US" dirty="0"/>
              <a:t>費用：網站平台，</a:t>
            </a:r>
            <a:r>
              <a:rPr lang="zh-CN" altLang="en-US" dirty="0">
                <a:solidFill>
                  <a:srgbClr val="C00000"/>
                </a:solidFill>
              </a:rPr>
              <a:t>採月租方式付費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(</a:t>
            </a:r>
            <a:r>
              <a:rPr lang="en-US" altLang="zh-CN" dirty="0"/>
              <a:t>2</a:t>
            </a:r>
            <a:r>
              <a:rPr lang="en-US" altLang="zh-TW" dirty="0"/>
              <a:t>)【</a:t>
            </a:r>
            <a:r>
              <a:rPr lang="zh-CN" altLang="en-US" dirty="0">
                <a:solidFill>
                  <a:srgbClr val="7030A0"/>
                </a:solidFill>
              </a:rPr>
              <a:t>請資訊公司開發個性化的訂製網站</a:t>
            </a:r>
            <a:r>
              <a:rPr lang="zh-CN" altLang="en-US" dirty="0"/>
              <a:t>，自行管理網站或託管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費用：</a:t>
            </a:r>
            <a:r>
              <a:rPr lang="zh-CN" altLang="en-US" dirty="0">
                <a:solidFill>
                  <a:srgbClr val="C00000"/>
                </a:solidFill>
              </a:rPr>
              <a:t>網站一次費用買斷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21B69C-9FD2-4D95-BB7A-0C966B17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自建電商網站來分流的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33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0424A52-75EA-4C18-8173-EE47F0ED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 fontScale="92500" lnSpcReduction="10000"/>
          </a:bodyPr>
          <a:lstStyle/>
          <a:p>
            <a:r>
              <a:rPr lang="en-US" altLang="zh-TW" sz="2800" dirty="0"/>
              <a:t>(1)【</a:t>
            </a:r>
            <a:r>
              <a:rPr lang="zh-TW" altLang="en-US" sz="2800" dirty="0">
                <a:solidFill>
                  <a:srgbClr val="7030A0"/>
                </a:solidFill>
              </a:rPr>
              <a:t>無需</a:t>
            </a:r>
            <a:r>
              <a:rPr lang="zh-CN" altLang="en-US" sz="2800" dirty="0">
                <a:solidFill>
                  <a:srgbClr val="7030A0"/>
                </a:solidFill>
              </a:rPr>
              <a:t>寫程式碼，使用模板，自行</a:t>
            </a:r>
            <a:r>
              <a:rPr lang="zh-TW" altLang="en-US" sz="2800" dirty="0">
                <a:solidFill>
                  <a:srgbClr val="7030A0"/>
                </a:solidFill>
              </a:rPr>
              <a:t>建立和管理網店</a:t>
            </a:r>
            <a:r>
              <a:rPr lang="en-US" altLang="zh-CN" sz="2800" dirty="0"/>
              <a:t>】</a:t>
            </a:r>
            <a:endParaRPr lang="en-US" altLang="zh-TW" sz="2800" dirty="0"/>
          </a:p>
          <a:p>
            <a:pPr lvl="1"/>
            <a:r>
              <a:rPr lang="zh-CN" altLang="en-US" sz="2400" dirty="0"/>
              <a:t>費用：</a:t>
            </a:r>
            <a:r>
              <a:rPr lang="en-US" altLang="zh-TW" sz="2400" dirty="0"/>
              <a:t> Shopify</a:t>
            </a:r>
            <a:r>
              <a:rPr lang="zh-CN" altLang="en-US" sz="2400" dirty="0">
                <a:solidFill>
                  <a:srgbClr val="C00000"/>
                </a:solidFill>
              </a:rPr>
              <a:t>採月租方式付費：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2300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～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8900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台幣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每月</a:t>
            </a:r>
            <a:endParaRPr lang="en-US" altLang="zh-CN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sz="2400" dirty="0"/>
              <a:t>金流物流：</a:t>
            </a:r>
            <a:r>
              <a:rPr lang="zh-CN" altLang="en-US" sz="2400" dirty="0">
                <a:solidFill>
                  <a:srgbClr val="C00000"/>
                </a:solidFill>
              </a:rPr>
              <a:t>有處理</a:t>
            </a:r>
            <a:r>
              <a:rPr lang="en-US" altLang="zh-CN" sz="2400" dirty="0">
                <a:solidFill>
                  <a:srgbClr val="C00000"/>
                </a:solidFill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</a:rPr>
              <a:t>金流，物流</a:t>
            </a:r>
            <a:r>
              <a:rPr lang="en-US" altLang="zh-CN" sz="2400" dirty="0">
                <a:solidFill>
                  <a:srgbClr val="C00000"/>
                </a:solidFill>
              </a:rPr>
              <a:t>】</a:t>
            </a:r>
            <a:r>
              <a:rPr lang="zh-CN" altLang="en-US" sz="2400" dirty="0">
                <a:solidFill>
                  <a:srgbClr val="C00000"/>
                </a:solidFill>
              </a:rPr>
              <a:t>的模組</a:t>
            </a:r>
            <a:r>
              <a:rPr lang="zh-CN" altLang="en-US" sz="2400" dirty="0"/>
              <a:t>可以使用</a:t>
            </a:r>
            <a:endParaRPr lang="en-US" altLang="zh-CN" sz="2400" dirty="0"/>
          </a:p>
          <a:p>
            <a:pPr lvl="1"/>
            <a:r>
              <a:rPr lang="zh-CN" altLang="en-US" sz="2400" dirty="0"/>
              <a:t>雲端託管：</a:t>
            </a:r>
            <a:r>
              <a:rPr lang="zh-CN" altLang="en-US" sz="2400" dirty="0">
                <a:solidFill>
                  <a:srgbClr val="C00000"/>
                </a:solidFill>
              </a:rPr>
              <a:t>月租費已經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包含網站的雲端伺服器託管費</a:t>
            </a:r>
            <a:endParaRPr lang="en-US" altLang="zh-CN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sz="2400" dirty="0"/>
              <a:t>缺點</a:t>
            </a:r>
            <a:r>
              <a:rPr lang="zh-CN" altLang="en-US" sz="2400" dirty="0">
                <a:solidFill>
                  <a:srgbClr val="C00000"/>
                </a:solidFill>
              </a:rPr>
              <a:t>：模組固定，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無法彈性調整</a:t>
            </a:r>
            <a:endParaRPr lang="en-US" altLang="zh-CN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endParaRPr lang="en-US" altLang="zh-TW" sz="2400" dirty="0">
              <a:solidFill>
                <a:srgbClr val="C00000"/>
              </a:solidFill>
            </a:endParaRPr>
          </a:p>
          <a:p>
            <a:r>
              <a:rPr lang="en-US" altLang="zh-TW" sz="2800" dirty="0"/>
              <a:t>(</a:t>
            </a:r>
            <a:r>
              <a:rPr lang="en-US" altLang="zh-CN" sz="2800" dirty="0"/>
              <a:t>2</a:t>
            </a:r>
            <a:r>
              <a:rPr lang="en-US" altLang="zh-TW" sz="2800" dirty="0"/>
              <a:t>)【</a:t>
            </a:r>
            <a:r>
              <a:rPr lang="zh-CN" altLang="en-US" sz="2800" dirty="0">
                <a:solidFill>
                  <a:srgbClr val="7030A0"/>
                </a:solidFill>
              </a:rPr>
              <a:t>請資訊公司開發個性化的訂製網站</a:t>
            </a:r>
            <a:r>
              <a:rPr lang="zh-CN" altLang="en-US" sz="2800" dirty="0"/>
              <a:t>，自行管理網站或託管</a:t>
            </a:r>
            <a:r>
              <a:rPr lang="en-US" altLang="zh-CN" sz="2800" dirty="0"/>
              <a:t>】</a:t>
            </a:r>
          </a:p>
          <a:p>
            <a:pPr lvl="1"/>
            <a:r>
              <a:rPr lang="zh-CN" altLang="en-US" sz="2400" dirty="0"/>
              <a:t>費用：</a:t>
            </a:r>
            <a:r>
              <a:rPr lang="zh-CN" altLang="en-US" sz="2400" dirty="0">
                <a:solidFill>
                  <a:srgbClr val="C00000"/>
                </a:solidFill>
              </a:rPr>
              <a:t>網站一次費用買斷，</a:t>
            </a:r>
            <a:r>
              <a:rPr lang="zh-TW" altLang="en-US" sz="2400" dirty="0">
                <a:solidFill>
                  <a:srgbClr val="C00000"/>
                </a:solidFill>
              </a:rPr>
              <a:t>網頁</a:t>
            </a:r>
            <a:r>
              <a:rPr lang="zh-CN" altLang="en-US" sz="2400" dirty="0">
                <a:solidFill>
                  <a:srgbClr val="C00000"/>
                </a:solidFill>
              </a:rPr>
              <a:t>費用每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頁是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</a:rPr>
              <a:t>8000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～</a:t>
            </a:r>
            <a:r>
              <a:rPr lang="en-US" altLang="zh-TW" sz="2400" dirty="0">
                <a:solidFill>
                  <a:srgbClr val="C00000"/>
                </a:solidFill>
                <a:highlight>
                  <a:srgbClr val="FFFF00"/>
                </a:highlight>
              </a:rPr>
              <a:t>12000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元</a:t>
            </a:r>
            <a:r>
              <a:rPr lang="zh-CN" altLang="en-US" sz="2400" dirty="0">
                <a:solidFill>
                  <a:srgbClr val="C00000"/>
                </a:solidFill>
              </a:rPr>
              <a:t>，若有</a:t>
            </a:r>
            <a:r>
              <a:rPr lang="en-US" altLang="zh-CN" sz="2400" dirty="0">
                <a:solidFill>
                  <a:srgbClr val="C00000"/>
                </a:solidFill>
              </a:rPr>
              <a:t>15</a:t>
            </a:r>
            <a:r>
              <a:rPr lang="zh-CN" altLang="en-US" sz="2400" dirty="0">
                <a:solidFill>
                  <a:srgbClr val="C00000"/>
                </a:solidFill>
              </a:rPr>
              <a:t>頁，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大概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12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～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18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萬台幣</a:t>
            </a:r>
            <a:endParaRPr lang="zh-TW" altLang="en-US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sz="2400" dirty="0"/>
              <a:t>金流物流：要另外申請，或請資訊公司處理，費用另計</a:t>
            </a:r>
            <a:endParaRPr lang="en-US" altLang="zh-CN" sz="2400" dirty="0"/>
          </a:p>
          <a:p>
            <a:pPr lvl="1"/>
            <a:r>
              <a:rPr lang="zh-CN" altLang="en-US" sz="2400" dirty="0"/>
              <a:t>雲端託管：</a:t>
            </a:r>
            <a:r>
              <a:rPr lang="zh-CN" altLang="en-US" sz="2400" dirty="0">
                <a:solidFill>
                  <a:srgbClr val="C00000"/>
                </a:solidFill>
              </a:rPr>
              <a:t>網站的雲端託管，要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另外找雲端公司託管</a:t>
            </a:r>
            <a:r>
              <a:rPr lang="zh-CN" altLang="en-US" sz="2400" dirty="0">
                <a:solidFill>
                  <a:srgbClr val="C00000"/>
                </a:solidFill>
              </a:rPr>
              <a:t>，費用另計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優點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個性化訂製</a:t>
            </a:r>
            <a:r>
              <a:rPr lang="zh-CN" altLang="en-US" sz="2400" dirty="0">
                <a:solidFill>
                  <a:srgbClr val="C00000"/>
                </a:solidFill>
              </a:rPr>
              <a:t>，可以建立獨特功能，建立品牌形象</a:t>
            </a:r>
            <a:endParaRPr lang="en-US" altLang="zh-CN" sz="2400" dirty="0"/>
          </a:p>
          <a:p>
            <a:pPr lvl="1"/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21B69C-9FD2-4D95-BB7A-0C966B17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比較自建電商網站的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73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在台灣做電商處理金流的方法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46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558936-B659-46CE-9A54-B279FE37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</a:t>
            </a:r>
            <a:r>
              <a:rPr lang="en-US" altLang="zh-CN" dirty="0"/>
              <a:t>1</a:t>
            </a:r>
            <a:r>
              <a:rPr lang="en-US" altLang="zh-TW" dirty="0"/>
              <a:t>) </a:t>
            </a:r>
            <a:r>
              <a:rPr lang="zh-CN" altLang="en-US" dirty="0"/>
              <a:t>處理金流</a:t>
            </a:r>
            <a:endParaRPr lang="en-US" altLang="zh-CN" dirty="0"/>
          </a:p>
          <a:p>
            <a:pPr lvl="1"/>
            <a:r>
              <a:rPr lang="zh-CN" altLang="en-US" sz="3600" dirty="0">
                <a:solidFill>
                  <a:srgbClr val="7030A0"/>
                </a:solidFill>
              </a:rPr>
              <a:t>方法</a:t>
            </a:r>
            <a:r>
              <a:rPr lang="en-US" altLang="zh-CN" sz="3600" dirty="0">
                <a:solidFill>
                  <a:srgbClr val="7030A0"/>
                </a:solidFill>
              </a:rPr>
              <a:t>1</a:t>
            </a:r>
            <a:r>
              <a:rPr lang="zh-CN" altLang="en-US" sz="3600" dirty="0"/>
              <a:t>：</a:t>
            </a:r>
            <a:r>
              <a:rPr lang="zh-CN" altLang="en-US" sz="3600" dirty="0">
                <a:solidFill>
                  <a:srgbClr val="C00000"/>
                </a:solidFill>
              </a:rPr>
              <a:t>業主</a:t>
            </a:r>
            <a:r>
              <a:rPr lang="zh-TW" altLang="en-US" sz="3600" dirty="0">
                <a:solidFill>
                  <a:srgbClr val="C00000"/>
                </a:solidFill>
              </a:rPr>
              <a:t>自己跟金流公司談</a:t>
            </a:r>
            <a:r>
              <a:rPr lang="zh-CN" altLang="en-US" sz="3600" dirty="0"/>
              <a:t>，談好後會給你對應的</a:t>
            </a:r>
            <a:r>
              <a:rPr lang="en-US" altLang="zh-CN" sz="3600" dirty="0"/>
              <a:t>【</a:t>
            </a:r>
            <a:r>
              <a:rPr lang="zh-CN" altLang="en-US" sz="3600" dirty="0"/>
              <a:t>程式碼</a:t>
            </a:r>
            <a:r>
              <a:rPr lang="en-US" altLang="zh-CN" sz="3600" dirty="0"/>
              <a:t>】</a:t>
            </a:r>
            <a:r>
              <a:rPr lang="zh-CN" altLang="en-US" sz="3600" dirty="0"/>
              <a:t>來處理金流（程式碼都已經寫好了）</a:t>
            </a:r>
            <a:endParaRPr lang="en-US" altLang="zh-CN" sz="3600" dirty="0"/>
          </a:p>
          <a:p>
            <a:pPr lvl="1"/>
            <a:r>
              <a:rPr lang="zh-CN" altLang="en-US" sz="3600" dirty="0">
                <a:solidFill>
                  <a:srgbClr val="7030A0"/>
                </a:solidFill>
              </a:rPr>
              <a:t>方法</a:t>
            </a:r>
            <a:r>
              <a:rPr lang="en-US" altLang="zh-CN" sz="3600" dirty="0">
                <a:solidFill>
                  <a:srgbClr val="7030A0"/>
                </a:solidFill>
              </a:rPr>
              <a:t>2</a:t>
            </a:r>
            <a:r>
              <a:rPr lang="zh-CN" altLang="en-US" sz="3600" dirty="0"/>
              <a:t>：</a:t>
            </a:r>
            <a:r>
              <a:rPr lang="zh-TW" altLang="en-US" sz="3600" dirty="0">
                <a:solidFill>
                  <a:srgbClr val="C00000"/>
                </a:solidFill>
              </a:rPr>
              <a:t>委託資訊公司跟金流公司談</a:t>
            </a:r>
            <a:r>
              <a:rPr lang="zh-TW" altLang="en-US" sz="3600" dirty="0"/>
              <a:t>（順便幫你把程式碼寫好）</a:t>
            </a:r>
            <a:endParaRPr lang="en-US" altLang="zh-TW" sz="36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9E7B48-2DA9-4C37-BC90-D04E5ECF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若是採用</a:t>
            </a:r>
            <a:r>
              <a:rPr lang="en-US" altLang="zh-CN" dirty="0"/>
              <a:t>【</a:t>
            </a:r>
            <a:r>
              <a:rPr lang="zh-CN" altLang="en-US" dirty="0"/>
              <a:t>個性化的訂製網站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處理金流的方法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147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7EC292-959A-4AA4-B3A9-61221230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綠界科技（</a:t>
            </a:r>
            <a:r>
              <a:rPr lang="en-US" altLang="zh-TW" dirty="0" err="1">
                <a:solidFill>
                  <a:srgbClr val="7030A0"/>
                </a:solidFill>
              </a:rPr>
              <a:t>ECPay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綠界科技是台灣知名的第三方支付平台，提供完整的金流處理方案，包括信用卡支付、</a:t>
            </a:r>
            <a:r>
              <a:rPr lang="en-US" altLang="zh-TW" dirty="0"/>
              <a:t>ATM</a:t>
            </a:r>
            <a:r>
              <a:rPr lang="zh-TW" altLang="en-US" dirty="0"/>
              <a:t>轉帳、超商代碼繳費、行動支付等服務。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藍新金流（</a:t>
            </a:r>
            <a:r>
              <a:rPr lang="en-US" altLang="zh-TW" dirty="0" err="1">
                <a:solidFill>
                  <a:srgbClr val="7030A0"/>
                </a:solidFill>
              </a:rPr>
              <a:t>NewebPay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藍新金流提供多元的金流處理服務，包括信用卡支付、</a:t>
            </a:r>
            <a:r>
              <a:rPr lang="en-US" altLang="zh-TW" dirty="0"/>
              <a:t>LINE Pay</a:t>
            </a:r>
            <a:r>
              <a:rPr lang="zh-TW" altLang="en-US" dirty="0"/>
              <a:t>、街口支付、</a:t>
            </a:r>
            <a:r>
              <a:rPr lang="en-US" altLang="zh-TW" dirty="0"/>
              <a:t>Apple Pay</a:t>
            </a:r>
            <a:r>
              <a:rPr lang="zh-TW" altLang="en-US" dirty="0"/>
              <a:t>等各類行動支付方案。藍新金流具有高安全性和穩定性，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歐付寶（</a:t>
            </a:r>
            <a:r>
              <a:rPr lang="en-US" altLang="zh-TW" dirty="0" err="1">
                <a:solidFill>
                  <a:srgbClr val="7030A0"/>
                </a:solidFill>
              </a:rPr>
              <a:t>AllPay</a:t>
            </a:r>
            <a:r>
              <a:rPr lang="zh-TW" altLang="en-US" dirty="0">
                <a:solidFill>
                  <a:srgbClr val="7030A0"/>
                </a:solidFill>
              </a:rPr>
              <a:t>）：</a:t>
            </a:r>
          </a:p>
          <a:p>
            <a:pPr lvl="1"/>
            <a:r>
              <a:rPr lang="zh-TW" altLang="en-US" dirty="0"/>
              <a:t>歐付寶是一家提供多功能電子支付服務的公司，涵蓋信用卡支付、</a:t>
            </a:r>
            <a:r>
              <a:rPr lang="en-US" altLang="zh-TW" dirty="0"/>
              <a:t>ATM</a:t>
            </a:r>
            <a:r>
              <a:rPr lang="zh-TW" altLang="en-US" dirty="0"/>
              <a:t>轉帳、超商代收、電子票券等服務。歐付寶支持多元的支付方式，並提供對接簡便的</a:t>
            </a:r>
            <a:r>
              <a:rPr lang="en-US" altLang="zh-TW" dirty="0"/>
              <a:t>API</a:t>
            </a:r>
            <a:r>
              <a:rPr lang="zh-TW" altLang="en-US" dirty="0"/>
              <a:t>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443E36-56A1-4BB1-BC5B-E39F0C36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在台灣做電商處理金流的</a:t>
            </a:r>
            <a:r>
              <a:rPr lang="en-US" altLang="zh-CN" dirty="0"/>
              <a:t>3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45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364862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u="sng" dirty="0"/>
              <a:t>1. Doubts:</a:t>
            </a:r>
          </a:p>
          <a:p>
            <a:pPr algn="l"/>
            <a:endParaRPr lang="en-US" altLang="zh-CN" dirty="0"/>
          </a:p>
          <a:p>
            <a:r>
              <a:rPr lang="en-US" altLang="zh-CN" dirty="0"/>
              <a:t>If you plan to do e-commerce, what kind of e-commerce platform should you choose?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40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195A5FC0-C9A2-44C7-A7D9-0F578B2F8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在台灣做電商處理物流的方法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04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E60036F-CFD0-42B6-B0A5-70CB20FB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物流的處理方法，</a:t>
            </a:r>
            <a:r>
              <a:rPr lang="en-US" altLang="zh-TW" dirty="0"/>
              <a:t>2</a:t>
            </a:r>
            <a:r>
              <a:rPr lang="zh-TW" altLang="en-US" dirty="0"/>
              <a:t>種方法，</a:t>
            </a:r>
          </a:p>
          <a:p>
            <a:r>
              <a:rPr lang="en-US" altLang="zh-TW" dirty="0"/>
              <a:t>(1).</a:t>
            </a:r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物流公司</a:t>
            </a:r>
            <a:r>
              <a:rPr lang="zh-CN" altLang="en-US" dirty="0"/>
              <a:t>直接</a:t>
            </a:r>
            <a:r>
              <a:rPr lang="zh-TW" altLang="en-US" dirty="0"/>
              <a:t>談</a:t>
            </a:r>
          </a:p>
          <a:p>
            <a:r>
              <a:rPr lang="en-US" altLang="zh-TW" dirty="0"/>
              <a:t>(2).</a:t>
            </a:r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金流公司</a:t>
            </a:r>
            <a:r>
              <a:rPr lang="zh-TW" altLang="en-US" dirty="0"/>
              <a:t>談（</a:t>
            </a:r>
            <a:r>
              <a:rPr lang="zh-TW" altLang="en-US" dirty="0">
                <a:solidFill>
                  <a:srgbClr val="C00000"/>
                </a:solidFill>
              </a:rPr>
              <a:t>會較貴，</a:t>
            </a:r>
            <a:r>
              <a:rPr lang="zh-CN" altLang="en-US" dirty="0">
                <a:solidFill>
                  <a:srgbClr val="C00000"/>
                </a:solidFill>
              </a:rPr>
              <a:t>因為</a:t>
            </a:r>
            <a:r>
              <a:rPr lang="zh-TW" altLang="en-US" dirty="0">
                <a:solidFill>
                  <a:srgbClr val="C00000"/>
                </a:solidFill>
              </a:rPr>
              <a:t>被抽第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層費用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金流公司</a:t>
            </a:r>
            <a:r>
              <a:rPr lang="zh-TW" altLang="en-US" dirty="0"/>
              <a:t>也</a:t>
            </a:r>
            <a:r>
              <a:rPr lang="zh-TW" altLang="en-US" dirty="0">
                <a:solidFill>
                  <a:srgbClr val="C00000"/>
                </a:solidFill>
              </a:rPr>
              <a:t>提供物流資訊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但是</a:t>
            </a:r>
            <a:r>
              <a:rPr lang="zh-TW" altLang="en-US" dirty="0">
                <a:highlight>
                  <a:srgbClr val="FFFF00"/>
                </a:highlight>
              </a:rPr>
              <a:t>運費</a:t>
            </a:r>
            <a:r>
              <a:rPr lang="zh-TW" altLang="en-US" dirty="0"/>
              <a:t>就會變得</a:t>
            </a:r>
            <a:r>
              <a:rPr lang="zh-TW" altLang="en-US" dirty="0">
                <a:highlight>
                  <a:srgbClr val="FFFF00"/>
                </a:highlight>
              </a:rPr>
              <a:t>比較貴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</a:rPr>
              <a:t>貨運公司</a:t>
            </a:r>
            <a:r>
              <a:rPr lang="zh-TW" altLang="en-US" dirty="0"/>
              <a:t>談</a:t>
            </a:r>
            <a:r>
              <a:rPr lang="zh-CN" altLang="en-US" dirty="0"/>
              <a:t>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包裹費</a:t>
            </a:r>
            <a:r>
              <a:rPr lang="zh-CN" altLang="en-US" dirty="0"/>
              <a:t>是</a:t>
            </a:r>
            <a:r>
              <a:rPr lang="en-US" altLang="zh-TW" dirty="0"/>
              <a:t>60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跟</a:t>
            </a:r>
            <a:r>
              <a:rPr lang="zh-TW" altLang="en-US" dirty="0">
                <a:solidFill>
                  <a:srgbClr val="C00000"/>
                </a:solidFill>
              </a:rPr>
              <a:t>金流公司</a:t>
            </a:r>
            <a:r>
              <a:rPr lang="zh-TW" altLang="en-US" dirty="0"/>
              <a:t>談，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包裹費</a:t>
            </a:r>
            <a:r>
              <a:rPr lang="zh-CN" altLang="en-US" dirty="0"/>
              <a:t>是</a:t>
            </a:r>
            <a:r>
              <a:rPr lang="en-US" altLang="zh-TW" dirty="0"/>
              <a:t>65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A8D108-D120-4B94-AE0E-DF2D6579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若是採用</a:t>
            </a:r>
            <a:r>
              <a:rPr lang="en-US" altLang="zh-CN" dirty="0"/>
              <a:t>【</a:t>
            </a:r>
            <a:r>
              <a:rPr lang="zh-CN" altLang="en-US" dirty="0"/>
              <a:t>個性化的訂製網站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處理物流的方法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94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23BF15-0377-4356-95A2-93089611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(1).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TW" altLang="en-US" dirty="0">
                <a:solidFill>
                  <a:srgbClr val="7030A0"/>
                </a:solidFill>
              </a:rPr>
              <a:t>第</a:t>
            </a:r>
            <a:r>
              <a:rPr lang="en-US" altLang="zh-TW" dirty="0">
                <a:solidFill>
                  <a:srgbClr val="7030A0"/>
                </a:solidFill>
              </a:rPr>
              <a:t>1</a:t>
            </a:r>
            <a:r>
              <a:rPr lang="zh-TW" altLang="en-US" dirty="0">
                <a:solidFill>
                  <a:srgbClr val="7030A0"/>
                </a:solidFill>
              </a:rPr>
              <a:t>種</a:t>
            </a:r>
            <a:r>
              <a:rPr lang="zh-CN" altLang="en-US" dirty="0"/>
              <a:t>：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不追踪貨運狀況</a:t>
            </a:r>
            <a:r>
              <a:rPr lang="zh-TW" altLang="en-US" dirty="0"/>
              <a:t>，只是回報訂單編號</a:t>
            </a:r>
            <a:endParaRPr lang="en-US" altLang="zh-TW" dirty="0"/>
          </a:p>
          <a:p>
            <a:pPr lvl="1"/>
            <a:r>
              <a:rPr lang="zh-CN" altLang="en-US" sz="3200" dirty="0">
                <a:solidFill>
                  <a:srgbClr val="C00000"/>
                </a:solidFill>
              </a:rPr>
              <a:t>比較便宜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endParaRPr lang="zh-TW" altLang="en-US" sz="3200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7030A0"/>
                </a:solidFill>
              </a:rPr>
              <a:t>(2). </a:t>
            </a:r>
            <a:r>
              <a:rPr lang="zh-TW" altLang="en-US" dirty="0">
                <a:solidFill>
                  <a:srgbClr val="7030A0"/>
                </a:solidFill>
              </a:rPr>
              <a:t>第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zh-TW" altLang="en-US" dirty="0">
                <a:solidFill>
                  <a:srgbClr val="7030A0"/>
                </a:solidFill>
              </a:rPr>
              <a:t>種</a:t>
            </a:r>
            <a:r>
              <a:rPr lang="zh-CN" altLang="en-US" dirty="0"/>
              <a:t>：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要追踪貨運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即時狀態</a:t>
            </a:r>
            <a:r>
              <a:rPr lang="zh-TW" altLang="en-US" dirty="0"/>
              <a:t>，回報目前狀況</a:t>
            </a:r>
            <a:endParaRPr lang="en-US" altLang="zh-TW" dirty="0"/>
          </a:p>
          <a:p>
            <a:pPr lvl="1"/>
            <a:r>
              <a:rPr lang="zh-CN" altLang="en-US" sz="3200" dirty="0">
                <a:solidFill>
                  <a:srgbClr val="C00000"/>
                </a:solidFill>
              </a:rPr>
              <a:t>比較貴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zh-TW" altLang="en-US" sz="3200" dirty="0"/>
              <a:t>這個就要跟物流公司談契約，請他們提供訊息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76CD30-9061-47A6-B3FC-2645B2D8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物流的處理部分，分成</a:t>
            </a:r>
            <a:r>
              <a:rPr lang="en-US" altLang="zh-TW" dirty="0"/>
              <a:t>2</a:t>
            </a:r>
            <a:r>
              <a:rPr lang="zh-TW" altLang="en-US" dirty="0"/>
              <a:t>種</a:t>
            </a:r>
            <a:r>
              <a:rPr lang="zh-CN" altLang="en-US" dirty="0"/>
              <a:t>規格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070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23BF15-0377-4356-95A2-93089611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(1).</a:t>
            </a:r>
            <a:r>
              <a:rPr lang="zh-CN" altLang="en-US" dirty="0">
                <a:solidFill>
                  <a:srgbClr val="7030A0"/>
                </a:solidFill>
              </a:rPr>
              <a:t> 電商跟貨運公司談</a:t>
            </a:r>
            <a:endParaRPr lang="en-US" altLang="zh-TW" sz="3200" dirty="0"/>
          </a:p>
          <a:p>
            <a:pPr lvl="1"/>
            <a:r>
              <a:rPr lang="en-US" altLang="zh-TW" sz="3200" dirty="0"/>
              <a:t>(1). </a:t>
            </a:r>
            <a:r>
              <a:rPr lang="zh-TW" altLang="en-US" sz="3200" dirty="0">
                <a:solidFill>
                  <a:srgbClr val="C00000"/>
                </a:solidFill>
              </a:rPr>
              <a:t>寄到超商</a:t>
            </a:r>
            <a:r>
              <a:rPr lang="zh-CN" altLang="en-US" sz="3200" dirty="0"/>
              <a:t>的</a:t>
            </a:r>
            <a:r>
              <a:rPr lang="zh-TW" altLang="en-US" sz="3200" dirty="0"/>
              <a:t>費用</a:t>
            </a:r>
            <a:r>
              <a:rPr lang="zh-CN" altLang="en-US" sz="3200" dirty="0"/>
              <a:t>，物流公司收</a:t>
            </a:r>
            <a:r>
              <a:rPr lang="en-US" altLang="zh-TW" sz="3200" dirty="0">
                <a:solidFill>
                  <a:srgbClr val="C00000"/>
                </a:solidFill>
              </a:rPr>
              <a:t>35</a:t>
            </a:r>
            <a:r>
              <a:rPr lang="zh-CN" altLang="en-US" sz="3200" dirty="0">
                <a:solidFill>
                  <a:srgbClr val="C00000"/>
                </a:solidFill>
              </a:rPr>
              <a:t>元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/>
            <a:r>
              <a:rPr lang="zh-TW" altLang="en-US" sz="2800" dirty="0"/>
              <a:t>但是蝦皮是</a:t>
            </a:r>
            <a:r>
              <a:rPr lang="en-US" altLang="zh-TW" sz="2800" dirty="0">
                <a:solidFill>
                  <a:srgbClr val="C00000"/>
                </a:solidFill>
              </a:rPr>
              <a:t>60</a:t>
            </a:r>
          </a:p>
          <a:p>
            <a:pPr lvl="2"/>
            <a:endParaRPr lang="en-US" altLang="zh-TW" sz="2800" dirty="0"/>
          </a:p>
          <a:p>
            <a:pPr lvl="1"/>
            <a:r>
              <a:rPr lang="en-US" altLang="zh-TW" sz="3200" dirty="0"/>
              <a:t>(2).</a:t>
            </a:r>
            <a:r>
              <a:rPr lang="zh-TW" altLang="en-US" sz="3200" dirty="0">
                <a:solidFill>
                  <a:srgbClr val="C00000"/>
                </a:solidFill>
              </a:rPr>
              <a:t>包裹寄到家</a:t>
            </a:r>
            <a:r>
              <a:rPr lang="zh-CN" altLang="en-US" sz="3200" dirty="0"/>
              <a:t>的</a:t>
            </a:r>
            <a:r>
              <a:rPr lang="zh-TW" altLang="en-US" sz="3200" dirty="0"/>
              <a:t>費用</a:t>
            </a:r>
            <a:r>
              <a:rPr lang="zh-CN" altLang="en-US" sz="3200" dirty="0"/>
              <a:t>，物流公司收</a:t>
            </a:r>
            <a:r>
              <a:rPr lang="en-US" altLang="zh-TW" sz="3200" dirty="0">
                <a:solidFill>
                  <a:srgbClr val="C00000"/>
                </a:solidFill>
              </a:rPr>
              <a:t>80</a:t>
            </a:r>
            <a:r>
              <a:rPr lang="zh-CN" altLang="en-US" sz="3200" dirty="0">
                <a:solidFill>
                  <a:srgbClr val="C00000"/>
                </a:solidFill>
              </a:rPr>
              <a:t>元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/>
            <a:r>
              <a:rPr lang="zh-TW" altLang="en-US" sz="2800" dirty="0"/>
              <a:t>談判後可以到</a:t>
            </a:r>
            <a:r>
              <a:rPr lang="en-US" altLang="zh-TW" sz="2800" dirty="0">
                <a:solidFill>
                  <a:srgbClr val="C00000"/>
                </a:solidFill>
              </a:rPr>
              <a:t>60</a:t>
            </a:r>
            <a:r>
              <a:rPr lang="zh-TW" altLang="en-US" sz="2800" dirty="0"/>
              <a:t>，</a:t>
            </a:r>
            <a:endParaRPr lang="en-US" altLang="zh-TW" sz="2800" dirty="0"/>
          </a:p>
          <a:p>
            <a:pPr lvl="2"/>
            <a:r>
              <a:rPr lang="zh-CN" altLang="en-US" sz="2800" dirty="0"/>
              <a:t>若跟</a:t>
            </a:r>
            <a:r>
              <a:rPr lang="zh-TW" altLang="en-US" sz="2800" dirty="0">
                <a:solidFill>
                  <a:srgbClr val="C00000"/>
                </a:solidFill>
              </a:rPr>
              <a:t>金流公司</a:t>
            </a:r>
            <a:r>
              <a:rPr lang="zh-CN" altLang="en-US" sz="2800" dirty="0"/>
              <a:t>談，</a:t>
            </a:r>
            <a:r>
              <a:rPr lang="zh-TW" altLang="en-US" sz="2800" dirty="0"/>
              <a:t>報</a:t>
            </a:r>
            <a:r>
              <a:rPr lang="zh-TW" altLang="en-US" sz="2800" dirty="0">
                <a:solidFill>
                  <a:srgbClr val="C00000"/>
                </a:solidFill>
              </a:rPr>
              <a:t>價</a:t>
            </a:r>
            <a:r>
              <a:rPr lang="en-US" altLang="zh-TW" sz="2800" dirty="0">
                <a:solidFill>
                  <a:srgbClr val="C00000"/>
                </a:solidFill>
              </a:rPr>
              <a:t>65</a:t>
            </a:r>
          </a:p>
          <a:p>
            <a:pPr lvl="2"/>
            <a:r>
              <a:rPr lang="zh-TW" altLang="en-US" sz="2800" dirty="0"/>
              <a:t>但是蝦皮</a:t>
            </a:r>
            <a:r>
              <a:rPr lang="zh-CN" altLang="en-US" sz="2800" dirty="0"/>
              <a:t>收</a:t>
            </a:r>
            <a:r>
              <a:rPr lang="en-US" altLang="zh-TW" sz="2800" dirty="0">
                <a:solidFill>
                  <a:srgbClr val="C00000"/>
                </a:solidFill>
              </a:rPr>
              <a:t>100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76CD30-9061-47A6-B3FC-2645B2D8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物流</a:t>
            </a:r>
            <a:r>
              <a:rPr lang="zh-CN" altLang="en-US" dirty="0"/>
              <a:t>的運費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64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41A0788-7B80-4807-9163-FA2CCE14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200" dirty="0">
                <a:solidFill>
                  <a:srgbClr val="7030A0"/>
                </a:solidFill>
              </a:rPr>
              <a:t>黑貓宅急便（</a:t>
            </a:r>
            <a:r>
              <a:rPr lang="en-US" altLang="zh-TW" sz="3200" dirty="0">
                <a:solidFill>
                  <a:srgbClr val="7030A0"/>
                </a:solidFill>
              </a:rPr>
              <a:t>TA-Q-BIN</a:t>
            </a:r>
            <a:r>
              <a:rPr lang="zh-TW" altLang="en-US" sz="3200" dirty="0">
                <a:solidFill>
                  <a:srgbClr val="7030A0"/>
                </a:solidFill>
              </a:rPr>
              <a:t>）：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配送服務，包括</a:t>
            </a:r>
            <a:r>
              <a:rPr lang="zh-CN" altLang="en-US" sz="2000" dirty="0"/>
              <a:t>：</a:t>
            </a:r>
            <a:r>
              <a:rPr lang="zh-TW" altLang="en-US" sz="2000" dirty="0"/>
              <a:t>冷凍、冷藏配送，適合食品、日用品等多種產品。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新竹物流：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物流服務包括</a:t>
            </a:r>
            <a:r>
              <a:rPr lang="zh-CN" altLang="en-US" sz="2000" dirty="0"/>
              <a:t>：</a:t>
            </a:r>
            <a:r>
              <a:rPr lang="zh-TW" altLang="en-US" sz="2000" dirty="0"/>
              <a:t>宅配、冷藏、冷凍物流、以及大型物件運輸等。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宅配通：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提供</a:t>
            </a:r>
            <a:r>
              <a:rPr lang="en-US" altLang="zh-TW" sz="2000" dirty="0"/>
              <a:t>24</a:t>
            </a:r>
            <a:r>
              <a:rPr lang="zh-TW" altLang="en-US" sz="2000" dirty="0"/>
              <a:t>小時內送達、冷藏宅配、冷凍宅配等服務。</a:t>
            </a:r>
          </a:p>
          <a:p>
            <a:r>
              <a:rPr lang="zh-TW" altLang="en-US" sz="3200" dirty="0">
                <a:solidFill>
                  <a:srgbClr val="7030A0"/>
                </a:solidFill>
              </a:rPr>
              <a:t>全家物流：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全家便利商店旗下經營的物流服務，提供超商取貨、宅配、冷凍物流等服務</a:t>
            </a:r>
            <a:endParaRPr lang="zh-TW" altLang="en-US" sz="2000" dirty="0">
              <a:solidFill>
                <a:srgbClr val="7030A0"/>
              </a:solidFill>
            </a:endParaRPr>
          </a:p>
          <a:p>
            <a:r>
              <a:rPr lang="zh-TW" altLang="en-US" sz="3200" dirty="0">
                <a:solidFill>
                  <a:srgbClr val="7030A0"/>
                </a:solidFill>
              </a:rPr>
              <a:t>順豐速運（</a:t>
            </a:r>
            <a:r>
              <a:rPr lang="en-US" altLang="zh-TW" sz="3200" dirty="0">
                <a:solidFill>
                  <a:srgbClr val="7030A0"/>
                </a:solidFill>
              </a:rPr>
              <a:t>SF Express</a:t>
            </a:r>
            <a:r>
              <a:rPr lang="zh-TW" altLang="en-US" sz="3200" dirty="0">
                <a:solidFill>
                  <a:srgbClr val="7030A0"/>
                </a:solidFill>
              </a:rPr>
              <a:t>）：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dirty="0"/>
              <a:t>順豐速運在台灣也提供國內和跨境的物流服務，涵蓋快遞、冷鏈物流等多種服務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2FDDB1-C0E4-47CA-9378-B90384E7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在台灣做電商處理物流的</a:t>
            </a:r>
            <a:r>
              <a:rPr lang="en-US" altLang="zh-CN" dirty="0"/>
              <a:t>5</a:t>
            </a:r>
            <a:r>
              <a:rPr lang="zh-CN" altLang="en-US" dirty="0"/>
              <a:t>家公司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1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Videos:</a:t>
            </a:r>
            <a:r>
              <a:rPr dirty="0"/>
              <a:t>：</a:t>
            </a:r>
          </a:p>
          <a:p>
            <a:pPr lvl="1"/>
            <a:r>
              <a:rPr lang="en-US" altLang="zh-TW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The only first choice for e-commerce websites! What's really great about Shopify?</a:t>
            </a:r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？</a:t>
            </a:r>
          </a:p>
          <a:p>
            <a:pPr lvl="1"/>
            <a:r>
              <a:rPr lang="en-US" dirty="0">
                <a:hlinkClick r:id="rId2"/>
              </a:rPr>
              <a:t>https://www.youtube.com/watch?v=DVMIy2RKjFg</a:t>
            </a:r>
            <a:endParaRPr lang="en-US" dirty="0"/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dirty="0"/>
              <a:t>Some people say that they have built their own e-commerce platform</a:t>
            </a:r>
            <a:br>
              <a:rPr lang="en-US" altLang="zh-CN" sz="3100" dirty="0"/>
            </a:br>
            <a:r>
              <a:rPr lang="en-US" altLang="zh-CN" sz="3100" dirty="0"/>
              <a:t>The first choice is the </a:t>
            </a:r>
            <a:r>
              <a:rPr lang="en-US" altLang="zh-CN" sz="3100" dirty="0">
                <a:solidFill>
                  <a:srgbClr val="C00000"/>
                </a:solidFill>
                <a:highlight>
                  <a:srgbClr val="FFFF00"/>
                </a:highlight>
              </a:rPr>
              <a:t>Shopify platform</a:t>
            </a:r>
            <a:endParaRPr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17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F645553A-5662-4B10-847D-42D5D271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980388"/>
            <a:ext cx="8495931" cy="31543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of all kinds of Shopify </a:t>
            </a:r>
          </a:p>
          <a:p>
            <a:r>
              <a:rPr lang="en-US" altLang="zh-CN" dirty="0"/>
              <a:t>e-commerce Shop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8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Related examples</a:t>
            </a:r>
            <a:r>
              <a:rPr dirty="0"/>
              <a:t>：</a:t>
            </a:r>
          </a:p>
          <a:p>
            <a:pPr lvl="1"/>
            <a:r>
              <a:rPr lang="zh-CN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英文：</a:t>
            </a:r>
            <a:r>
              <a:rPr lang="en-US" dirty="0">
                <a:hlinkClick r:id="rId2"/>
              </a:rPr>
              <a:t>https://www.shopify.com/tw/examples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Example 1: Shoe e-commerce provider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https://www.greats.com/</a:t>
            </a:r>
            <a:endParaRPr lang="en-US" dirty="0"/>
          </a:p>
          <a:p>
            <a:r>
              <a:rPr lang="en-US" altLang="zh-CN" dirty="0"/>
              <a:t>Example 2: Selling youth clothing</a:t>
            </a:r>
          </a:p>
          <a:p>
            <a:pPr lvl="1"/>
            <a:r>
              <a:rPr lang="en-US" dirty="0">
                <a:hlinkClick r:id="rId4"/>
              </a:rPr>
              <a:t>https://www.3sixteen.com/</a:t>
            </a:r>
            <a:endParaRPr lang="en-US" dirty="0"/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Various Shopify e-commerce stores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04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F645553A-5662-4B10-847D-42D5D271A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34" y="1055802"/>
            <a:ext cx="8495931" cy="384252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CN" u="sng" dirty="0"/>
              <a:t>2. question</a:t>
            </a:r>
            <a:r>
              <a:rPr lang="zh-CN" altLang="en-US" u="sng" dirty="0"/>
              <a:t>：</a:t>
            </a:r>
            <a:endParaRPr lang="en-US" altLang="zh-CN" u="sng" dirty="0"/>
          </a:p>
          <a:p>
            <a:pPr algn="l"/>
            <a:endParaRPr lang="en-US" altLang="zh-CN" dirty="0"/>
          </a:p>
          <a:p>
            <a:r>
              <a:rPr lang="en-US" altLang="zh-TW" dirty="0"/>
              <a:t>What is the difference between doing e-commerce in [Shopify] and doing e-commerce in [Amazon/</a:t>
            </a:r>
            <a:r>
              <a:rPr lang="en-US" altLang="zh-TW" dirty="0" err="1"/>
              <a:t>momo</a:t>
            </a:r>
            <a:r>
              <a:rPr lang="en-US" altLang="zh-TW" dirty="0"/>
              <a:t>]?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4724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Example 1:Momo Sell </a:t>
            </a:r>
            <a:r>
              <a:rPr lang="en-US" altLang="zh-CN" dirty="0" err="1"/>
              <a:t>shoes:Nike</a:t>
            </a:r>
            <a:r>
              <a:rPr lang="en-US" altLang="zh-CN" dirty="0"/>
              <a:t> </a:t>
            </a:r>
            <a:r>
              <a:rPr lang="zh-CN" altLang="en-US" dirty="0"/>
              <a:t>耐吉</a:t>
            </a:r>
            <a:endParaRPr lang="en-US" altLang="en-US" dirty="0"/>
          </a:p>
          <a:p>
            <a:pPr lvl="1"/>
            <a:r>
              <a:rPr lang="en-US" dirty="0">
                <a:hlinkClick r:id="rId2"/>
              </a:rPr>
              <a:t>https://www.momoshop.com.tw/search/searchShop.jsp?keyword=NIKE%20%E8%80%90%E5%90%89&amp;searchType=6&amp;curPage=1&amp;_isFuzzy=0&amp;brand=NIKE%20%E8%80%90%E5%90%89&amp;brandNo=20160810170829500&amp;showType=chessboardType&amp;isBrandCategory=N&amp;serviceCode=MT04</a:t>
            </a:r>
            <a:endParaRPr lang="en-US" dirty="0"/>
          </a:p>
          <a:p>
            <a:r>
              <a:rPr lang="en-US" altLang="zh-TW" dirty="0"/>
              <a:t>Example 2</a:t>
            </a:r>
            <a:r>
              <a:rPr lang="zh-TW" altLang="en-US" dirty="0"/>
              <a:t>：</a:t>
            </a:r>
            <a:r>
              <a:rPr lang="en-US" altLang="zh-TW" dirty="0"/>
              <a:t>Amazon sells shoes</a:t>
            </a:r>
            <a:r>
              <a:rPr lang="zh-TW" altLang="en-US" dirty="0"/>
              <a:t>：</a:t>
            </a:r>
            <a:r>
              <a:rPr lang="en-US" altLang="zh-TW" dirty="0"/>
              <a:t>NIKE</a:t>
            </a:r>
            <a:endParaRPr lang="en-US" altLang="zh-CN" dirty="0"/>
          </a:p>
          <a:p>
            <a:pPr lvl="1"/>
            <a:r>
              <a:rPr lang="en-US" dirty="0">
                <a:hlinkClick r:id="rId3"/>
              </a:rPr>
              <a:t>https://www.amazon.com/s?me=A1H8RFZ6PSVIK9&amp;language=zh_TW&amp;marketplaceID=ATVPDKIKX0DER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TW" dirty="0"/>
              <a:t>Do e-commerce </a:t>
            </a:r>
            <a:br>
              <a:rPr lang="it-IT" altLang="zh-TW" dirty="0"/>
            </a:br>
            <a:r>
              <a:rPr lang="it-IT" altLang="zh-TW" dirty="0"/>
              <a:t>in [Amazon, momo].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17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u="sng" dirty="0"/>
              <a:t>1. Platform mode</a:t>
            </a:r>
            <a:endParaRPr lang="zh-TW" alt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Shopify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是一個自建電商平台，賣家</a:t>
            </a:r>
            <a:r>
              <a:rPr lang="zh-TW" altLang="en-US" u="sng" dirty="0">
                <a:solidFill>
                  <a:srgbClr val="C00000"/>
                </a:solidFill>
                <a:highlight>
                  <a:srgbClr val="FFFF00"/>
                </a:highlight>
              </a:rPr>
              <a:t>擁有自己的獨立網店</a:t>
            </a:r>
            <a:r>
              <a:rPr lang="zh-TW" altLang="en-US" dirty="0"/>
              <a:t>，並可以</a:t>
            </a:r>
            <a:r>
              <a:rPr lang="zh-TW" altLang="en-US" dirty="0">
                <a:solidFill>
                  <a:srgbClr val="C00000"/>
                </a:solidFill>
              </a:rPr>
              <a:t>完全控制店鋪的設計、品牌、客戶資料</a:t>
            </a:r>
            <a:r>
              <a:rPr lang="zh-TW" altLang="en-US" dirty="0"/>
              <a:t>等。</a:t>
            </a:r>
            <a:r>
              <a:rPr lang="en-US" altLang="zh-TW" dirty="0"/>
              <a:t>Shopify </a:t>
            </a:r>
            <a:r>
              <a:rPr lang="zh-TW" altLang="en-US" dirty="0"/>
              <a:t>提供了搭建和運營網店的工具，</a:t>
            </a:r>
            <a:r>
              <a:rPr lang="zh-TW" altLang="en-US" u="sng" dirty="0">
                <a:solidFill>
                  <a:srgbClr val="7030A0"/>
                </a:solidFill>
              </a:rPr>
              <a:t>但推廣和引流完全取決於賣家自己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亞馬遜、</a:t>
            </a:r>
            <a:r>
              <a:rPr lang="en-US" altLang="zh-TW" b="1" dirty="0" err="1"/>
              <a:t>momo</a:t>
            </a:r>
            <a:r>
              <a:rPr lang="zh-CN" altLang="en-US" b="1" dirty="0"/>
              <a:t>：</a:t>
            </a:r>
            <a:r>
              <a:rPr lang="en-US" altLang="zh-TW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是電商平台模式，賣家在這些平台上開設店鋪，利用平台已有的流量進行銷售。</a:t>
            </a:r>
            <a:r>
              <a:rPr lang="zh-TW" altLang="en-US" dirty="0">
                <a:solidFill>
                  <a:srgbClr val="C00000"/>
                </a:solidFill>
              </a:rPr>
              <a:t>平台通常會提供一定的推廣工具</a:t>
            </a:r>
            <a:r>
              <a:rPr lang="zh-TW" altLang="en-US" dirty="0"/>
              <a:t>，但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會收取較高的佣金和費用</a:t>
            </a:r>
            <a:r>
              <a:rPr lang="zh-TW" altLang="en-US" dirty="0"/>
              <a:t>。</a:t>
            </a:r>
          </a:p>
          <a:p>
            <a:pPr lvl="1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Comparison: What is the difference between doing e-commerce in [Shopify] and doing e-commerce in [Amazon, </a:t>
            </a:r>
            <a:r>
              <a:rPr lang="en-US" altLang="zh-CN" sz="2800" dirty="0" err="1"/>
              <a:t>momo</a:t>
            </a:r>
            <a:r>
              <a:rPr lang="en-US" altLang="zh-CN" sz="2800" dirty="0"/>
              <a:t>]?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3257650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478</TotalTime>
  <Words>2533</Words>
  <Application>Microsoft Office PowerPoint</Application>
  <PresentationFormat>如螢幕大小 (4:3)</PresentationFormat>
  <Paragraphs>200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Segoe Condensed</vt:lpstr>
      <vt:lpstr>system-ui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Some people say that they have built their own e-commerce platform The first choice is the Shopify platform</vt:lpstr>
      <vt:lpstr>PowerPoint 簡報</vt:lpstr>
      <vt:lpstr>Various Shopify e-commerce stores</vt:lpstr>
      <vt:lpstr>PowerPoint 簡報</vt:lpstr>
      <vt:lpstr>Do e-commerce  in [Amazon, momo].</vt:lpstr>
      <vt:lpstr>Comparison: What is the difference between doing e-commerce in [Shopify] and doing e-commerce in [Amazon, momo]?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比較：在【Shopify】做電商與在【亞馬遜，momo】做電商，有什麼不同？</vt:lpstr>
      <vt:lpstr>PowerPoint 簡報</vt:lpstr>
      <vt:lpstr>Shopify 提供多種套餐【訂閱費】</vt:lpstr>
      <vt:lpstr>PowerPoint 簡報</vt:lpstr>
      <vt:lpstr>台灣電商業者常採用電商平台的發展路徑</vt:lpstr>
      <vt:lpstr>台灣電商業者常採用電商平台的發展路徑</vt:lpstr>
      <vt:lpstr>台灣電商業者常採用電商平台的發展路徑</vt:lpstr>
      <vt:lpstr>台灣電商業者常採用電商平台的發展路徑</vt:lpstr>
      <vt:lpstr>台灣電商業者常採用電商平台的發展路徑</vt:lpstr>
      <vt:lpstr>PowerPoint 簡報</vt:lpstr>
      <vt:lpstr>自建電商網站來分流的2種方法</vt:lpstr>
      <vt:lpstr>比較自建電商網站的2種方法</vt:lpstr>
      <vt:lpstr>PowerPoint 簡報</vt:lpstr>
      <vt:lpstr>若是採用【個性化的訂製網站】 處理金流的方法</vt:lpstr>
      <vt:lpstr>在台灣做電商處理金流的3家公司</vt:lpstr>
      <vt:lpstr>PowerPoint 簡報</vt:lpstr>
      <vt:lpstr>若是採用【個性化的訂製網站】 處理物流的方法</vt:lpstr>
      <vt:lpstr>物流的處理部分，分成2種規格</vt:lpstr>
      <vt:lpstr>物流的運費</vt:lpstr>
      <vt:lpstr>在台灣做電商處理物流的5家公司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31</cp:revision>
  <dcterms:created xsi:type="dcterms:W3CDTF">2013-01-27T09:14:16Z</dcterms:created>
  <dcterms:modified xsi:type="dcterms:W3CDTF">2024-09-04T09:25:09Z</dcterms:modified>
  <cp:category/>
</cp:coreProperties>
</file>