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79" r:id="rId3"/>
    <p:sldId id="257" r:id="rId4"/>
    <p:sldId id="258" r:id="rId5"/>
    <p:sldId id="259" r:id="rId6"/>
    <p:sldId id="260" r:id="rId7"/>
    <p:sldId id="261" r:id="rId8"/>
    <p:sldId id="276" r:id="rId9"/>
    <p:sldId id="263" r:id="rId10"/>
    <p:sldId id="264" r:id="rId11"/>
    <p:sldId id="265" r:id="rId12"/>
    <p:sldId id="277" r:id="rId13"/>
    <p:sldId id="267" r:id="rId14"/>
    <p:sldId id="268" r:id="rId15"/>
    <p:sldId id="269" r:id="rId16"/>
    <p:sldId id="278" r:id="rId17"/>
    <p:sldId id="271" r:id="rId18"/>
    <p:sldId id="272" r:id="rId19"/>
    <p:sldId id="273" r:id="rId20"/>
    <p:sldId id="274" r:id="rId21"/>
    <p:sldId id="280" r:id="rId22"/>
    <p:sldId id="275" r:id="rId23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24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投影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4000" cy="6858000"/>
            <a:chOff x="-1574" y="0"/>
            <a:chExt cx="9144000" cy="6858000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/>
                <a:srgbClr val="FFFFFF"/>
              </a:duotone>
              <a:lum bright="-10000"/>
            </a:blip>
            <a:stretch>
              <a:fillRect/>
            </a:stretch>
          </p:blipFill>
          <p:spPr>
            <a:xfrm>
              <a:off x="-1574" y="381000"/>
              <a:ext cx="9144000" cy="60936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0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Shape 20"/>
          <p:cNvSpPr>
            <a:spLocks noGrp="1"/>
          </p:cNvSpPr>
          <p:nvPr>
            <p:ph type="title"/>
          </p:nvPr>
        </p:nvSpPr>
        <p:spPr>
          <a:xfrm>
            <a:off x="704850" y="4705165"/>
            <a:ext cx="7772400" cy="1447060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1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dirty="0"/>
          </a:p>
        </p:txBody>
      </p:sp>
      <p:sp>
        <p:nvSpPr>
          <p:cNvPr id="3" name="Shape 2"/>
          <p:cNvSpPr>
            <a:spLocks noGrp="1"/>
          </p:cNvSpPr>
          <p:nvPr>
            <p:ph type="subTitle" idx="1"/>
          </p:nvPr>
        </p:nvSpPr>
        <p:spPr>
          <a:xfrm>
            <a:off x="337351" y="1460702"/>
            <a:ext cx="8495931" cy="2674054"/>
          </a:xfrm>
        </p:spPr>
        <p:txBody>
          <a:bodyPr anchor="b" anchorCtr="0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bg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3245717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>
          <a:xfrm>
            <a:off x="177553" y="1600200"/>
            <a:ext cx="8851037" cy="5121275"/>
          </a:xfrm>
        </p:spPr>
        <p:txBody>
          <a:bodyPr/>
          <a:lstStyle>
            <a:lvl1pPr marL="342900" indent="-342900">
              <a:defRPr lang="zh-TW" altLang="en-US" sz="4000" b="1" kern="1200" dirty="0" smtClean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>
              <a:defRPr sz="2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2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marL="342900" lvl="0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按一下以編輯母片文字樣式</a:t>
            </a:r>
          </a:p>
          <a:p>
            <a:pPr marL="342900" lvl="1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第二層</a:t>
            </a:r>
          </a:p>
          <a:p>
            <a:pPr marL="342900" lvl="2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第三層</a:t>
            </a:r>
          </a:p>
          <a:p>
            <a:pPr marL="342900" lvl="3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第四層</a:t>
            </a:r>
          </a:p>
          <a:p>
            <a:pPr marL="342900" lvl="4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第五層</a:t>
            </a:r>
            <a:endParaRPr lang="zh-TW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275208" y="152400"/>
            <a:ext cx="8753382" cy="1265238"/>
          </a:xfrm>
        </p:spPr>
        <p:txBody>
          <a:bodyPr>
            <a:normAutofit/>
          </a:bodyPr>
          <a:lstStyle>
            <a:lvl1pPr algn="ctr">
              <a:defRPr sz="4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28649522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標題投影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4000" cy="6858000"/>
            <a:chOff x="-1574" y="0"/>
            <a:chExt cx="9144000" cy="6858000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/>
                <a:srgbClr val="FFFFFF"/>
              </a:duotone>
              <a:lum bright="-10000"/>
            </a:blip>
            <a:stretch>
              <a:fillRect/>
            </a:stretch>
          </p:blipFill>
          <p:spPr>
            <a:xfrm>
              <a:off x="-1574" y="381000"/>
              <a:ext cx="9144000" cy="60936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0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hape 2"/>
          <p:cNvSpPr>
            <a:spLocks noGrp="1"/>
          </p:cNvSpPr>
          <p:nvPr>
            <p:ph type="subTitle" idx="1"/>
          </p:nvPr>
        </p:nvSpPr>
        <p:spPr>
          <a:xfrm>
            <a:off x="337351" y="1460702"/>
            <a:ext cx="8495931" cy="2674054"/>
          </a:xfrm>
        </p:spPr>
        <p:txBody>
          <a:bodyPr anchor="b" anchorCtr="0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bg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3258901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小節標題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5574" cy="6858000"/>
            <a:chOff x="-1574" y="0"/>
            <a:chExt cx="9145574" cy="6858000"/>
          </a:xfrm>
        </p:grpSpPr>
        <p:sp>
          <p:nvSpPr>
            <p:cNvPr id="18" name="Rectangle 17"/>
            <p:cNvSpPr/>
            <p:nvPr/>
          </p:nvSpPr>
          <p:spPr>
            <a:xfrm>
              <a:off x="0" y="381000"/>
              <a:ext cx="9144000" cy="6096000"/>
            </a:xfrm>
            <a:prstGeom prst="rect">
              <a:avLst/>
            </a:prstGeom>
            <a:gradFill>
              <a:gsLst>
                <a:gs pos="0">
                  <a:schemeClr val="accent1">
                    <a:tint val="40000"/>
                  </a:schemeClr>
                </a:gs>
                <a:gs pos="100000">
                  <a:schemeClr val="accent1">
                    <a:shade val="75000"/>
                  </a:schemeClr>
                </a:gs>
              </a:gsLst>
              <a:path path="circle">
                <a:fillToRect l="100000" t="100000" r="100000" b="100000"/>
              </a:path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722313" y="4505325"/>
            <a:ext cx="7772400" cy="1362075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1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dirty="0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722313" y="1760955"/>
            <a:ext cx="7772400" cy="2645945"/>
          </a:xfrm>
        </p:spPr>
        <p:txBody>
          <a:bodyPr anchor="b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211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小節標題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3148" y="0"/>
            <a:ext cx="9145574" cy="6858000"/>
            <a:chOff x="-1574" y="0"/>
            <a:chExt cx="9145574" cy="6858000"/>
          </a:xfrm>
        </p:grpSpPr>
        <p:sp>
          <p:nvSpPr>
            <p:cNvPr id="18" name="Rectangle 17"/>
            <p:cNvSpPr/>
            <p:nvPr/>
          </p:nvSpPr>
          <p:spPr>
            <a:xfrm>
              <a:off x="0" y="381000"/>
              <a:ext cx="9144000" cy="6096000"/>
            </a:xfrm>
            <a:prstGeom prst="rect">
              <a:avLst/>
            </a:prstGeom>
            <a:gradFill>
              <a:gsLst>
                <a:gs pos="0">
                  <a:schemeClr val="accent1">
                    <a:tint val="40000"/>
                  </a:schemeClr>
                </a:gs>
                <a:gs pos="100000">
                  <a:schemeClr val="accent1">
                    <a:shade val="75000"/>
                  </a:schemeClr>
                </a:gs>
              </a:gsLst>
              <a:path path="circle">
                <a:fillToRect l="100000" t="100000" r="100000" b="100000"/>
              </a:path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722313" y="1760955"/>
            <a:ext cx="7772400" cy="2645945"/>
          </a:xfrm>
        </p:spPr>
        <p:txBody>
          <a:bodyPr anchor="b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241520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80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96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9144000" cy="1506538"/>
            <a:chOff x="0" y="0"/>
            <a:chExt cx="9144000" cy="1506538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1"/>
                <a:srgbClr val="FFFFFF"/>
              </a:duotone>
            </a:blip>
            <a:srcRect/>
            <a:stretch>
              <a:fillRect/>
            </a:stretch>
          </p:blipFill>
          <p:spPr>
            <a:xfrm>
              <a:off x="0" y="1"/>
              <a:ext cx="9144000" cy="1419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Rectangle 9"/>
            <p:cNvSpPr/>
            <p:nvPr/>
          </p:nvSpPr>
          <p:spPr>
            <a:xfrm>
              <a:off x="0" y="0"/>
              <a:ext cx="9144000" cy="14478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49000">
                  <a:schemeClr val="accent1">
                    <a:tint val="20000"/>
                    <a:alpha val="0"/>
                  </a:schemeClr>
                </a:gs>
              </a:gsLst>
              <a:lin ang="0" scaled="1"/>
              <a:tileRect/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0" y="142875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504950"/>
              <a:ext cx="9144000" cy="1588"/>
            </a:xfrm>
            <a:prstGeom prst="line">
              <a:avLst/>
            </a:prstGeom>
            <a:ln w="158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65238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lang="zh-TW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1353764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rtl="0" eaLnBrk="1" latinLnBrk="0" hangingPunct="1">
        <a:spcBef>
          <a:spcPct val="0"/>
        </a:spcBef>
        <a:buNone/>
        <a:defRPr kumimoji="0" lang="zh-TW" sz="4000" b="0" u="none" strike="noStrike" kern="1200" cap="none" spc="0" normalizeH="0" baseline="0">
          <a:ln>
            <a:noFill/>
          </a:ln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uLnTx/>
          <a:uFillTx/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spcAft>
          <a:spcPts val="400"/>
        </a:spcAft>
        <a:buFont typeface="Arial"/>
        <a:buChar char="•"/>
        <a:defRPr lang="zh-TW" sz="2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 typeface="Arial"/>
        <a:buChar char="–"/>
        <a:defRPr lang="zh-TW" sz="24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 typeface="Arial"/>
        <a:buChar char="–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 typeface="Arial"/>
        <a:buChar char="»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onlinedoctranslator.com/en/?utm_source=onlinedoctranslator&amp;utm_medium=pptx&amp;utm_campaign=attributio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altLang="zh-CN" dirty="0"/>
              <a:t>Ching-Wen Chen</a:t>
            </a:r>
            <a:endParaRPr dirty="0"/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FBDAA1B3-B06D-4A44-B794-C7055A404D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rtl="0"/>
            <a:r>
              <a:rPr lang="zh-TW" altLang="en-US" dirty="0"/>
              <a:t>E-commerce Platforms and Tools</a:t>
            </a:r>
          </a:p>
        </p:txBody>
      </p:sp>
      <p:sp>
        <p:nvSpPr>
          <p:cNvPr id="100010001" name="ODT_ATTR_LBL_SHAPE">
            <a:extLst>
              <a:ext uri="{FF2B5EF4-FFF2-40B4-BE49-F238E27FC236}">
                <a16:creationId xmlns:a16="http://schemas.microsoft.com/office/drawing/2014/main" id="{ADCB8724-23CD-4EE8-B5B5-3CB2DDF8932E}"/>
              </a:ext>
            </a:extLst>
          </p:cNvPr>
          <p:cNvSpPr txBox="1"/>
          <p:nvPr/>
        </p:nvSpPr>
        <p:spPr>
          <a:xfrm>
            <a:off x="0" y="0"/>
            <a:ext cx="5000000" cy="276999"/>
          </a:xfrm>
          <a:prstGeom prst="rect">
            <a:avLst/>
          </a:prstGeom>
          <a:solidFill>
            <a:srgbClr val="FAFAFA"/>
          </a:solidFill>
        </p:spPr>
        <p:txBody>
          <a:bodyPr wrap="none" lIns="288000">
            <a:spAutoFit/>
          </a:bodyPr>
          <a:lstStyle/>
          <a:p>
            <a:pPr rtl="0"/>
            <a:r>
              <a:rPr lang="en-US" sz="1000" dirty="0">
                <a:solidFill>
                  <a:srgbClr val="0F2B46"/>
                </a:solidFill>
                <a:effectLst/>
                <a:latin typeface="Roboto" panose="02000000000000000000" pitchFamily="2" charset="0"/>
              </a:rPr>
              <a:t>Translated from Chinese (Simplified) to English - </a:t>
            </a:r>
            <a:r>
              <a:rPr lang="en-US" sz="1000" u="sng" dirty="0">
                <a:solidFill>
                  <a:srgbClr val="0F2B46"/>
                </a:solidFill>
                <a:effectLst/>
                <a:latin typeface="Roboto" panose="02000000000000000000" pitchFamily="2" charset="0"/>
                <a:hlinkClick r:id="rId2" tooltip="Doc Translator - www.onlinedoctranslator.com"/>
              </a:rPr>
              <a:t>www.onlinedoctranslator.com</a:t>
            </a:r>
            <a:endParaRPr lang="en-US" sz="1000" dirty="0"/>
          </a:p>
        </p:txBody>
      </p:sp>
      <p:pic>
        <p:nvPicPr>
          <p:cNvPr id="1000100002" name="ODT_ATTR_LBL_LOGO">
            <a:extLst>
              <a:ext uri="{FF2B5EF4-FFF2-40B4-BE49-F238E27FC236}">
                <a16:creationId xmlns:a16="http://schemas.microsoft.com/office/drawing/2014/main" id="{B066AC4A-9A1C-4C10-800A-DAF9F276438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000"/>
            <a:ext cx="316230" cy="17970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rtl="0"/>
            <a:r>
              <a:rPr b="1" dirty="0">
                <a:solidFill>
                  <a:srgbClr val="7030A0"/>
                </a:solidFill>
              </a:rPr>
              <a:t>Targeted Advertising</a:t>
            </a:r>
            <a:r>
              <a:rPr dirty="0">
                <a:solidFill>
                  <a:srgbClr val="7030A0"/>
                </a:solidFill>
              </a:rPr>
              <a:t>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/>
              <a:t>Social media platforms use user data to allow companies to target users based on demographics, interests, and behavior.</a:t>
            </a:r>
            <a:r>
              <a:rPr sz="4000" dirty="0">
                <a:solidFill>
                  <a:srgbClr val="C00000"/>
                </a:solidFill>
              </a:rPr>
              <a:t>Targeted advertising</a:t>
            </a:r>
            <a:r>
              <a:rPr dirty="0"/>
              <a:t>, yes</a:t>
            </a:r>
            <a:r>
              <a:rPr dirty="0">
                <a:solidFill>
                  <a:srgbClr val="7030A0"/>
                </a:solidFill>
              </a:rPr>
              <a:t>Ensure that ads reach target consumers</a:t>
            </a:r>
            <a:r>
              <a:rPr dirty="0"/>
              <a:t>.</a:t>
            </a:r>
            <a:endParaRPr lang="en-US" dirty="0"/>
          </a:p>
          <a:p>
            <a:pPr algn="l" rtl="0"/>
            <a:r>
              <a:rPr b="1" dirty="0">
                <a:solidFill>
                  <a:srgbClr val="7030A0"/>
                </a:solidFill>
              </a:rPr>
              <a:t>Interactivity</a:t>
            </a:r>
            <a:r>
              <a:rPr dirty="0">
                <a:solidFill>
                  <a:srgbClr val="7030A0"/>
                </a:solidFill>
              </a:rPr>
              <a:t>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/>
              <a:t>Social media advertising is not just a one-way message delivery.</a:t>
            </a:r>
            <a:r>
              <a:rPr dirty="0">
                <a:solidFill>
                  <a:srgbClr val="C00000"/>
                </a:solidFill>
              </a:rPr>
              <a:t>You can also interact with consumers by leaving messages, sharing, etc.</a:t>
            </a:r>
            <a:r>
              <a:rPr dirty="0"/>
              <a:t>, increase brand exposure and trust.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dirty="0"/>
              <a:t>Social Media Advertising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rtl="0"/>
            <a:r>
              <a:rPr b="1" dirty="0">
                <a:solidFill>
                  <a:srgbClr val="7030A0"/>
                </a:solidFill>
              </a:rPr>
              <a:t>Direct purchase function</a:t>
            </a:r>
            <a:r>
              <a:rPr dirty="0">
                <a:solidFill>
                  <a:srgbClr val="7030A0"/>
                </a:solidFill>
              </a:rPr>
              <a:t>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/>
              <a:t>Many social media platforms (such as</a:t>
            </a:r>
            <a:r>
              <a:rPr dirty="0">
                <a:highlight>
                  <a:srgbClr val="FFFF00"/>
                </a:highlight>
              </a:rPr>
              <a:t>Instagram Shopping</a:t>
            </a:r>
            <a:r>
              <a:rPr dirty="0"/>
              <a:t>) has integrated e-commerce functions.</a:t>
            </a:r>
            <a:endParaRPr lang="en-US" dirty="0"/>
          </a:p>
          <a:p>
            <a:pPr lvl="1" algn="l" rtl="0"/>
            <a:r>
              <a:rPr dirty="0"/>
              <a:t>Allow users to purchase products directly on the platform, simplifying the purchase process</a:t>
            </a:r>
            <a:endParaRPr lang="en-US" dirty="0"/>
          </a:p>
          <a:p>
            <a:pPr algn="l" rtl="0"/>
            <a:r>
              <a:rPr b="1" dirty="0">
                <a:solidFill>
                  <a:srgbClr val="7030A0"/>
                </a:solidFill>
              </a:rPr>
              <a:t>Influencer Marketing</a:t>
            </a:r>
            <a:r>
              <a:rPr dirty="0">
                <a:solidFill>
                  <a:srgbClr val="7030A0"/>
                </a:solidFill>
              </a:rPr>
              <a:t>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/>
              <a:t>pass through</a:t>
            </a:r>
            <a:r>
              <a:rPr sz="3200" dirty="0">
                <a:solidFill>
                  <a:srgbClr val="C00000"/>
                </a:solidFill>
                <a:highlight>
                  <a:srgbClr val="FFFF00"/>
                </a:highlight>
              </a:rPr>
              <a:t>Cooperate with influencers or KOLs</a:t>
            </a:r>
            <a:r>
              <a:rPr dirty="0"/>
              <a:t>,</a:t>
            </a:r>
            <a:endParaRPr lang="en-US" dirty="0"/>
          </a:p>
          <a:p>
            <a:pPr lvl="1" algn="l" rtl="0"/>
            <a:r>
              <a:rPr dirty="0"/>
              <a:t>Companies can use their influence to promote their products and achieve the effect of precision marketing.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dirty="0"/>
              <a:t>Social e-commerce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>
            <a:extLst>
              <a:ext uri="{FF2B5EF4-FFF2-40B4-BE49-F238E27FC236}">
                <a16:creationId xmlns:a16="http://schemas.microsoft.com/office/drawing/2014/main" id="{5EDB8AAE-EE38-45B4-86E2-C7B817593B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rtl="0"/>
            <a:r>
              <a:rPr lang="en-US" altLang="zh-CN" dirty="0"/>
              <a:t>3.</a:t>
            </a:r>
            <a:r>
              <a:rPr lang="zh-TW" altLang="en-US" dirty="0"/>
              <a:t>Network Analysis and Data-Driven Decision Making</a:t>
            </a:r>
          </a:p>
        </p:txBody>
      </p:sp>
    </p:spTree>
    <p:extLst>
      <p:ext uri="{BB962C8B-B14F-4D97-AF65-F5344CB8AC3E}">
        <p14:creationId xmlns:p14="http://schemas.microsoft.com/office/powerpoint/2010/main" val="288582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 rtl="0"/>
            <a:r>
              <a:rPr dirty="0"/>
              <a:t>Web Analytics refers to</a:t>
            </a:r>
            <a:endParaRPr lang="en-US" dirty="0"/>
          </a:p>
          <a:p>
            <a:pPr lvl="1" algn="l" rtl="0"/>
            <a:r>
              <a:rPr sz="4000" dirty="0">
                <a:solidFill>
                  <a:srgbClr val="7030A0"/>
                </a:solidFill>
              </a:rPr>
              <a:t>pass through</a:t>
            </a:r>
            <a:r>
              <a:rPr sz="4000" dirty="0">
                <a:solidFill>
                  <a:srgbClr val="7030A0"/>
                </a:solidFill>
                <a:highlight>
                  <a:srgbClr val="FFFF00"/>
                </a:highlight>
              </a:rPr>
              <a:t>collect</a:t>
            </a:r>
            <a:r>
              <a:rPr lang="zh-CN" altLang="en-US" sz="4000" dirty="0">
                <a:solidFill>
                  <a:srgbClr val="7030A0"/>
                </a:solidFill>
                <a:highlight>
                  <a:srgbClr val="FFFF00"/>
                </a:highlight>
              </a:rPr>
              <a:t>,</a:t>
            </a:r>
            <a:r>
              <a:rPr sz="4000" dirty="0">
                <a:solidFill>
                  <a:srgbClr val="7030A0"/>
                </a:solidFill>
                <a:highlight>
                  <a:srgbClr val="FFFF00"/>
                </a:highlight>
              </a:rPr>
              <a:t>Analyze website visit data</a:t>
            </a:r>
            <a:r>
              <a:rPr lang="zh-CN" altLang="en-US" sz="4000" dirty="0">
                <a:solidFill>
                  <a:srgbClr val="7030A0"/>
                </a:solidFill>
                <a:highlight>
                  <a:srgbClr val="FFFF00"/>
                </a:highlight>
              </a:rPr>
              <a:t>,</a:t>
            </a:r>
            <a:r>
              <a:rPr sz="4000" dirty="0">
                <a:solidFill>
                  <a:srgbClr val="7030A0"/>
                </a:solidFill>
              </a:rPr>
              <a:t>To understand user behavior</a:t>
            </a:r>
            <a:endParaRPr lang="en-US" sz="4000" dirty="0">
              <a:solidFill>
                <a:srgbClr val="7030A0"/>
              </a:solidFill>
            </a:endParaRPr>
          </a:p>
          <a:p>
            <a:pPr lvl="1" algn="l" rtl="0"/>
            <a:r>
              <a:rPr sz="4000" dirty="0">
                <a:solidFill>
                  <a:srgbClr val="7030A0"/>
                </a:solidFill>
              </a:rPr>
              <a:t>Hence</a:t>
            </a:r>
            <a:r>
              <a:rPr sz="4000" dirty="0">
                <a:solidFill>
                  <a:srgbClr val="7030A0"/>
                </a:solidFill>
                <a:highlight>
                  <a:srgbClr val="FFFF00"/>
                </a:highlight>
              </a:rPr>
              <a:t>Optimize website performance</a:t>
            </a:r>
            <a:r>
              <a:rPr lang="zh-CN" altLang="en-US" sz="4000" dirty="0">
                <a:solidFill>
                  <a:srgbClr val="7030A0"/>
                </a:solidFill>
              </a:rPr>
              <a:t>,</a:t>
            </a:r>
            <a:r>
              <a:rPr sz="4000" dirty="0">
                <a:solidFill>
                  <a:srgbClr val="7030A0"/>
                </a:solidFill>
              </a:rPr>
              <a:t>improve</a:t>
            </a:r>
            <a:r>
              <a:rPr sz="4000" dirty="0">
                <a:solidFill>
                  <a:srgbClr val="7030A0"/>
                </a:solidFill>
                <a:highlight>
                  <a:srgbClr val="FFFF00"/>
                </a:highlight>
              </a:rPr>
              <a:t>Conversion rate</a:t>
            </a:r>
            <a:r>
              <a:rPr sz="4000" dirty="0">
                <a:solidFill>
                  <a:srgbClr val="7030A0"/>
                </a:solidFill>
              </a:rPr>
              <a:t>.</a:t>
            </a:r>
            <a:endParaRPr lang="en-US" sz="4000" dirty="0">
              <a:solidFill>
                <a:srgbClr val="7030A0"/>
              </a:solidFill>
            </a:endParaRPr>
          </a:p>
          <a:p>
            <a:pPr algn="l" rtl="0"/>
            <a:r>
              <a:rPr dirty="0"/>
              <a:t>These data-driven decisions can help businesses identify business opportunities, improve user experience, and increase revenue.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dirty="0"/>
              <a:t>The significance of network analysis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/>
            <a:r>
              <a:rPr b="1" dirty="0">
                <a:solidFill>
                  <a:srgbClr val="7030A0"/>
                </a:solidFill>
              </a:rPr>
              <a:t>Google Analytics</a:t>
            </a:r>
            <a:r>
              <a:rPr dirty="0">
                <a:solidFill>
                  <a:srgbClr val="7030A0"/>
                </a:solidFill>
              </a:rPr>
              <a:t>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>
                <a:highlight>
                  <a:srgbClr val="FFFF00"/>
                </a:highlight>
              </a:rPr>
              <a:t>Most commonly used network analysis tools</a:t>
            </a:r>
            <a:r>
              <a:rPr dirty="0"/>
              <a:t>,supply</a:t>
            </a:r>
            <a:endParaRPr lang="en-US" dirty="0"/>
          </a:p>
          <a:p>
            <a:pPr lvl="2" algn="l" rtl="0"/>
            <a:r>
              <a:rPr dirty="0">
                <a:solidFill>
                  <a:srgbClr val="C00000"/>
                </a:solidFill>
              </a:rPr>
              <a:t>Visitor traffic, source,</a:t>
            </a:r>
            <a:endParaRPr lang="en-US" dirty="0">
              <a:solidFill>
                <a:srgbClr val="C00000"/>
              </a:solidFill>
            </a:endParaRPr>
          </a:p>
          <a:p>
            <a:pPr lvl="2" algn="l" rtl="0"/>
            <a:r>
              <a:rPr dirty="0">
                <a:solidFill>
                  <a:srgbClr val="C00000"/>
                </a:solidFill>
              </a:rPr>
              <a:t>Behavior and other detailed data,</a:t>
            </a:r>
            <a:endParaRPr lang="en-US" dirty="0">
              <a:solidFill>
                <a:srgbClr val="C00000"/>
              </a:solidFill>
            </a:endParaRPr>
          </a:p>
          <a:p>
            <a:pPr lvl="1" algn="l" rtl="0"/>
            <a:r>
              <a:rPr dirty="0"/>
              <a:t>Helping enterprises develop data-driven strategies</a:t>
            </a:r>
            <a:endParaRPr lang="en-US" dirty="0"/>
          </a:p>
          <a:p>
            <a:pPr algn="l" rtl="0"/>
            <a:r>
              <a:rPr b="1" dirty="0">
                <a:solidFill>
                  <a:srgbClr val="7030A0"/>
                </a:solidFill>
              </a:rPr>
              <a:t>Hotjar</a:t>
            </a:r>
            <a:r>
              <a:rPr dirty="0">
                <a:solidFill>
                  <a:srgbClr val="7030A0"/>
                </a:solidFill>
              </a:rPr>
              <a:t>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/>
              <a:t>This tool focuses on user behavior analysis.</a:t>
            </a:r>
            <a:r>
              <a:rPr dirty="0">
                <a:solidFill>
                  <a:srgbClr val="C00000"/>
                </a:solidFill>
              </a:rPr>
              <a:t>Through heat maps, video playback and feedback surveys</a:t>
            </a:r>
            <a:r>
              <a:rPr dirty="0"/>
              <a:t>to understand how users interact with your site.</a:t>
            </a:r>
            <a:endParaRPr lang="en-US" dirty="0"/>
          </a:p>
          <a:p>
            <a:pPr algn="l" rtl="0"/>
            <a:r>
              <a:rPr b="1" dirty="0">
                <a:solidFill>
                  <a:srgbClr val="7030A0"/>
                </a:solidFill>
              </a:rPr>
              <a:t>SEMrush</a:t>
            </a:r>
            <a:r>
              <a:rPr dirty="0">
                <a:solidFill>
                  <a:srgbClr val="7030A0"/>
                </a:solidFill>
              </a:rPr>
              <a:t>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/>
              <a:t>Mainly used for</a:t>
            </a:r>
            <a:r>
              <a:rPr dirty="0">
                <a:solidFill>
                  <a:srgbClr val="C00000"/>
                </a:solidFill>
              </a:rPr>
              <a:t>SEO and competitor analysis</a:t>
            </a:r>
            <a:r>
              <a:rPr dirty="0"/>
              <a:t>, helping businesses</a:t>
            </a:r>
            <a:r>
              <a:rPr dirty="0">
                <a:highlight>
                  <a:srgbClr val="FFFF00"/>
                </a:highlight>
              </a:rPr>
              <a:t>Optimize search engine rankings</a:t>
            </a:r>
            <a:r>
              <a:rPr dirty="0"/>
              <a:t>, increase natural traffic.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dirty="0"/>
              <a:t>Common analysis tools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 rtl="0"/>
            <a:r>
              <a:rPr b="1" dirty="0">
                <a:solidFill>
                  <a:srgbClr val="7030A0"/>
                </a:solidFill>
              </a:rPr>
              <a:t>Conversion Rate Optimization (CRO)</a:t>
            </a:r>
            <a:r>
              <a:rPr dirty="0">
                <a:solidFill>
                  <a:srgbClr val="7030A0"/>
                </a:solidFill>
              </a:rPr>
              <a:t>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/>
              <a:t>pass through</a:t>
            </a:r>
            <a:r>
              <a:rPr dirty="0">
                <a:solidFill>
                  <a:srgbClr val="C00000"/>
                </a:solidFill>
              </a:rPr>
              <a:t>Analyze visitor behavior</a:t>
            </a:r>
            <a:r>
              <a:rPr dirty="0"/>
              <a:t>, enterprises can identify and resolve</a:t>
            </a:r>
            <a:r>
              <a:rPr dirty="0">
                <a:solidFill>
                  <a:srgbClr val="C00000"/>
                </a:solidFill>
              </a:rPr>
              <a:t>Issues that affect conversions</a:t>
            </a:r>
            <a:r>
              <a:rPr dirty="0"/>
              <a:t>,</a:t>
            </a:r>
            <a:endParaRPr lang="en-US" dirty="0"/>
          </a:p>
          <a:p>
            <a:pPr lvl="1" algn="l" rtl="0"/>
            <a:r>
              <a:rPr dirty="0"/>
              <a:t>like</a:t>
            </a:r>
            <a:r>
              <a:rPr lang="zh-CN" altLang="en-US" dirty="0"/>
              <a:t>:</a:t>
            </a:r>
            <a:r>
              <a:rPr dirty="0">
                <a:highlight>
                  <a:srgbClr val="FFFF00"/>
                </a:highlight>
              </a:rPr>
              <a:t>Shopping cart abandonment rate, website loading speed, etc.</a:t>
            </a:r>
            <a:r>
              <a:rPr dirty="0"/>
              <a:t>, thereby increasing sales.</a:t>
            </a:r>
            <a:endParaRPr lang="en-US" dirty="0"/>
          </a:p>
          <a:p>
            <a:pPr algn="l" rtl="0"/>
            <a:r>
              <a:rPr b="1" dirty="0">
                <a:solidFill>
                  <a:srgbClr val="7030A0"/>
                </a:solidFill>
              </a:rPr>
              <a:t>Content Optimization</a:t>
            </a:r>
            <a:r>
              <a:rPr dirty="0">
                <a:solidFill>
                  <a:srgbClr val="7030A0"/>
                </a:solidFill>
              </a:rPr>
              <a:t>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/>
              <a:t>pass through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Analyze popular content and user search habits</a:t>
            </a:r>
            <a:r>
              <a:rPr dirty="0"/>
              <a:t>, companies can</a:t>
            </a:r>
            <a:r>
              <a:rPr dirty="0">
                <a:solidFill>
                  <a:srgbClr val="C00000"/>
                </a:solidFill>
              </a:rPr>
              <a:t>Create content that better meets user needs</a:t>
            </a:r>
            <a:r>
              <a:rPr dirty="0"/>
              <a:t>, improve website attractiveness and search engine ranking</a:t>
            </a:r>
            <a:endParaRPr lang="en-US" dirty="0"/>
          </a:p>
          <a:p>
            <a:pPr algn="l" rtl="0"/>
            <a:r>
              <a:rPr b="1" dirty="0">
                <a:solidFill>
                  <a:srgbClr val="7030A0"/>
                </a:solidFill>
              </a:rPr>
              <a:t>Customer segmentation</a:t>
            </a:r>
            <a:r>
              <a:rPr dirty="0">
                <a:solidFill>
                  <a:srgbClr val="7030A0"/>
                </a:solidFill>
              </a:rPr>
              <a:t>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/>
              <a:t>According to the data,</a:t>
            </a:r>
            <a:r>
              <a:rPr dirty="0">
                <a:solidFill>
                  <a:srgbClr val="C00000"/>
                </a:solidFill>
                <a:highlight>
                  <a:srgbClr val="FFFF00"/>
                </a:highlight>
              </a:rPr>
              <a:t>Companies can segment customers by behavior, preferences, etc.</a:t>
            </a:r>
            <a:r>
              <a:rPr dirty="0"/>
              <a:t>, and formulate</a:t>
            </a:r>
            <a:r>
              <a:rPr dirty="0">
                <a:solidFill>
                  <a:srgbClr val="C00000"/>
                </a:solidFill>
              </a:rPr>
              <a:t>Personalized marketing strategy</a:t>
            </a:r>
            <a:r>
              <a:rPr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t>Data-driven decision making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>
            <a:extLst>
              <a:ext uri="{FF2B5EF4-FFF2-40B4-BE49-F238E27FC236}">
                <a16:creationId xmlns:a16="http://schemas.microsoft.com/office/drawing/2014/main" id="{5EDB8AAE-EE38-45B4-86E2-C7B817593B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rtl="0"/>
            <a:r>
              <a:rPr lang="en-US" altLang="zh-CN" dirty="0"/>
              <a:t>4.</a:t>
            </a:r>
            <a:r>
              <a:rPr lang="zh-TW" altLang="en-US" dirty="0"/>
              <a:t>E-commerce platform selection and comparison</a:t>
            </a:r>
          </a:p>
        </p:txBody>
      </p:sp>
    </p:spTree>
    <p:extLst>
      <p:ext uri="{BB962C8B-B14F-4D97-AF65-F5344CB8AC3E}">
        <p14:creationId xmlns:p14="http://schemas.microsoft.com/office/powerpoint/2010/main" val="3499874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 rtl="0"/>
            <a:r>
              <a:rPr dirty="0"/>
              <a:t>Automation technology is widely used in e-commerce, which can greatly improve operational efficiency, reduce human errors, and provide faster customer service.</a:t>
            </a:r>
            <a:endParaRPr lang="en-US" dirty="0"/>
          </a:p>
          <a:p>
            <a:pPr algn="l" rtl="0"/>
            <a:r>
              <a:rPr dirty="0"/>
              <a:t>These</a:t>
            </a:r>
            <a:r>
              <a:rPr dirty="0">
                <a:highlight>
                  <a:srgbClr val="FFFF00"/>
                </a:highlight>
              </a:rPr>
              <a:t>Automation Tools</a:t>
            </a:r>
            <a:r>
              <a:rPr dirty="0"/>
              <a:t>Covering from</a:t>
            </a:r>
            <a:endParaRPr lang="en-US" dirty="0"/>
          </a:p>
          <a:p>
            <a:pPr lvl="1" algn="l" rtl="0"/>
            <a:r>
              <a:rPr dirty="0">
                <a:solidFill>
                  <a:srgbClr val="7030A0"/>
                </a:solidFill>
                <a:highlight>
                  <a:srgbClr val="FFFF00"/>
                </a:highlight>
              </a:rPr>
              <a:t>Marketing,</a:t>
            </a:r>
            <a:endParaRPr lang="en-US" dirty="0">
              <a:solidFill>
                <a:srgbClr val="7030A0"/>
              </a:solidFill>
              <a:highlight>
                <a:srgbClr val="FFFF00"/>
              </a:highlight>
            </a:endParaRPr>
          </a:p>
          <a:p>
            <a:pPr lvl="1" algn="l" rtl="0"/>
            <a:r>
              <a:rPr dirty="0">
                <a:solidFill>
                  <a:srgbClr val="7030A0"/>
                </a:solidFill>
                <a:highlight>
                  <a:srgbClr val="FFFF00"/>
                </a:highlight>
              </a:rPr>
              <a:t>Automated Customer Service</a:t>
            </a:r>
            <a:endParaRPr lang="en-US" dirty="0">
              <a:solidFill>
                <a:srgbClr val="7030A0"/>
              </a:solidFill>
              <a:highlight>
                <a:srgbClr val="FFFF00"/>
              </a:highlight>
            </a:endParaRPr>
          </a:p>
          <a:p>
            <a:pPr lvl="1" algn="l" rtl="0"/>
            <a:r>
              <a:rPr dirty="0">
                <a:solidFill>
                  <a:srgbClr val="7030A0"/>
                </a:solidFill>
                <a:highlight>
                  <a:srgbClr val="FFFF00"/>
                </a:highlight>
              </a:rPr>
              <a:t>To Logistics Management</a:t>
            </a:r>
            <a:endParaRPr lang="en-US" dirty="0">
              <a:solidFill>
                <a:srgbClr val="7030A0"/>
              </a:solidFill>
              <a:highlight>
                <a:srgbClr val="FFFF00"/>
              </a:highlight>
            </a:endParaRPr>
          </a:p>
          <a:p>
            <a:pPr lvl="1" algn="l" rtl="0"/>
            <a:r>
              <a:rPr dirty="0"/>
              <a:t>And many other aspects.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dirty="0"/>
              <a:t>Automation Applications in E-Commerce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rtl="0"/>
            <a:r>
              <a:rPr b="1" dirty="0">
                <a:solidFill>
                  <a:srgbClr val="7030A0"/>
                </a:solidFill>
              </a:rPr>
              <a:t>Email Automation</a:t>
            </a:r>
            <a:r>
              <a:rPr dirty="0">
                <a:solidFill>
                  <a:srgbClr val="7030A0"/>
                </a:solidFill>
              </a:rPr>
              <a:t>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>
                <a:highlight>
                  <a:srgbClr val="FFFF00"/>
                </a:highlight>
              </a:rPr>
              <a:t>Tools like Mailchimp, Sendinblue</a:t>
            </a:r>
            <a:endParaRPr lang="en-US" dirty="0">
              <a:highlight>
                <a:srgbClr val="FFFF00"/>
              </a:highlight>
            </a:endParaRPr>
          </a:p>
          <a:p>
            <a:pPr lvl="1" algn="l" rtl="0"/>
            <a:r>
              <a:rPr dirty="0"/>
              <a:t>Can</a:t>
            </a:r>
            <a:r>
              <a:rPr lang="zh-CN" altLang="en-US" dirty="0"/>
              <a:t>:</a:t>
            </a:r>
            <a:r>
              <a:rPr dirty="0">
                <a:solidFill>
                  <a:srgbClr val="C00000"/>
                </a:solidFill>
              </a:rPr>
              <a:t>Automatically send personalized emails based on user behavior</a:t>
            </a:r>
            <a:r>
              <a:rPr dirty="0"/>
              <a:t>,</a:t>
            </a:r>
            <a:endParaRPr lang="en-US" dirty="0"/>
          </a:p>
          <a:p>
            <a:pPr lvl="1" algn="l" rtl="0"/>
            <a:r>
              <a:rPr dirty="0">
                <a:solidFill>
                  <a:srgbClr val="C00000"/>
                </a:solidFill>
              </a:rPr>
              <a:t>like</a:t>
            </a:r>
            <a:r>
              <a:rPr lang="zh-CN" altLang="en-US" dirty="0">
                <a:solidFill>
                  <a:srgbClr val="C00000"/>
                </a:solidFill>
              </a:rPr>
              <a:t>:</a:t>
            </a:r>
            <a:r>
              <a:rPr dirty="0">
                <a:solidFill>
                  <a:srgbClr val="C00000"/>
                </a:solidFill>
              </a:rPr>
              <a:t>Welcome email, shopping cart abandonment reminder</a:t>
            </a:r>
            <a:r>
              <a:rPr lang="zh-TW" altLang="en-US" dirty="0">
                <a:solidFill>
                  <a:srgbClr val="C00000"/>
                </a:solidFill>
              </a:rPr>
              <a:t>,</a:t>
            </a:r>
            <a:r>
              <a:rPr dirty="0">
                <a:solidFill>
                  <a:srgbClr val="C00000"/>
                </a:solidFill>
              </a:rPr>
              <a:t>Birthday Offer</a:t>
            </a:r>
            <a:r>
              <a:rPr dirty="0"/>
              <a:t>wait.</a:t>
            </a:r>
            <a:endParaRPr lang="en-US" dirty="0"/>
          </a:p>
          <a:p>
            <a:pPr algn="l" rtl="0"/>
            <a:r>
              <a:rPr b="1" dirty="0">
                <a:solidFill>
                  <a:srgbClr val="7030A0"/>
                </a:solidFill>
              </a:rPr>
              <a:t>Social Media Automation</a:t>
            </a:r>
            <a:r>
              <a:rPr dirty="0">
                <a:solidFill>
                  <a:srgbClr val="7030A0"/>
                </a:solidFill>
              </a:rPr>
              <a:t>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>
                <a:highlight>
                  <a:srgbClr val="FFFF00"/>
                </a:highlight>
              </a:rPr>
              <a:t>Buffer, Hootsuite</a:t>
            </a:r>
            <a:r>
              <a:rPr dirty="0"/>
              <a:t>Tools such as</a:t>
            </a:r>
            <a:endParaRPr lang="en-US" dirty="0"/>
          </a:p>
          <a:p>
            <a:pPr lvl="1" algn="l" rtl="0"/>
            <a:r>
              <a:rPr dirty="0"/>
              <a:t>Advance</a:t>
            </a:r>
            <a:r>
              <a:rPr dirty="0">
                <a:solidFill>
                  <a:srgbClr val="C00000"/>
                </a:solidFill>
              </a:rPr>
              <a:t>plan</a:t>
            </a:r>
            <a:r>
              <a:rPr dirty="0"/>
              <a:t>and</a:t>
            </a:r>
            <a:r>
              <a:rPr dirty="0">
                <a:solidFill>
                  <a:srgbClr val="C00000"/>
                </a:solidFill>
              </a:rPr>
              <a:t>Automatically post social media content</a:t>
            </a:r>
            <a:r>
              <a:rPr dirty="0"/>
              <a:t>, saving time and maintaining continuous brand exposure.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t>Automated marketing tools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rtl="0"/>
            <a:r>
              <a:rPr b="1" dirty="0">
                <a:solidFill>
                  <a:srgbClr val="7030A0"/>
                </a:solidFill>
              </a:rPr>
              <a:t>Chatbot</a:t>
            </a:r>
            <a:r>
              <a:rPr dirty="0">
                <a:solidFill>
                  <a:srgbClr val="7030A0"/>
                </a:solidFill>
              </a:rPr>
              <a:t>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/>
              <a:t>picture</a:t>
            </a:r>
            <a:r>
              <a:rPr dirty="0">
                <a:highlight>
                  <a:srgbClr val="FFFF00"/>
                </a:highlight>
              </a:rPr>
              <a:t>Zendesk, Intercom</a:t>
            </a:r>
            <a:r>
              <a:rPr dirty="0"/>
              <a:t>Chatbots provided by platforms such as</a:t>
            </a:r>
            <a:endParaRPr lang="en-US" dirty="0"/>
          </a:p>
          <a:p>
            <a:pPr lvl="1" algn="l" rtl="0"/>
            <a:r>
              <a:rPr dirty="0"/>
              <a:t>Can</a:t>
            </a:r>
            <a:r>
              <a:rPr dirty="0">
                <a:solidFill>
                  <a:srgbClr val="C00000"/>
                </a:solidFill>
              </a:rPr>
              <a:t>Automatic responses to FAQs</a:t>
            </a:r>
            <a:r>
              <a:rPr dirty="0"/>
              <a:t>,</a:t>
            </a:r>
            <a:r>
              <a:rPr dirty="0">
                <a:solidFill>
                  <a:srgbClr val="C00000"/>
                </a:solidFill>
              </a:rPr>
              <a:t>Provide 24/7 customer support</a:t>
            </a:r>
            <a:r>
              <a:rPr dirty="0"/>
              <a:t>, improve customer satisfaction.</a:t>
            </a:r>
            <a:endParaRPr lang="en-US" dirty="0"/>
          </a:p>
          <a:p>
            <a:pPr algn="l" rtl="0"/>
            <a:r>
              <a:rPr b="1" dirty="0">
                <a:solidFill>
                  <a:srgbClr val="7030A0"/>
                </a:solidFill>
              </a:rPr>
              <a:t>CRM Automation</a:t>
            </a:r>
            <a:r>
              <a:rPr dirty="0">
                <a:solidFill>
                  <a:srgbClr val="7030A0"/>
                </a:solidFill>
              </a:rPr>
              <a:t>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>
                <a:highlight>
                  <a:srgbClr val="FFFF00"/>
                </a:highlight>
              </a:rPr>
              <a:t>Salesforce</a:t>
            </a:r>
            <a:r>
              <a:rPr dirty="0"/>
              <a:t>CRM systems</a:t>
            </a:r>
            <a:endParaRPr lang="en-US" dirty="0"/>
          </a:p>
          <a:p>
            <a:pPr lvl="1" algn="l" rtl="0"/>
            <a:r>
              <a:rPr dirty="0"/>
              <a:t>Can</a:t>
            </a:r>
            <a:r>
              <a:rPr dirty="0">
                <a:solidFill>
                  <a:srgbClr val="C00000"/>
                </a:solidFill>
              </a:rPr>
              <a:t>Automatically manage customer information</a:t>
            </a:r>
            <a:r>
              <a:rPr dirty="0"/>
              <a:t>, follow up sales opportunities</a:t>
            </a:r>
            <a:endParaRPr lang="en-US" dirty="0"/>
          </a:p>
          <a:p>
            <a:pPr lvl="1" algn="l" rtl="0"/>
            <a:r>
              <a:rPr dirty="0"/>
              <a:t>and</a:t>
            </a:r>
            <a:r>
              <a:rPr dirty="0">
                <a:solidFill>
                  <a:srgbClr val="C00000"/>
                </a:solidFill>
              </a:rPr>
              <a:t>Perform customer segmentation</a:t>
            </a:r>
            <a:r>
              <a:rPr dirty="0"/>
              <a:t>,</a:t>
            </a:r>
            <a:endParaRPr lang="en-US" dirty="0"/>
          </a:p>
          <a:p>
            <a:pPr lvl="1" algn="l" rtl="0"/>
            <a:r>
              <a:rPr dirty="0"/>
              <a:t>Help sales teams operate more efficiently.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t>Automated customer service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2B0ED15-47B7-499A-8EFA-7DFB560FD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/>
            <a:r>
              <a:rPr lang="en-US" altLang="zh-CN" dirty="0"/>
              <a:t>1.</a:t>
            </a:r>
            <a:r>
              <a:rPr lang="zh-TW" altLang="en-US" dirty="0"/>
              <a:t>E-commerce platform selection and comparison</a:t>
            </a:r>
          </a:p>
          <a:p>
            <a:pPr algn="l" rtl="0"/>
            <a:r>
              <a:rPr lang="en-US" altLang="zh-CN" dirty="0"/>
              <a:t>2.</a:t>
            </a:r>
            <a:r>
              <a:rPr lang="zh-TW" altLang="en-US" dirty="0"/>
              <a:t>Application of social media in e-commerce</a:t>
            </a:r>
            <a:endParaRPr lang="en-US" altLang="zh-TW" dirty="0"/>
          </a:p>
          <a:p>
            <a:pPr algn="l" rtl="0"/>
            <a:r>
              <a:rPr lang="en-US" altLang="zh-CN" dirty="0"/>
              <a:t>3.</a:t>
            </a:r>
            <a:r>
              <a:rPr lang="zh-TW" altLang="en-US" dirty="0"/>
              <a:t>Network Analysis and Data-Driven Decision Making</a:t>
            </a:r>
            <a:endParaRPr lang="en-US" altLang="zh-TW" dirty="0"/>
          </a:p>
          <a:p>
            <a:pPr algn="l" rtl="0"/>
            <a:r>
              <a:rPr lang="en-US" altLang="zh-CN" dirty="0"/>
              <a:t>4.</a:t>
            </a:r>
            <a:r>
              <a:rPr lang="zh-TW" altLang="en-US" dirty="0"/>
              <a:t>E-commerce platform selection and comparison</a:t>
            </a:r>
          </a:p>
          <a:p>
            <a:pPr algn="l" rtl="0"/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1CFFF9D3-A8D1-4A53-BE6C-A07FD150A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zh-CN" altLang="en-US" dirty="0"/>
              <a:t>Unit Outline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95252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/>
            <a:r>
              <a:rPr b="1" dirty="0">
                <a:solidFill>
                  <a:srgbClr val="7030A0"/>
                </a:solidFill>
              </a:rPr>
              <a:t>Order Management Automation</a:t>
            </a:r>
            <a:r>
              <a:rPr dirty="0">
                <a:solidFill>
                  <a:srgbClr val="7030A0"/>
                </a:solidFill>
              </a:rPr>
              <a:t>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/>
              <a:t>Tools such as</a:t>
            </a:r>
            <a:r>
              <a:rPr dirty="0">
                <a:highlight>
                  <a:srgbClr val="FFFF00"/>
                </a:highlight>
              </a:rPr>
              <a:t>ShipStation</a:t>
            </a:r>
            <a:endParaRPr lang="en-US" dirty="0">
              <a:highlight>
                <a:srgbClr val="FFFF00"/>
              </a:highlight>
            </a:endParaRPr>
          </a:p>
          <a:p>
            <a:pPr lvl="2" algn="l" rtl="0"/>
            <a:r>
              <a:rPr sz="3600" dirty="0"/>
              <a:t>Can</a:t>
            </a:r>
            <a:r>
              <a:rPr sz="3600" dirty="0">
                <a:solidFill>
                  <a:srgbClr val="C00000"/>
                </a:solidFill>
              </a:rPr>
              <a:t>Automated order processing</a:t>
            </a:r>
            <a:r>
              <a:rPr sz="3600" dirty="0"/>
              <a:t>,</a:t>
            </a:r>
            <a:r>
              <a:rPr sz="3600" dirty="0">
                <a:solidFill>
                  <a:srgbClr val="C00000"/>
                </a:solidFill>
              </a:rPr>
              <a:t>Generate Invoice</a:t>
            </a:r>
            <a:endParaRPr lang="en-US" sz="3600" dirty="0">
              <a:solidFill>
                <a:srgbClr val="C00000"/>
              </a:solidFill>
            </a:endParaRPr>
          </a:p>
          <a:p>
            <a:pPr lvl="2" algn="l" rtl="0"/>
            <a:r>
              <a:rPr sz="3600" dirty="0"/>
              <a:t>and</a:t>
            </a:r>
            <a:r>
              <a:rPr sz="3600" dirty="0">
                <a:solidFill>
                  <a:srgbClr val="C00000"/>
                </a:solidFill>
              </a:rPr>
              <a:t>Arrange logistics</a:t>
            </a:r>
            <a:r>
              <a:rPr sz="3600" dirty="0"/>
              <a:t>,</a:t>
            </a:r>
            <a:endParaRPr lang="en-US" sz="3600" dirty="0"/>
          </a:p>
          <a:p>
            <a:pPr lvl="1" algn="l" rtl="0"/>
            <a:r>
              <a:rPr dirty="0"/>
              <a:t>Reduce manual operation errors and improve efficiency</a:t>
            </a:r>
            <a:endParaRPr lang="en-US" dirty="0"/>
          </a:p>
          <a:p>
            <a:pPr algn="l" rtl="0"/>
            <a:r>
              <a:rPr b="1" dirty="0">
                <a:solidFill>
                  <a:srgbClr val="7030A0"/>
                </a:solidFill>
              </a:rPr>
              <a:t>Inventory Management Automation</a:t>
            </a:r>
            <a:r>
              <a:rPr dirty="0">
                <a:solidFill>
                  <a:srgbClr val="7030A0"/>
                </a:solidFill>
              </a:rPr>
              <a:t>: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/>
              <a:t>Automated inventory management systems such as</a:t>
            </a:r>
            <a:r>
              <a:rPr dirty="0">
                <a:highlight>
                  <a:srgbClr val="FFFF00"/>
                </a:highlight>
              </a:rPr>
              <a:t>TradeGecko</a:t>
            </a:r>
            <a:endParaRPr lang="en-US" dirty="0">
              <a:highlight>
                <a:srgbClr val="FFFF00"/>
              </a:highlight>
            </a:endParaRPr>
          </a:p>
          <a:p>
            <a:pPr lvl="1" algn="l" rtl="0"/>
            <a:r>
              <a:rPr dirty="0"/>
              <a:t>Can be real-time</a:t>
            </a:r>
            <a:r>
              <a:rPr dirty="0">
                <a:solidFill>
                  <a:srgbClr val="C00000"/>
                </a:solidFill>
              </a:rPr>
              <a:t>Update inventory information to avoid out-of-stock or backlog</a:t>
            </a:r>
            <a:r>
              <a:rPr dirty="0"/>
              <a:t>, improve supply chain efficiency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dirty="0"/>
              <a:t>Process Optimization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>
            <a:extLst>
              <a:ext uri="{FF2B5EF4-FFF2-40B4-BE49-F238E27FC236}">
                <a16:creationId xmlns:a16="http://schemas.microsoft.com/office/drawing/2014/main" id="{5EDB8AAE-EE38-45B4-86E2-C7B817593B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rtl="0"/>
            <a:r>
              <a:rPr lang="en-US" altLang="zh-CN" dirty="0"/>
              <a:t>5.</a:t>
            </a:r>
            <a:r>
              <a:rPr lang="zh-CN" altLang="en-US" dirty="0"/>
              <a:t>Conclusion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798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 rtl="0"/>
            <a:r>
              <a:rPr lang="en-US" dirty="0">
                <a:solidFill>
                  <a:srgbClr val="7030A0"/>
                </a:solidFill>
              </a:rPr>
              <a:t>(1).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dirty="0">
                <a:solidFill>
                  <a:srgbClr val="7030A0"/>
                </a:solidFill>
              </a:rPr>
              <a:t>Selection of e-commerce platforms and tools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/>
              <a:t>It is crucial to the success of an e-commerce enterprise. Enterprises need to choose the appropriate platform according to their own needs.</a:t>
            </a:r>
            <a:endParaRPr lang="en-US" dirty="0"/>
          </a:p>
          <a:p>
            <a:pPr algn="l" rtl="0"/>
            <a:r>
              <a:rPr lang="en-US" altLang="zh-TW" dirty="0">
                <a:solidFill>
                  <a:srgbClr val="7030A0"/>
                </a:solidFill>
              </a:rPr>
              <a:t>(2).</a:t>
            </a:r>
            <a:r>
              <a:rPr dirty="0">
                <a:solidFill>
                  <a:srgbClr val="7030A0"/>
                </a:solidFill>
              </a:rPr>
              <a:t>Leverage social media</a:t>
            </a:r>
            <a:endParaRPr lang="en-US" dirty="0">
              <a:solidFill>
                <a:srgbClr val="7030A0"/>
              </a:solidFill>
            </a:endParaRPr>
          </a:p>
          <a:p>
            <a:pPr algn="l" rtl="0"/>
            <a:r>
              <a:rPr lang="en-US" altLang="zh-TW" dirty="0">
                <a:solidFill>
                  <a:srgbClr val="7030A0"/>
                </a:solidFill>
              </a:rPr>
              <a:t>(3).</a:t>
            </a:r>
            <a:r>
              <a:rPr lang="zh-TW" altLang="en-US" dirty="0">
                <a:solidFill>
                  <a:srgbClr val="7030A0"/>
                </a:solidFill>
              </a:rPr>
              <a:t>Take advantage of</a:t>
            </a:r>
            <a:r>
              <a:rPr dirty="0">
                <a:solidFill>
                  <a:srgbClr val="7030A0"/>
                </a:solidFill>
              </a:rPr>
              <a:t>Network analysis tools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r>
              <a:rPr dirty="0"/>
              <a:t>To optimize business processes and enhance customer experience.</a:t>
            </a:r>
            <a:endParaRPr lang="en-US" dirty="0"/>
          </a:p>
          <a:p>
            <a:pPr algn="l" rtl="0"/>
            <a:r>
              <a:rPr dirty="0"/>
              <a:t>With the advancement of automation technology, e-commerce operations will become more efficient and create more value for enterprises.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dirty="0"/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>
            <a:extLst>
              <a:ext uri="{FF2B5EF4-FFF2-40B4-BE49-F238E27FC236}">
                <a16:creationId xmlns:a16="http://schemas.microsoft.com/office/drawing/2014/main" id="{5EDB8AAE-EE38-45B4-86E2-C7B817593B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rtl="0"/>
            <a:r>
              <a:rPr lang="en-US" altLang="zh-CN" dirty="0"/>
              <a:t>1.</a:t>
            </a:r>
            <a:r>
              <a:rPr lang="zh-TW" altLang="en-US" dirty="0"/>
              <a:t>E-commerce platform selection and comparison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/>
            <a:r>
              <a:rPr dirty="0">
                <a:highlight>
                  <a:srgbClr val="FFFF00"/>
                </a:highlight>
              </a:rPr>
              <a:t>E-commerce platform</a:t>
            </a:r>
            <a:r>
              <a:rPr dirty="0"/>
              <a:t>It is the core tool for enterprises to conduct business online.</a:t>
            </a:r>
            <a:endParaRPr lang="en-US" dirty="0"/>
          </a:p>
          <a:p>
            <a:pPr algn="l" rtl="0"/>
            <a:r>
              <a:rPr dirty="0"/>
              <a:t>Provided</a:t>
            </a:r>
            <a:endParaRPr lang="en-US" dirty="0"/>
          </a:p>
          <a:p>
            <a:pPr lvl="1" algn="l" rtl="0"/>
            <a:r>
              <a:rPr dirty="0">
                <a:solidFill>
                  <a:srgbClr val="C00000"/>
                </a:solidFill>
              </a:rPr>
              <a:t>From product display,</a:t>
            </a:r>
            <a:endParaRPr lang="en-US" dirty="0">
              <a:solidFill>
                <a:srgbClr val="C00000"/>
              </a:solidFill>
            </a:endParaRPr>
          </a:p>
          <a:p>
            <a:pPr lvl="1" algn="l" rtl="0"/>
            <a:r>
              <a:rPr dirty="0">
                <a:solidFill>
                  <a:srgbClr val="C00000"/>
                </a:solidFill>
              </a:rPr>
              <a:t>Shopping cart management</a:t>
            </a:r>
            <a:endParaRPr lang="en-US" dirty="0">
              <a:solidFill>
                <a:srgbClr val="C00000"/>
              </a:solidFill>
            </a:endParaRPr>
          </a:p>
          <a:p>
            <a:pPr lvl="1" algn="l" rtl="0"/>
            <a:r>
              <a:rPr dirty="0">
                <a:solidFill>
                  <a:srgbClr val="C00000"/>
                </a:solidFill>
              </a:rPr>
              <a:t>Payment processing and a range of other features.</a:t>
            </a:r>
            <a:endParaRPr lang="en-US" dirty="0">
              <a:solidFill>
                <a:srgbClr val="C00000"/>
              </a:solidFill>
            </a:endParaRPr>
          </a:p>
          <a:p>
            <a:pPr algn="l" rtl="0"/>
            <a:r>
              <a:rPr dirty="0"/>
              <a:t>Choosing the right e-commerce platform is crucial as it directly affects website performance, user experience and operating costs.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sz="4000" dirty="0"/>
              <a:t>The role of e-commerce platforms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l" rtl="0"/>
            <a:r>
              <a:rPr sz="5800" b="1" dirty="0"/>
              <a:t>advantage</a:t>
            </a:r>
            <a:r>
              <a:rPr sz="5800" dirty="0"/>
              <a:t>:</a:t>
            </a:r>
            <a:endParaRPr lang="en-US" sz="5800" dirty="0"/>
          </a:p>
          <a:p>
            <a:pPr lvl="1" algn="l" rtl="0"/>
            <a:r>
              <a:rPr sz="4400" b="1" dirty="0">
                <a:solidFill>
                  <a:srgbClr val="7030A0"/>
                </a:solidFill>
              </a:rPr>
              <a:t>Easy to use</a:t>
            </a:r>
            <a:r>
              <a:rPr sz="4400" dirty="0"/>
              <a:t>: Shopify provides an intuitive interface to create and manage online stores without programming skills.
</a:t>
            </a:r>
            <a:r>
              <a:rPr sz="4400" b="1" dirty="0">
                <a:solidFill>
                  <a:srgbClr val="7030A0"/>
                </a:solidFill>
              </a:rPr>
              <a:t>Various templates</a:t>
            </a:r>
            <a:r>
              <a:rPr sz="4400" dirty="0"/>
              <a:t>: Provides abundant design templates with high degree of customization.
</a:t>
            </a:r>
            <a:r>
              <a:rPr sz="4400" b="1" dirty="0">
                <a:solidFill>
                  <a:srgbClr val="7030A0"/>
                </a:solidFill>
              </a:rPr>
              <a:t>Powerful app store</a:t>
            </a:r>
            <a:r>
              <a:rPr sz="4400" dirty="0"/>
              <a:t>: You can expand functions through the app store, such as SEO, social media integration, etc.
</a:t>
            </a:r>
            <a:r>
              <a:rPr sz="4400" b="1" dirty="0">
                <a:solidFill>
                  <a:srgbClr val="7030A0"/>
                </a:solidFill>
              </a:rPr>
              <a:t>Security</a:t>
            </a:r>
            <a:r>
              <a:rPr sz="4400" dirty="0"/>
              <a:t>: Shopify includes SSL certificates and PCI DSS compliance to ensure transaction security.</a:t>
            </a:r>
          </a:p>
          <a:p>
            <a:pPr algn="l" rtl="0"/>
            <a:r>
              <a:rPr sz="4200" b="1" dirty="0"/>
              <a:t>shortcoming</a:t>
            </a:r>
            <a:r>
              <a:rPr sz="4200" dirty="0"/>
              <a:t>:</a:t>
            </a:r>
            <a:endParaRPr lang="en-US" sz="4200" dirty="0"/>
          </a:p>
          <a:p>
            <a:pPr lvl="1" algn="l" rtl="0"/>
            <a:r>
              <a:rPr sz="2900" b="1" dirty="0">
                <a:solidFill>
                  <a:srgbClr val="C00000"/>
                </a:solidFill>
                <a:highlight>
                  <a:srgbClr val="FFFF00"/>
                </a:highlight>
              </a:rPr>
              <a:t>Relatively high cost</a:t>
            </a:r>
            <a:r>
              <a:rPr sz="2900" dirty="0"/>
              <a:t>：Shopify charges monthly fees and transaction fees, which may be a heavy burden for small merchants.
</a:t>
            </a:r>
            <a:r>
              <a:rPr sz="2900" b="1" dirty="0">
                <a:solidFill>
                  <a:srgbClr val="C00000"/>
                </a:solidFill>
                <a:highlight>
                  <a:srgbClr val="FFFF00"/>
                </a:highlight>
              </a:rPr>
              <a:t>Custom Restrictions</a:t>
            </a:r>
            <a:r>
              <a:rPr sz="2900" dirty="0"/>
              <a:t>: Although the templates are rich, in-depth customization requires certain technical knowledge.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dirty="0"/>
              <a:t>Shopify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 rtl="0"/>
            <a:r>
              <a:rPr b="1" dirty="0"/>
              <a:t>advantage</a:t>
            </a:r>
            <a:r>
              <a:rPr dirty="0"/>
              <a:t>:</a:t>
            </a:r>
            <a:endParaRPr lang="en-US" dirty="0"/>
          </a:p>
          <a:p>
            <a:pPr lvl="1" algn="l" rtl="0"/>
            <a:r>
              <a:rPr b="1" dirty="0">
                <a:solidFill>
                  <a:srgbClr val="7030A0"/>
                </a:solidFill>
              </a:rPr>
              <a:t>Highly customizable</a:t>
            </a:r>
            <a:r>
              <a:rPr dirty="0"/>
              <a:t>：Magento is an open source platform that allows developers to deeply customize websites and is suitable for large enterprises.
</a:t>
            </a:r>
            <a:r>
              <a:rPr b="1" dirty="0">
                <a:solidFill>
                  <a:srgbClr val="7030A0"/>
                </a:solidFill>
              </a:rPr>
              <a:t>Rich in functions</a:t>
            </a:r>
            <a:r>
              <a:rPr dirty="0"/>
              <a:t>: It provides multi-language and multi-currency support and has powerful SEO capabilities.
</a:t>
            </a:r>
            <a:r>
              <a:rPr b="1" dirty="0">
                <a:solidFill>
                  <a:srgbClr val="7030A0"/>
                </a:solidFill>
              </a:rPr>
              <a:t>Strong community support</a:t>
            </a:r>
            <a:r>
              <a:rPr dirty="0"/>
              <a:t>: It has a large developer community that provides various plug-ins and extensions.</a:t>
            </a:r>
          </a:p>
          <a:p>
            <a:pPr algn="l" rtl="0"/>
            <a:r>
              <a:rPr b="1" dirty="0"/>
              <a:t>shortcoming</a:t>
            </a:r>
            <a:r>
              <a:rPr dirty="0"/>
              <a:t>:</a:t>
            </a:r>
            <a:endParaRPr lang="en-US" dirty="0"/>
          </a:p>
          <a:p>
            <a:pPr lvl="1" algn="l" rtl="0"/>
            <a:r>
              <a:rPr b="1" dirty="0">
                <a:solidFill>
                  <a:srgbClr val="C00000"/>
                </a:solidFill>
              </a:rPr>
              <a:t>High complexity</a:t>
            </a:r>
            <a:r>
              <a:rPr dirty="0"/>
              <a:t>: Magento's setup and management requires a high level of technical skills and is not suitable for beginners.
</a:t>
            </a:r>
            <a:r>
              <a:rPr b="1" dirty="0">
                <a:solidFill>
                  <a:srgbClr val="C00000"/>
                </a:solidFill>
              </a:rPr>
              <a:t>High operating costs</a:t>
            </a:r>
            <a:r>
              <a:rPr dirty="0"/>
              <a:t>: Although the software itself is free,</a:t>
            </a:r>
            <a:r>
              <a:rPr dirty="0">
                <a:highlight>
                  <a:srgbClr val="FFFF00"/>
                </a:highlight>
              </a:rPr>
              <a:t>However, hosting, development, and maintenance costs are high.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dirty="0"/>
              <a:t>Magento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 rtl="0"/>
            <a:r>
              <a:rPr sz="3200" b="1" dirty="0"/>
              <a:t>advantage</a:t>
            </a:r>
            <a:r>
              <a:rPr sz="3200" dirty="0"/>
              <a:t>:</a:t>
            </a:r>
            <a:endParaRPr lang="en-US" sz="3200" dirty="0"/>
          </a:p>
          <a:p>
            <a:pPr lvl="1" algn="l" rtl="0"/>
            <a:r>
              <a:rPr sz="2400" b="1" dirty="0">
                <a:solidFill>
                  <a:srgbClr val="7030A0"/>
                </a:solidFill>
              </a:rPr>
              <a:t>Powered by WordPress</a:t>
            </a:r>
            <a:r>
              <a:rPr sz="2400" dirty="0"/>
              <a:t>: WooCommerce is a WordPress plugin that is very easy to integrate for businesses that already have a WordPress website.
</a:t>
            </a:r>
            <a:r>
              <a:rPr sz="2400" b="1" dirty="0">
                <a:solidFill>
                  <a:srgbClr val="7030A0"/>
                </a:solidFill>
                <a:highlight>
                  <a:srgbClr val="FFFF00"/>
                </a:highlight>
              </a:rPr>
              <a:t>Free and open source</a:t>
            </a:r>
            <a:r>
              <a:rPr sz="2400" dirty="0"/>
              <a:t>: WooCommerce itself is free and open source, providing flexible customization options.
</a:t>
            </a:r>
            <a:r>
              <a:rPr sz="2400" b="1" dirty="0">
                <a:solidFill>
                  <a:srgbClr val="7030A0"/>
                </a:solidFill>
              </a:rPr>
              <a:t>Rich plugins</a:t>
            </a:r>
            <a:r>
              <a:rPr sz="2400" dirty="0"/>
              <a:t>: Functions can be expanded through various plug-ins, such as subscription management, membership system, etc.</a:t>
            </a:r>
          </a:p>
          <a:p>
            <a:pPr algn="l" rtl="0"/>
            <a:r>
              <a:rPr sz="3200" b="1" dirty="0"/>
              <a:t>shortcoming</a:t>
            </a:r>
            <a:r>
              <a:rPr sz="3200" dirty="0"/>
              <a:t>:</a:t>
            </a:r>
            <a:endParaRPr lang="en-US" sz="3200" dirty="0"/>
          </a:p>
          <a:p>
            <a:pPr lvl="1" algn="l" rtl="0"/>
            <a:r>
              <a:rPr sz="2400" b="1" dirty="0">
                <a:solidFill>
                  <a:srgbClr val="C00000"/>
                </a:solidFill>
                <a:highlight>
                  <a:srgbClr val="FFFF00"/>
                </a:highlight>
              </a:rPr>
              <a:t>Relying on WordPress</a:t>
            </a:r>
            <a:r>
              <a:rPr sz="2400" dirty="0"/>
              <a:t>：It needs to be built on WordPress, so it is not suitable for merchants who do not use WordPress.
</a:t>
            </a:r>
            <a:r>
              <a:rPr sz="2400" b="1" dirty="0">
                <a:solidFill>
                  <a:srgbClr val="C00000"/>
                </a:solidFill>
                <a:highlight>
                  <a:srgbClr val="FFFF00"/>
                </a:highlight>
              </a:rPr>
              <a:t>Performance issues</a:t>
            </a:r>
            <a:r>
              <a:rPr sz="2400" dirty="0"/>
              <a:t>: For large websites,</a:t>
            </a:r>
            <a:r>
              <a:rPr sz="2400" dirty="0">
                <a:solidFill>
                  <a:srgbClr val="C00000"/>
                </a:solidFill>
              </a:rPr>
              <a:t>WooCommerce may lack performance</a:t>
            </a:r>
            <a:r>
              <a:rPr sz="2400" dirty="0"/>
              <a:t>, especially when large quantities of goods are involved.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dirty="0"/>
              <a:t>WooCommerce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>
            <a:extLst>
              <a:ext uri="{FF2B5EF4-FFF2-40B4-BE49-F238E27FC236}">
                <a16:creationId xmlns:a16="http://schemas.microsoft.com/office/drawing/2014/main" id="{5EDB8AAE-EE38-45B4-86E2-C7B817593B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pPr algn="l" rtl="0"/>
            <a:r>
              <a:rPr lang="en-US" altLang="zh-CN" dirty="0"/>
              <a:t>2.</a:t>
            </a:r>
            <a:r>
              <a:rPr lang="zh-TW" altLang="en-US" dirty="0"/>
              <a:t>Application of social media in e-commerce</a:t>
            </a:r>
          </a:p>
        </p:txBody>
      </p:sp>
    </p:spTree>
    <p:extLst>
      <p:ext uri="{BB962C8B-B14F-4D97-AF65-F5344CB8AC3E}">
        <p14:creationId xmlns:p14="http://schemas.microsoft.com/office/powerpoint/2010/main" val="1847817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/>
            <a:r>
              <a:rPr dirty="0">
                <a:solidFill>
                  <a:srgbClr val="7030A0"/>
                </a:solidFill>
              </a:rPr>
              <a:t>Social Media</a:t>
            </a:r>
            <a:r>
              <a:rPr dirty="0"/>
              <a:t>It has become an important driving force for e-commerce. Enterprises can use social media platforms to</a:t>
            </a:r>
            <a:r>
              <a:rPr dirty="0">
                <a:solidFill>
                  <a:srgbClr val="C00000"/>
                </a:solidFill>
              </a:rPr>
              <a:t>Reach potential customers, promote products and build brand loyalty</a:t>
            </a:r>
            <a:r>
              <a:rPr dirty="0"/>
              <a:t>.</a:t>
            </a:r>
            <a:endParaRPr lang="en-US" dirty="0"/>
          </a:p>
          <a:p>
            <a:pPr lvl="1" algn="l" rtl="0"/>
            <a:r>
              <a:rPr sz="3900" dirty="0">
                <a:solidFill>
                  <a:srgbClr val="7030A0"/>
                </a:solidFill>
                <a:highlight>
                  <a:srgbClr val="FFFF00"/>
                </a:highlight>
              </a:rPr>
              <a:t>Facebook,</a:t>
            </a:r>
            <a:endParaRPr lang="en-US" sz="3900" dirty="0">
              <a:solidFill>
                <a:srgbClr val="7030A0"/>
              </a:solidFill>
              <a:highlight>
                <a:srgbClr val="FFFF00"/>
              </a:highlight>
            </a:endParaRPr>
          </a:p>
          <a:p>
            <a:pPr lvl="1" algn="l" rtl="0"/>
            <a:r>
              <a:rPr sz="3900" dirty="0">
                <a:solidFill>
                  <a:srgbClr val="7030A0"/>
                </a:solidFill>
                <a:highlight>
                  <a:srgbClr val="FFFF00"/>
                </a:highlight>
              </a:rPr>
              <a:t>Instagram,</a:t>
            </a:r>
            <a:endParaRPr lang="en-US" sz="3900" dirty="0">
              <a:solidFill>
                <a:srgbClr val="7030A0"/>
              </a:solidFill>
              <a:highlight>
                <a:srgbClr val="FFFF00"/>
              </a:highlight>
            </a:endParaRPr>
          </a:p>
          <a:p>
            <a:pPr lvl="1" algn="l" rtl="0"/>
            <a:r>
              <a:rPr sz="3900" dirty="0">
                <a:solidFill>
                  <a:srgbClr val="7030A0"/>
                </a:solidFill>
                <a:highlight>
                  <a:srgbClr val="FFFF00"/>
                </a:highlight>
              </a:rPr>
              <a:t>Weibo</a:t>
            </a:r>
            <a:endParaRPr lang="en-US" sz="3900" dirty="0">
              <a:solidFill>
                <a:srgbClr val="7030A0"/>
              </a:solidFill>
              <a:highlight>
                <a:srgbClr val="FFFF00"/>
              </a:highlight>
            </a:endParaRPr>
          </a:p>
          <a:p>
            <a:pPr algn="l" rtl="0"/>
            <a:r>
              <a:rPr dirty="0"/>
              <a:t>Platforms such as , provide a wealth of tools to support e-commerce activities.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t>The influence of social media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4-粗體大字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21873A"/>
      </a:hlink>
      <a:folHlink>
        <a:srgbClr val="717E00"/>
      </a:folHlink>
    </a:clrScheme>
    <a:fontScheme name="School Presentation">
      <a:majorFont>
        <a:latin typeface="Bookman Old Style"/>
        <a:ea typeface=""/>
        <a:cs typeface=""/>
      </a:majorFont>
      <a:minorFont>
        <a:latin typeface="Segoe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4-粗體大字" id="{FAB37755-8BFD-40C9-964E-A3E00EB2AC0B}" vid="{1590615A-8909-46AD-9BAB-84E7CBD626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佈景主題4-粗體大字</Template>
  <TotalTime>328</TotalTime>
  <Words>1231</Words>
  <Application>Microsoft Office PowerPoint</Application>
  <PresentationFormat>如螢幕大小 (4:3)</PresentationFormat>
  <Paragraphs>116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8" baseType="lpstr">
      <vt:lpstr>Segoe Condensed</vt:lpstr>
      <vt:lpstr>微軟正黑體</vt:lpstr>
      <vt:lpstr>Arial</vt:lpstr>
      <vt:lpstr>Bookman Old Style</vt:lpstr>
      <vt:lpstr>Roboto</vt:lpstr>
      <vt:lpstr>佈景主題4-粗體大字</vt:lpstr>
      <vt:lpstr>Ching-Wen Chen</vt:lpstr>
      <vt:lpstr>Unit Outline</vt:lpstr>
      <vt:lpstr>PowerPoint 簡報</vt:lpstr>
      <vt:lpstr>The role of e-commerce platforms</vt:lpstr>
      <vt:lpstr>Shopify</vt:lpstr>
      <vt:lpstr>Magento</vt:lpstr>
      <vt:lpstr>WooCommerce</vt:lpstr>
      <vt:lpstr>PowerPoint 簡報</vt:lpstr>
      <vt:lpstr>The influence of social media</vt:lpstr>
      <vt:lpstr>Social Media Advertising</vt:lpstr>
      <vt:lpstr>Social e-commerce</vt:lpstr>
      <vt:lpstr>PowerPoint 簡報</vt:lpstr>
      <vt:lpstr>The significance of network analysis</vt:lpstr>
      <vt:lpstr>Common analysis tools</vt:lpstr>
      <vt:lpstr>Data-driven decision making</vt:lpstr>
      <vt:lpstr>PowerPoint 簡報</vt:lpstr>
      <vt:lpstr>Automation Applications in E-Commerce</vt:lpstr>
      <vt:lpstr>Automated marketing tools</vt:lpstr>
      <vt:lpstr>Automated customer service</vt:lpstr>
      <vt:lpstr>Process Optimization</vt:lpstr>
      <vt:lpstr>PowerPoint 簡報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陳擎文</dc:title>
  <dc:subject/>
  <dc:creator>User</dc:creator>
  <cp:keywords/>
  <dc:description>generated using python-pptx</dc:description>
  <cp:lastModifiedBy>tsu ccw</cp:lastModifiedBy>
  <cp:revision>15</cp:revision>
  <dcterms:created xsi:type="dcterms:W3CDTF">2013-01-27T09:14:16Z</dcterms:created>
  <dcterms:modified xsi:type="dcterms:W3CDTF">2024-09-04T17:09:51Z</dcterms:modified>
  <cp:category/>
</cp:coreProperties>
</file>