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77" r:id="rId9"/>
    <p:sldId id="263" r:id="rId10"/>
    <p:sldId id="264" r:id="rId11"/>
    <p:sldId id="265" r:id="rId12"/>
    <p:sldId id="278" r:id="rId13"/>
    <p:sldId id="267" r:id="rId14"/>
    <p:sldId id="268" r:id="rId15"/>
    <p:sldId id="269" r:id="rId16"/>
    <p:sldId id="279" r:id="rId17"/>
    <p:sldId id="271" r:id="rId18"/>
    <p:sldId id="272" r:id="rId19"/>
    <p:sldId id="273" r:id="rId20"/>
    <p:sldId id="274" r:id="rId21"/>
    <p:sldId id="280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374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080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5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10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88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149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071621"/>
            <a:ext cx="7772400" cy="1080604"/>
          </a:xfrm>
        </p:spPr>
        <p:txBody>
          <a:bodyPr>
            <a:normAutofit/>
          </a:bodyPr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4679D00-14B7-4FA6-83AE-A96754E5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" y="705775"/>
            <a:ext cx="8495931" cy="3743677"/>
          </a:xfrm>
        </p:spPr>
        <p:txBody>
          <a:bodyPr>
            <a:normAutofit/>
          </a:bodyPr>
          <a:lstStyle/>
          <a:p>
            <a:pPr rtl="0"/>
            <a:r>
              <a:rPr lang="en-US" altLang="zh-TW" sz="4800" dirty="0"/>
              <a:t>The four common strategies for online marketing</a:t>
            </a:r>
          </a:p>
          <a:p>
            <a:pPr rtl="0"/>
            <a:r>
              <a:rPr lang="en-US" altLang="zh-TW" sz="3200" dirty="0"/>
              <a:t>【SEO/SEM to boost traffic, social media marketing, email marketing, and content marketing to build brand image】</a:t>
            </a:r>
            <a:endParaRPr lang="zh-TW" altLang="en-US" sz="3200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257800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Steps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r>
              <a:rPr dirty="0">
                <a:solidFill>
                  <a:srgbClr val="7030A0"/>
                </a:solidFill>
              </a:rPr>
              <a:t>Determine your goals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Clarify the purpose of social media marketing.</a:t>
            </a:r>
            <a:endParaRPr lang="en-US" dirty="0"/>
          </a:p>
          <a:p>
            <a:pPr lvl="1" algn="l" rtl="0"/>
            <a:r>
              <a:rPr dirty="0"/>
              <a:t>For example</a:t>
            </a:r>
            <a:r>
              <a:rPr lang="zh-CN" altLang="en-US" dirty="0"/>
              <a:t>:</a:t>
            </a:r>
            <a:r>
              <a:rPr dirty="0">
                <a:solidFill>
                  <a:srgbClr val="C00000"/>
                </a:solidFill>
              </a:rPr>
              <a:t>Increase brand awareness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Increase website traffic</a:t>
            </a:r>
            <a:r>
              <a:rPr lang="zh-TW" altLang="en-US" dirty="0"/>
              <a:t>,</a:t>
            </a:r>
            <a:r>
              <a:rPr dirty="0">
                <a:solidFill>
                  <a:srgbClr val="C00000"/>
                </a:solidFill>
              </a:rPr>
              <a:t>Promote sales</a:t>
            </a:r>
            <a:endParaRPr dirty="0"/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Steps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: </a:t>
            </a:r>
            <a:r>
              <a:rPr dirty="0">
                <a:solidFill>
                  <a:srgbClr val="7030A0"/>
                </a:solidFill>
              </a:rPr>
              <a:t>Choose a platform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Choose the appropriate social media platform based on the habits of your target audience, such as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Facebook</a:t>
            </a:r>
            <a:r>
              <a:rPr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Instagram</a:t>
            </a:r>
            <a:r>
              <a:rPr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LinkedIn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Weibo</a:t>
            </a:r>
            <a:endParaRPr dirty="0">
              <a:highlight>
                <a:srgbClr val="FFFF00"/>
              </a:highlight>
            </a:endParaRPr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Steps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: </a:t>
            </a:r>
            <a:r>
              <a:rPr dirty="0">
                <a:solidFill>
                  <a:srgbClr val="7030A0"/>
                </a:solidFill>
              </a:rPr>
              <a:t>Create content calendar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Plan and organize the release of content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Schedule</a:t>
            </a:r>
            <a:r>
              <a:rPr dirty="0"/>
              <a:t>, ensuring content continuity and consistency.</a:t>
            </a:r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Steps</a:t>
            </a: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: </a:t>
            </a:r>
            <a:r>
              <a:rPr dirty="0">
                <a:solidFill>
                  <a:srgbClr val="7030A0"/>
                </a:solidFill>
              </a:rPr>
              <a:t>Content Creation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Create valuable, engaging, and brand-relevant content, including</a:t>
            </a:r>
            <a:r>
              <a:rPr lang="zh-CN" altLang="en-US" dirty="0"/>
              <a:t>: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Pictures, videos, articles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Stories, etc.</a:t>
            </a:r>
            <a:r>
              <a:rPr dirty="0"/>
              <a:t>.</a:t>
            </a:r>
          </a:p>
          <a:p>
            <a:pPr algn="l" rtl="0"/>
            <a:r>
              <a:rPr lang="zh-TW" altLang="en-US" dirty="0">
                <a:solidFill>
                  <a:srgbClr val="7030A0"/>
                </a:solidFill>
              </a:rPr>
              <a:t>Steps</a:t>
            </a: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: </a:t>
            </a:r>
            <a:r>
              <a:rPr dirty="0">
                <a:solidFill>
                  <a:srgbClr val="7030A0"/>
                </a:solidFill>
              </a:rPr>
              <a:t>Monitoring and Adjustment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dirty="0"/>
              <a:t>use</a:t>
            </a:r>
            <a:r>
              <a:rPr dirty="0">
                <a:highlight>
                  <a:srgbClr val="FFFF00"/>
                </a:highlight>
              </a:rPr>
              <a:t>Analysis tools</a:t>
            </a:r>
            <a:r>
              <a:rPr dirty="0"/>
              <a:t>Monitor content performance,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According to the data</a:t>
            </a:r>
            <a:r>
              <a:rPr dirty="0"/>
              <a:t>Feedback</a:t>
            </a:r>
            <a:r>
              <a:rPr dirty="0">
                <a:solidFill>
                  <a:srgbClr val="C00000"/>
                </a:solidFill>
              </a:rPr>
              <a:t>Optimize marketing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Steps to Developing a Social Media Marketing Strategy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Social media advertising can accurately target audiences and improve marketing effectiveness.</a:t>
            </a:r>
            <a:endParaRPr lang="en-US" dirty="0"/>
          </a:p>
          <a:p>
            <a:pPr algn="l" rtl="0"/>
            <a:r>
              <a:rPr dirty="0"/>
              <a:t>Enterprises can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/>
              <a:t>Delivery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Targeted Advertising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lang="zh-TW" altLang="en-US" dirty="0"/>
              <a:t>Needle</a:t>
            </a:r>
            <a:r>
              <a:rPr dirty="0"/>
              <a:t>Target advertising to specific ages, regions, interests, etc.</a:t>
            </a:r>
            <a:endParaRPr lang="en-US" dirty="0"/>
          </a:p>
          <a:p>
            <a:pPr lvl="1" algn="l" rtl="0"/>
            <a:r>
              <a:rPr dirty="0"/>
              <a:t>To achieve the goal </a:t>
            </a:r>
            <a:r>
              <a:rPr dirty="0">
                <a:solidFill>
                  <a:srgbClr val="C00000"/>
                </a:solidFill>
              </a:rPr>
              <a:t>of precision marketing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Social Media Advertising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dirty="0"/>
              <a:t>3.</a:t>
            </a:r>
            <a:r>
              <a:rPr lang="zh-TW" altLang="en-US" dirty="0"/>
              <a:t>Email Marketing</a:t>
            </a:r>
          </a:p>
        </p:txBody>
      </p:sp>
    </p:spTree>
    <p:extLst>
      <p:ext uri="{BB962C8B-B14F-4D97-AF65-F5344CB8AC3E}">
        <p14:creationId xmlns:p14="http://schemas.microsoft.com/office/powerpoint/2010/main" val="5800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>
                <a:highlight>
                  <a:srgbClr val="FFFF00"/>
                </a:highlight>
              </a:rPr>
              <a:t>Email Marketing</a:t>
            </a:r>
            <a:endParaRPr lang="en-US" dirty="0">
              <a:highlight>
                <a:srgbClr val="FFFF00"/>
              </a:highlight>
            </a:endParaRPr>
          </a:p>
          <a:p>
            <a:pPr lvl="1" algn="l" rtl="0"/>
            <a:r>
              <a:rPr dirty="0"/>
              <a:t>It is a direct and effective marketing tool suitable for maintaining existing customer relationships and attracting potential customers.</a:t>
            </a:r>
            <a:endParaRPr lang="en-US" dirty="0"/>
          </a:p>
          <a:p>
            <a:pPr algn="l" rtl="0"/>
            <a:r>
              <a:rPr dirty="0"/>
              <a:t>By email,</a:t>
            </a:r>
            <a:endParaRPr lang="en-US" dirty="0"/>
          </a:p>
          <a:p>
            <a:pPr algn="l" rtl="0"/>
            <a:r>
              <a:rPr dirty="0"/>
              <a:t>Enterprises can deliver </a:t>
            </a:r>
            <a:r>
              <a:rPr dirty="0">
                <a:solidFill>
                  <a:srgbClr val="C00000"/>
                </a:solidFill>
              </a:rPr>
              <a:t>Personalized Message</a:t>
            </a:r>
            <a:r>
              <a:rPr dirty="0"/>
              <a:t>, </a:t>
            </a:r>
            <a:r>
              <a:rPr lang="zh-TW" altLang="en-US" dirty="0"/>
              <a:t>like</a:t>
            </a:r>
            <a:endParaRPr lang="en-US" dirty="0"/>
          </a:p>
          <a:p>
            <a:pPr lvl="1" algn="l" rtl="0"/>
            <a:r>
              <a:rPr sz="4000" dirty="0">
                <a:solidFill>
                  <a:srgbClr val="7030A0"/>
                </a:solidFill>
              </a:rPr>
              <a:t>Promotional information</a:t>
            </a:r>
            <a:endParaRPr lang="en-US" sz="4000" dirty="0">
              <a:solidFill>
                <a:srgbClr val="7030A0"/>
              </a:solidFill>
            </a:endParaRPr>
          </a:p>
          <a:p>
            <a:pPr lvl="1" algn="l" rtl="0"/>
            <a:r>
              <a:rPr sz="4000" dirty="0">
                <a:solidFill>
                  <a:srgbClr val="7030A0"/>
                </a:solidFill>
              </a:rPr>
              <a:t>New Product Release</a:t>
            </a:r>
            <a:endParaRPr lang="en-US" sz="4000" dirty="0">
              <a:solidFill>
                <a:srgbClr val="7030A0"/>
              </a:solidFill>
            </a:endParaRPr>
          </a:p>
          <a:p>
            <a:pPr lvl="1" algn="l" rtl="0"/>
            <a:r>
              <a:rPr sz="4000" dirty="0">
                <a:solidFill>
                  <a:srgbClr val="7030A0"/>
                </a:solidFill>
              </a:rPr>
              <a:t>Customer Survey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Advantages of Email Marketing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385062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sz="2800" dirty="0">
                <a:solidFill>
                  <a:srgbClr val="7030A0"/>
                </a:solidFill>
              </a:rPr>
              <a:t>Collect email list:</a:t>
            </a:r>
            <a:endParaRPr lang="en-US" sz="28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pass through</a:t>
            </a:r>
            <a:r>
              <a:rPr lang="en-US" altLang="zh-CN" sz="2400" dirty="0"/>
              <a:t>【</a:t>
            </a:r>
            <a:r>
              <a:rPr sz="2400" dirty="0">
                <a:solidFill>
                  <a:srgbClr val="C00000"/>
                </a:solidFill>
              </a:rPr>
              <a:t>Subscription form, social media</a:t>
            </a:r>
            <a:r>
              <a:rPr lang="zh-TW" altLang="en-US" sz="2400" dirty="0">
                <a:solidFill>
                  <a:srgbClr val="C00000"/>
                </a:solidFill>
              </a:rPr>
              <a:t>,</a:t>
            </a:r>
            <a:r>
              <a:rPr sz="2400" dirty="0">
                <a:solidFill>
                  <a:srgbClr val="C00000"/>
                </a:solidFill>
              </a:rPr>
              <a:t>Promotions</a:t>
            </a:r>
            <a:r>
              <a:rPr lang="en-US" altLang="zh-CN" sz="2400" dirty="0"/>
              <a:t>】</a:t>
            </a:r>
            <a:r>
              <a:rPr sz="2400" dirty="0"/>
              <a:t>etc.</a:t>
            </a:r>
            <a:r>
              <a:rPr lang="zh-CN" altLang="en-US" sz="2400" dirty="0"/>
              <a:t>,</a:t>
            </a:r>
            <a:r>
              <a:rPr sz="2400" dirty="0"/>
              <a:t>Collect email addresses of potential customers.</a:t>
            </a:r>
          </a:p>
          <a:p>
            <a:pPr algn="l" rtl="0"/>
            <a:r>
              <a:rPr sz="2800" dirty="0">
                <a:solidFill>
                  <a:srgbClr val="7030A0"/>
                </a:solidFill>
              </a:rPr>
              <a:t>Category list:</a:t>
            </a:r>
            <a:endParaRPr lang="en-US" sz="28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according to</a:t>
            </a:r>
            <a:r>
              <a:rPr lang="en-US" altLang="zh-CN" sz="2400" dirty="0"/>
              <a:t>【</a:t>
            </a:r>
            <a:r>
              <a:rPr sz="2400" dirty="0">
                <a:solidFill>
                  <a:srgbClr val="C00000"/>
                </a:solidFill>
              </a:rPr>
              <a:t>Customer interests, purchasing history</a:t>
            </a:r>
            <a:r>
              <a:rPr lang="en-US" altLang="zh-CN" sz="2400" dirty="0"/>
              <a:t>】</a:t>
            </a:r>
            <a:r>
              <a:rPr sz="2400" dirty="0"/>
              <a:t>Waiting for the list</a:t>
            </a:r>
            <a:r>
              <a:rPr sz="2400" dirty="0">
                <a:solidFill>
                  <a:srgbClr val="C00000"/>
                </a:solidFill>
              </a:rPr>
              <a:t>Categories</a:t>
            </a:r>
            <a:r>
              <a:rPr sz="2400" dirty="0"/>
              <a:t>, ensuring the relevance of information</a:t>
            </a:r>
          </a:p>
          <a:p>
            <a:pPr algn="l" rtl="0"/>
            <a:r>
              <a:rPr sz="2800" dirty="0">
                <a:solidFill>
                  <a:srgbClr val="7030A0"/>
                </a:solidFill>
              </a:rPr>
              <a:t>Design an attractive subject line:</a:t>
            </a:r>
            <a:endParaRPr lang="en-US" sz="28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The subject line should be</a:t>
            </a:r>
            <a:r>
              <a:rPr lang="en-US" altLang="zh-CN" sz="2400" dirty="0"/>
              <a:t>【</a:t>
            </a:r>
            <a:r>
              <a:rPr sz="2400" dirty="0">
                <a:solidFill>
                  <a:srgbClr val="C00000"/>
                </a:solidFill>
              </a:rPr>
              <a:t>Short and attractive</a:t>
            </a:r>
            <a:r>
              <a:rPr lang="en-US" altLang="zh-CN" sz="2400" dirty="0"/>
              <a:t>】</a:t>
            </a:r>
            <a:r>
              <a:rPr sz="2400" dirty="0"/>
              <a:t>, and can clearly convey the main content of the email.</a:t>
            </a:r>
          </a:p>
          <a:p>
            <a:pPr algn="l" rtl="0"/>
            <a:r>
              <a:rPr sz="2800" dirty="0">
                <a:solidFill>
                  <a:srgbClr val="7030A0"/>
                </a:solidFill>
              </a:rPr>
              <a:t>Personalized content:</a:t>
            </a:r>
            <a:endParaRPr lang="en-US" sz="28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Based on the characteristics and behavior of the recipient,</a:t>
            </a:r>
            <a:r>
              <a:rPr lang="en-US" sz="2400" dirty="0"/>
              <a:t> 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Customize personalized content</a:t>
            </a:r>
            <a:r>
              <a:rPr sz="2400" dirty="0"/>
              <a:t>, increase the opening rate and click rate.</a:t>
            </a:r>
          </a:p>
          <a:p>
            <a:pPr algn="l" rtl="0"/>
            <a:r>
              <a:rPr sz="2800" dirty="0">
                <a:solidFill>
                  <a:srgbClr val="7030A0"/>
                </a:solidFill>
              </a:rPr>
              <a:t>A/B Testing:</a:t>
            </a:r>
            <a:endParaRPr lang="en-US" sz="28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pass through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A/B testing different versions of your emails</a:t>
            </a:r>
            <a:r>
              <a:rPr sz="2400" dirty="0"/>
              <a:t>,</a:t>
            </a:r>
            <a:r>
              <a:rPr sz="2400" dirty="0">
                <a:solidFill>
                  <a:srgbClr val="C00000"/>
                </a:solidFill>
              </a:rPr>
              <a:t>Find the best time to send, subject line, and content 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Create an Email Marketing Strategy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dirty="0">
                <a:highlight>
                  <a:srgbClr val="FFFF00"/>
                </a:highlight>
              </a:rPr>
              <a:t>Automation Tools</a:t>
            </a:r>
            <a:endParaRPr lang="en-US" dirty="0">
              <a:highlight>
                <a:srgbClr val="FFFF00"/>
              </a:highlight>
            </a:endParaRPr>
          </a:p>
          <a:p>
            <a:pPr lvl="1" algn="l" rtl="0"/>
            <a:r>
              <a:rPr dirty="0"/>
              <a:t>Automatically send emails based on customer behavior.</a:t>
            </a:r>
            <a:endParaRPr lang="en-US" dirty="0"/>
          </a:p>
          <a:p>
            <a:pPr algn="l" rtl="0"/>
            <a:r>
              <a:rPr lang="zh-CN" altLang="en-US" dirty="0"/>
              <a:t>For example: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Welcome email,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Shopping cart abandoned reminder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Birthday Wishes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This not only saves time, but also improves the efficiency and effectiveness of marketing.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Email 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Content Marketing and Brand Building</a:t>
            </a:r>
          </a:p>
        </p:txBody>
      </p:sp>
    </p:spTree>
    <p:extLst>
      <p:ext uri="{BB962C8B-B14F-4D97-AF65-F5344CB8AC3E}">
        <p14:creationId xmlns:p14="http://schemas.microsoft.com/office/powerpoint/2010/main" val="193174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zh-CN" altLang="en-US" dirty="0"/>
              <a:t>Purpose  </a:t>
            </a:r>
            <a:r>
              <a:rPr lang="en-US" altLang="zh-CN" dirty="0"/>
              <a:t>of </a:t>
            </a:r>
            <a:r>
              <a:rPr dirty="0"/>
              <a:t>Content Marketing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lang="en-US" altLang="zh-TW" dirty="0"/>
              <a:t>By </a:t>
            </a:r>
            <a:r>
              <a:rPr lang="en-US" altLang="zh-TW" dirty="0">
                <a:solidFill>
                  <a:srgbClr val="7030A0"/>
                </a:solidFill>
                <a:highlight>
                  <a:srgbClr val="FFFF00"/>
                </a:highlight>
              </a:rPr>
              <a:t>creating 【valuable and relevant content】,</a:t>
            </a:r>
          </a:p>
          <a:p>
            <a:pPr lvl="1" algn="l" rtl="0"/>
            <a:r>
              <a:rPr lang="en-US" altLang="zh-TW" dirty="0"/>
              <a:t>it aims to attract and retain the target audience, ultimately driving profitable consumer actions.</a:t>
            </a:r>
            <a:r>
              <a:rPr lang="en-US" dirty="0"/>
              <a:t> </a:t>
            </a:r>
          </a:p>
          <a:p>
            <a:pPr algn="l" rtl="0"/>
            <a:r>
              <a:rPr dirty="0"/>
              <a:t>High quality content</a:t>
            </a:r>
            <a:endParaRPr lang="en-US" dirty="0"/>
          </a:p>
          <a:p>
            <a:pPr lvl="1" algn="l" rtl="0"/>
            <a:r>
              <a:rPr dirty="0"/>
              <a:t>Not only can it enhance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Brand authority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Still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Improve SEO results</a:t>
            </a:r>
            <a:r>
              <a:rPr dirty="0"/>
              <a:t>, bringing more</a:t>
            </a:r>
            <a:r>
              <a:rPr lang="en-US" dirty="0"/>
              <a:t> </a:t>
            </a:r>
            <a:r>
              <a:rPr dirty="0">
                <a:highlight>
                  <a:srgbClr val="FFFF00"/>
                </a:highlight>
              </a:rPr>
              <a:t>Organic traffic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Importance of Content Marketing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Understand your target audience: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In-depth research on target audience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Demands and pain points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Interest</a:t>
            </a:r>
            <a:r>
              <a:rPr lang="en-US" altLang="zh-CN" dirty="0"/>
              <a:t>】</a:t>
            </a:r>
            <a:r>
              <a:rPr dirty="0"/>
              <a:t>, creating content that meets their needs.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Design content calendar: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Planning content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Frequency of releases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dirty="0"/>
              <a:t>and themes to maintain the stability of content output.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Diversified content formats: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Apart from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article</a:t>
            </a:r>
            <a:r>
              <a:rPr dirty="0"/>
              <a:t>, and you can also create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Videos, charts, white papers, eBooks and case studies</a:t>
            </a:r>
            <a:r>
              <a:rPr lang="en-US" altLang="zh-CN" dirty="0"/>
              <a:t>】</a:t>
            </a:r>
            <a:r>
              <a:rPr dirty="0"/>
              <a:t>And other forms of content.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Tell the brand story: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Narration through content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Brand mission and values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Growth process</a:t>
            </a:r>
            <a:r>
              <a:rPr lang="en-US" altLang="zh-CN" dirty="0"/>
              <a:t>】</a:t>
            </a:r>
            <a:r>
              <a:rPr dirty="0"/>
              <a:t>, and establish an emotional connection with consumers.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Content creation strategy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Content Marketing </a:t>
            </a:r>
            <a:r>
              <a:rPr dirty="0"/>
              <a:t>and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Brand Building </a:t>
            </a:r>
            <a:r>
              <a:rPr lang="en-US" altLang="en-US" dirty="0"/>
              <a:t>is </a:t>
            </a:r>
            <a:r>
              <a:rPr dirty="0"/>
              <a:t>closely related.</a:t>
            </a:r>
            <a:endParaRPr lang="en-US" dirty="0"/>
          </a:p>
          <a:p>
            <a:pPr algn="l" rtl="0"/>
            <a:r>
              <a:rPr lang="en-US" altLang="zh-TW" dirty="0"/>
              <a:t>Through consistent </a:t>
            </a:r>
            <a:r>
              <a:rPr lang="en-US" altLang="zh-TW" dirty="0">
                <a:highlight>
                  <a:srgbClr val="FFFF00"/>
                </a:highlight>
              </a:rPr>
              <a:t>content marketing </a:t>
            </a:r>
            <a:r>
              <a:rPr lang="en-US" altLang="zh-TW" dirty="0"/>
              <a:t>aligned with brand positioning, businesses can shape a unique </a:t>
            </a:r>
            <a:r>
              <a:rPr lang="en-US" altLang="zh-TW" dirty="0">
                <a:highlight>
                  <a:srgbClr val="FFFF00"/>
                </a:highlight>
              </a:rPr>
              <a:t>brand image </a:t>
            </a:r>
            <a:r>
              <a:rPr lang="en-US" altLang="zh-TW" dirty="0"/>
              <a:t>in the minds of consumers.</a:t>
            </a:r>
            <a:endParaRPr lang="en-US" dirty="0"/>
          </a:p>
          <a:p>
            <a:pPr algn="l" rtl="0"/>
            <a:r>
              <a:rPr dirty="0"/>
              <a:t>This image</a:t>
            </a:r>
            <a:endParaRPr lang="en-US" dirty="0"/>
          </a:p>
          <a:p>
            <a:pPr lvl="1" algn="l" rtl="0"/>
            <a:r>
              <a:rPr dirty="0"/>
              <a:t>Not only</a:t>
            </a:r>
            <a:r>
              <a:rPr lang="en-US" dirty="0"/>
              <a:t> 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Products or Services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Also includes</a:t>
            </a:r>
            <a:r>
              <a:rPr lang="en-US" dirty="0"/>
              <a:t>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Brand values,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culture and reputation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Brand Building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94BF65-9A50-492F-9CB1-8DB6EC0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Search Engine Optimization (SEO) and search engine marketing (</a:t>
            </a:r>
            <a:r>
              <a:rPr lang="en-US" altLang="zh-TW" dirty="0"/>
              <a:t>SEM</a:t>
            </a:r>
            <a:r>
              <a:rPr lang="zh-TW" altLang="en-US" dirty="0"/>
              <a:t>）</a:t>
            </a:r>
            <a:endParaRPr lang="en-US" altLang="zh-TW" dirty="0"/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Social Media Marketing Strategy</a:t>
            </a:r>
            <a:endParaRPr lang="en-US" altLang="zh-TW" dirty="0"/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Email Marketing</a:t>
            </a:r>
            <a:endParaRPr lang="en-US" altLang="zh-TW" dirty="0"/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Content Marketing and Brand Building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331EE8-EAC9-4072-B561-FBAD3E9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2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8" y="1600200"/>
            <a:ext cx="9259409" cy="5121275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Traffic growth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altLang="zh-TW" dirty="0"/>
              <a:t>Observe the changes in website traffic after content is published to assess the attractiveness of the content.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Conversion rate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By analyzing the content</a:t>
            </a:r>
            <a:r>
              <a:rPr lang="en-US" altLang="zh-CN" dirty="0"/>
              <a:t>【</a:t>
            </a:r>
            <a:r>
              <a:rPr sz="3800" dirty="0">
                <a:solidFill>
                  <a:srgbClr val="C00000"/>
                </a:solidFill>
                <a:highlight>
                  <a:srgbClr val="FFFF00"/>
                </a:highlight>
              </a:rPr>
              <a:t>Subscribe, Purchase</a:t>
            </a:r>
            <a:r>
              <a:rPr lang="zh-TW" altLang="en-US" sz="3800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sz="3800" dirty="0">
                <a:solidFill>
                  <a:srgbClr val="C00000"/>
                </a:solidFill>
                <a:highlight>
                  <a:srgbClr val="FFFF00"/>
                </a:highlight>
              </a:rPr>
              <a:t>Other conversion behaviors</a:t>
            </a:r>
            <a:r>
              <a:rPr lang="en-US" altLang="zh-CN" dirty="0"/>
              <a:t>】</a:t>
            </a:r>
            <a:r>
              <a:rPr dirty="0"/>
              <a:t>, evaluate the actual effectiveness of the content.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Social Sharing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Measuring the impact of content on social media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Sharing and interacting with data</a:t>
            </a:r>
            <a:r>
              <a:rPr dirty="0"/>
              <a:t>, and understand </a:t>
            </a:r>
            <a:r>
              <a:rPr lang="en-US" altLang="zh-TW" dirty="0"/>
              <a:t>the effectiveness of content distribution.</a:t>
            </a:r>
            <a:r>
              <a:rPr lang="en-US" dirty="0"/>
              <a:t>.</a:t>
            </a:r>
          </a:p>
          <a:p>
            <a:pPr algn="l" rtl="0"/>
            <a:r>
              <a:rPr lang="en-US" b="1" dirty="0">
                <a:solidFill>
                  <a:srgbClr val="7030A0"/>
                </a:solidFill>
              </a:rPr>
              <a:t>SEO ranking</a:t>
            </a:r>
            <a:r>
              <a:rPr lang="en-US" dirty="0"/>
              <a:t>:</a:t>
            </a:r>
          </a:p>
          <a:p>
            <a:pPr lvl="1" algn="l" rtl="0"/>
            <a:r>
              <a:rPr lang="en-US" altLang="zh-TW" dirty="0"/>
              <a:t>Track the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search engine rankings </a:t>
            </a:r>
            <a:r>
              <a:rPr lang="en-US" altLang="zh-TW" dirty="0"/>
              <a:t>of content pages using SEO tools to evaluate the performance of the content in search engines.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altLang="zh-TW" dirty="0"/>
              <a:t>Measuring the </a:t>
            </a:r>
            <a:r>
              <a:rPr lang="en-US" altLang="zh-TW" dirty="0">
                <a:solidFill>
                  <a:srgbClr val="7030A0"/>
                </a:solidFill>
              </a:rPr>
              <a:t>effectiveness of content marketing</a:t>
            </a:r>
            <a:endParaRPr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dirty="0"/>
              <a:t>5.</a:t>
            </a:r>
            <a:r>
              <a:rPr lang="zh-CN" altLang="en-US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3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dirty="0">
                <a:solidFill>
                  <a:srgbClr val="C00000"/>
                </a:solidFill>
              </a:rPr>
              <a:t>Internet Marketing Strategy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Online marketing is the key to success in e-commerce.</a:t>
            </a:r>
          </a:p>
          <a:p>
            <a:pPr lvl="1" algn="l" rtl="0"/>
            <a:r>
              <a:rPr lang="en-US" dirty="0"/>
              <a:t>Whether through </a:t>
            </a:r>
            <a:r>
              <a:rPr lang="en-US" dirty="0">
                <a:solidFill>
                  <a:srgbClr val="C00000"/>
                </a:solidFill>
              </a:rPr>
              <a:t>SEO and SEM </a:t>
            </a:r>
            <a:r>
              <a:rPr lang="en-US" dirty="0"/>
              <a:t>to improve search engine visibility,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Social media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Email marketing,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Building connections with customers </a:t>
            </a:r>
            <a:r>
              <a:rPr lang="en-US" dirty="0"/>
              <a:t>— all of these require careful planning and continuous optimization.</a:t>
            </a:r>
          </a:p>
          <a:p>
            <a:pPr algn="l" rtl="0"/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dirty="0">
                <a:solidFill>
                  <a:srgbClr val="C00000"/>
                </a:solidFill>
              </a:rPr>
              <a:t>Content Marketing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lang="en-US" altLang="zh-TW" dirty="0">
                <a:solidFill>
                  <a:srgbClr val="C00000"/>
                </a:solidFill>
              </a:rPr>
              <a:t>Content marketing is an important pillar of brand building</a:t>
            </a:r>
            <a:r>
              <a:rPr lang="en-US" altLang="zh-TW" dirty="0"/>
              <a:t>, winning consumer trust and loyalty by creating valuable content.</a:t>
            </a:r>
            <a:endParaRPr lang="en-US" dirty="0"/>
          </a:p>
          <a:p>
            <a:pPr algn="l" rtl="0"/>
            <a:r>
              <a:rPr sz="2900" dirty="0"/>
              <a:t>In this rapidly changing digital era, businesses must flexibly use a variety of online marketing tools and strategies to stand out in the fiercely competitive market.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rtl="0"/>
            <a:r>
              <a:rPr lang="en-US" altLang="zh-CN" sz="4800" dirty="0"/>
              <a:t>1.</a:t>
            </a:r>
            <a:r>
              <a:rPr lang="zh-TW" altLang="en-US" sz="4800" dirty="0"/>
              <a:t>Search Engine Optimization (SEO) and search engine marketing (</a:t>
            </a:r>
            <a:r>
              <a:rPr lang="en-US" altLang="zh-TW" sz="4800" dirty="0"/>
              <a:t>SEM</a:t>
            </a:r>
            <a:r>
              <a:rPr lang="zh-TW" altLang="en-US" sz="4800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dirty="0">
                <a:highlight>
                  <a:srgbClr val="FFFF00"/>
                </a:highlight>
              </a:rPr>
              <a:t>SEO</a:t>
            </a:r>
            <a:r>
              <a:rPr lang="en-US" altLang="zh-CN" sz="3000" dirty="0">
                <a:solidFill>
                  <a:srgbClr val="7030A0"/>
                </a:solidFill>
              </a:rPr>
              <a:t>(</a:t>
            </a:r>
            <a:r>
              <a:rPr lang="en-US" altLang="zh-TW" sz="3000" dirty="0">
                <a:solidFill>
                  <a:srgbClr val="7030A0"/>
                </a:solidFill>
              </a:rPr>
              <a:t>Search Engine Optimization</a:t>
            </a:r>
            <a:r>
              <a:rPr lang="en-US" altLang="zh-CN" sz="3000" dirty="0">
                <a:solidFill>
                  <a:srgbClr val="7030A0"/>
                </a:solidFill>
              </a:rPr>
              <a:t>)</a:t>
            </a:r>
            <a:r>
              <a:rPr dirty="0"/>
              <a:t>means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By optimizing website structure and content,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7030A0"/>
                </a:solidFill>
              </a:rPr>
              <a:t>to rank higher in search engine results pages (SERPs),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Thus increasing</a:t>
            </a:r>
            <a:r>
              <a:rPr lang="en-US" dirty="0"/>
              <a:t> </a:t>
            </a:r>
            <a:r>
              <a:rPr dirty="0">
                <a:highlight>
                  <a:srgbClr val="FFFF00"/>
                </a:highlight>
              </a:rPr>
              <a:t>Organic traffic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dirty="0"/>
              <a:t>The core of SEO is</a:t>
            </a:r>
            <a:endParaRPr lang="en-US" dirty="0"/>
          </a:p>
          <a:p>
            <a:pPr lvl="1" algn="l" rtl="0"/>
            <a:r>
              <a:rPr lang="en-US" dirty="0"/>
              <a:t>U</a:t>
            </a:r>
            <a:r>
              <a:rPr dirty="0"/>
              <a:t>nderstand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Search engine algorithms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According to the algorithm requirements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Adjust the website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Make it more in line with user search needs.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Importance of Search Engine Optimization (SEO)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Keyword Research: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Identify user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Common search terms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</a:rPr>
              <a:t>Integrate into website</a:t>
            </a:r>
            <a:r>
              <a:rPr dirty="0"/>
              <a:t>Content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Content Optimization: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Ensure network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High quality website content</a:t>
            </a:r>
            <a:r>
              <a:rPr dirty="0"/>
              <a:t>It is highly relevant to the keywords and is updated regularly to keep it fresh.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Technical SEO: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Optimize the technical structure of your website</a:t>
            </a:r>
            <a:r>
              <a:rPr lang="zh-CN" altLang="en-US" dirty="0"/>
              <a:t>:</a:t>
            </a:r>
            <a:r>
              <a:rPr dirty="0"/>
              <a:t>like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Improve website speed</a:t>
            </a:r>
            <a:r>
              <a:rPr dirty="0"/>
              <a:t>, ensure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Mobile-Friendliness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Responsive web pages for all platforms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/>
              <a:t>,</a:t>
            </a:r>
            <a:r>
              <a:rPr dirty="0"/>
              <a:t>improve</a:t>
            </a:r>
            <a:r>
              <a:rPr dirty="0">
                <a:solidFill>
                  <a:srgbClr val="C00000"/>
                </a:solidFill>
              </a:rPr>
              <a:t>Internal link structure</a:t>
            </a:r>
            <a:r>
              <a:rPr dirty="0"/>
              <a:t>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External link construction: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Obtained from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Backlinks from other high authority websites</a:t>
            </a:r>
            <a:r>
              <a:rPr dirty="0"/>
              <a:t>, to improve the site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Authoritativeness</a:t>
            </a:r>
            <a:r>
              <a:rPr dirty="0"/>
              <a:t>and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Trust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Key elements of SEO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alt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SEM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</a:t>
            </a:r>
            <a:r>
              <a:rPr lang="en-US" altLang="zh-TW" sz="3200" dirty="0">
                <a:solidFill>
                  <a:srgbClr val="7030A0"/>
                </a:solidFill>
              </a:rPr>
              <a:t>Search Engine Marketing)</a:t>
            </a:r>
            <a:r>
              <a:rPr lang="zh-TW" altLang="en-US" sz="4400" dirty="0"/>
              <a:t>Mainly refers to</a:t>
            </a:r>
            <a:endParaRPr lang="en-US" altLang="en-US" sz="4400" dirty="0"/>
          </a:p>
          <a:p>
            <a:pPr lvl="1" algn="l" rtl="0"/>
            <a:r>
              <a:rPr sz="3200" dirty="0">
                <a:solidFill>
                  <a:srgbClr val="C00000"/>
                </a:solidFill>
              </a:rPr>
              <a:t>Through paid advertising (</a:t>
            </a:r>
            <a:r>
              <a:rPr sz="3200" dirty="0"/>
              <a:t>(e.g. Google Ads)</a:t>
            </a:r>
            <a:endParaRPr lang="en-US" sz="3200" dirty="0"/>
          </a:p>
          <a:p>
            <a:pPr lvl="1" algn="l" rtl="0"/>
            <a:r>
              <a:rPr sz="3200" dirty="0"/>
              <a:t>exist</a:t>
            </a:r>
            <a:r>
              <a:rPr sz="3200" dirty="0">
                <a:solidFill>
                  <a:srgbClr val="C00000"/>
                </a:solidFill>
              </a:rPr>
              <a:t>Improve visibility in search engine results</a:t>
            </a:r>
            <a:r>
              <a:rPr sz="3200" dirty="0"/>
              <a:t>.</a:t>
            </a:r>
            <a:endParaRPr lang="en-US" sz="3200" dirty="0"/>
          </a:p>
          <a:p>
            <a:pPr algn="l" rtl="0"/>
            <a:r>
              <a:rPr sz="4400" dirty="0">
                <a:solidFill>
                  <a:srgbClr val="7030A0"/>
                </a:solidFill>
              </a:rPr>
              <a:t>SEM can be used in the short term</a:t>
            </a:r>
            <a:endParaRPr lang="en-US" sz="4400" dirty="0">
              <a:solidFill>
                <a:srgbClr val="7030A0"/>
              </a:solidFill>
            </a:endParaRPr>
          </a:p>
          <a:p>
            <a:pPr lvl="1" algn="l" rtl="0"/>
            <a:r>
              <a:rPr sz="3200" dirty="0">
                <a:solidFill>
                  <a:srgbClr val="C00000"/>
                </a:solidFill>
              </a:rPr>
              <a:t>Bringing a lot of accurate traffic</a:t>
            </a:r>
            <a:r>
              <a:rPr sz="3200" dirty="0"/>
              <a:t>,</a:t>
            </a:r>
            <a:endParaRPr lang="en-US" sz="3200" dirty="0"/>
          </a:p>
          <a:p>
            <a:pPr lvl="1" algn="l" rtl="0"/>
            <a:r>
              <a:rPr sz="3200" dirty="0"/>
              <a:t>and allow companies to</a:t>
            </a:r>
            <a:r>
              <a:rPr sz="3200" dirty="0">
                <a:highlight>
                  <a:srgbClr val="FFFF00"/>
                </a:highlight>
              </a:rPr>
              <a:t>budget</a:t>
            </a:r>
            <a:r>
              <a:rPr lang="zh-CN" altLang="en-US" sz="3200" dirty="0"/>
              <a:t>,</a:t>
            </a:r>
            <a:r>
              <a:rPr sz="3200" dirty="0">
                <a:solidFill>
                  <a:srgbClr val="C00000"/>
                </a:solidFill>
              </a:rPr>
              <a:t>Flexibly adjust marketing strategies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role of search engine marketing (SEM)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72" y="1600200"/>
            <a:ext cx="8851037" cy="5121275"/>
          </a:xfrm>
        </p:spPr>
        <p:txBody>
          <a:bodyPr>
            <a:normAutofit fontScale="925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SEO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It takes a long time</a:t>
            </a:r>
            <a:r>
              <a:rPr dirty="0"/>
              <a:t>To be effective,</a:t>
            </a:r>
            <a:endParaRPr lang="en-US" dirty="0"/>
          </a:p>
          <a:p>
            <a:pPr lvl="1" algn="l" rtl="0"/>
            <a:r>
              <a:rPr dirty="0"/>
              <a:t>But once successful, </a:t>
            </a:r>
            <a:r>
              <a:rPr lang="en-US" altLang="zh-TW" dirty="0"/>
              <a:t>once successful, the organic traffic generated is 【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continuous and free</a:t>
            </a:r>
            <a:r>
              <a:rPr lang="en-US" altLang="zh-TW" dirty="0"/>
              <a:t>】</a:t>
            </a:r>
          </a:p>
          <a:p>
            <a:pPr algn="l" rtl="0"/>
            <a:r>
              <a:rPr b="1" dirty="0">
                <a:solidFill>
                  <a:srgbClr val="7030A0"/>
                </a:solidFill>
              </a:rPr>
              <a:t>SEM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The effect is immediate</a:t>
            </a:r>
            <a:r>
              <a:rPr dirty="0"/>
              <a:t>,</a:t>
            </a:r>
            <a:r>
              <a:rPr lang="zh-CN" altLang="en-US" dirty="0"/>
              <a:t>but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It costs money </a:t>
            </a:r>
            <a:r>
              <a:rPr lang="en-US" altLang="zh-CN" dirty="0"/>
              <a:t>a</a:t>
            </a:r>
            <a:r>
              <a:rPr lang="zh-CN" altLang="en-US" dirty="0"/>
              <a:t>nd </a:t>
            </a:r>
            <a:r>
              <a:rPr dirty="0"/>
              <a:t>Requires ongoing investment.</a:t>
            </a:r>
            <a:endParaRPr lang="en-US" dirty="0"/>
          </a:p>
          <a:p>
            <a:pPr lvl="1" algn="l" rtl="0"/>
            <a:r>
              <a:rPr lang="en-US" altLang="zh-TW" dirty="0"/>
              <a:t>It is suitable for businesses that need to </a:t>
            </a:r>
            <a:r>
              <a:rPr lang="en-US" altLang="zh-TW" dirty="0">
                <a:solidFill>
                  <a:srgbClr val="C00000"/>
                </a:solidFill>
              </a:rPr>
              <a:t>quickly increase exposure and traffic</a:t>
            </a:r>
            <a:r>
              <a:rPr lang="en-US" altLang="zh-TW" dirty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Comparison between SEO and SEM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CN" dirty="0"/>
              <a:t>2.</a:t>
            </a:r>
            <a:r>
              <a:rPr lang="zh-TW" altLang="en-US" dirty="0"/>
              <a:t>Social Media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403559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Social Media</a:t>
            </a:r>
            <a:r>
              <a:rPr lang="zh-CN" altLang="en-US"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dirty="0"/>
              <a:t>It has become one of the </a:t>
            </a:r>
            <a:r>
              <a:rPr lang="en-US" altLang="zh-TW" dirty="0">
                <a:solidFill>
                  <a:srgbClr val="C00000"/>
                </a:solidFill>
              </a:rPr>
              <a:t>primary platforms for interaction between brands and consumers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>
                <a:solidFill>
                  <a:srgbClr val="7030A0"/>
                </a:solidFill>
              </a:rPr>
              <a:t>Through social media,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can build</a:t>
            </a:r>
            <a:r>
              <a:rPr lang="en-US" dirty="0"/>
              <a:t> </a:t>
            </a:r>
            <a:r>
              <a:rPr dirty="0">
                <a:solidFill>
                  <a:srgbClr val="C00000"/>
                </a:solidFill>
              </a:rPr>
              <a:t>brand image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Product Promotion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Strengthen customer relationships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dirty="0">
                <a:solidFill>
                  <a:srgbClr val="7030A0"/>
                </a:solidFill>
              </a:rPr>
              <a:t>Successful Social Media Marketing Strategies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en-US" altLang="zh-TW" dirty="0"/>
              <a:t>It's not just about </a:t>
            </a:r>
            <a:r>
              <a:rPr lang="en-US" altLang="zh-TW" dirty="0">
                <a:highlight>
                  <a:srgbClr val="FFFF00"/>
                </a:highlight>
              </a:rPr>
              <a:t>publishing content, </a:t>
            </a:r>
          </a:p>
          <a:p>
            <a:pPr lvl="1" algn="l" rtl="0"/>
            <a:r>
              <a:rPr lang="en-US" altLang="zh-TW" dirty="0"/>
              <a:t>but also about </a:t>
            </a:r>
            <a:r>
              <a:rPr lang="en-US" altLang="zh-TW" dirty="0">
                <a:highlight>
                  <a:srgbClr val="FFFF00"/>
                </a:highlight>
              </a:rPr>
              <a:t>deep interaction with users</a:t>
            </a:r>
            <a:r>
              <a:rPr lang="en-US" altLang="zh-TW" dirty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Impact of Social Media 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206</TotalTime>
  <Words>1245</Words>
  <Application>Microsoft Office PowerPoint</Application>
  <PresentationFormat>如螢幕大小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Importance of Search Engine Optimization (SEO)</vt:lpstr>
      <vt:lpstr>Key elements of SEO</vt:lpstr>
      <vt:lpstr>The role of search engine marketing (SEM)</vt:lpstr>
      <vt:lpstr>Comparison between SEO and SEM</vt:lpstr>
      <vt:lpstr>PowerPoint 簡報</vt:lpstr>
      <vt:lpstr>The Impact of Social Media Marketing</vt:lpstr>
      <vt:lpstr>Steps to Developing a Social Media Marketing Strategy</vt:lpstr>
      <vt:lpstr>Social Media Advertising</vt:lpstr>
      <vt:lpstr>PowerPoint 簡報</vt:lpstr>
      <vt:lpstr>Advantages of Email Marketing</vt:lpstr>
      <vt:lpstr>Create an Email Marketing Strategy</vt:lpstr>
      <vt:lpstr>Email Automation</vt:lpstr>
      <vt:lpstr>PowerPoint 簡報</vt:lpstr>
      <vt:lpstr>Importance of Content Marketing</vt:lpstr>
      <vt:lpstr>Content creation strategy</vt:lpstr>
      <vt:lpstr>Brand Building</vt:lpstr>
      <vt:lpstr>Measuring the effectiveness of content marketing</vt:lpstr>
      <vt:lpstr>PowerPoint 簡報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17</cp:revision>
  <dcterms:created xsi:type="dcterms:W3CDTF">2013-01-27T09:14:16Z</dcterms:created>
  <dcterms:modified xsi:type="dcterms:W3CDTF">2024-09-04T17:42:54Z</dcterms:modified>
  <cp:category/>
</cp:coreProperties>
</file>