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79" r:id="rId8"/>
    <p:sldId id="262" r:id="rId9"/>
    <p:sldId id="285" r:id="rId10"/>
    <p:sldId id="286" r:id="rId11"/>
    <p:sldId id="263" r:id="rId12"/>
    <p:sldId id="264" r:id="rId13"/>
    <p:sldId id="280" r:id="rId14"/>
    <p:sldId id="266" r:id="rId15"/>
    <p:sldId id="267" r:id="rId16"/>
    <p:sldId id="268" r:id="rId17"/>
    <p:sldId id="282" r:id="rId18"/>
    <p:sldId id="269" r:id="rId19"/>
    <p:sldId id="270" r:id="rId20"/>
    <p:sldId id="271" r:id="rId21"/>
    <p:sldId id="287" r:id="rId22"/>
    <p:sldId id="307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27" r:id="rId35"/>
    <p:sldId id="328" r:id="rId36"/>
    <p:sldId id="302" r:id="rId37"/>
    <p:sldId id="303" r:id="rId38"/>
    <p:sldId id="306" r:id="rId39"/>
    <p:sldId id="304" r:id="rId40"/>
    <p:sldId id="305" r:id="rId41"/>
    <p:sldId id="310" r:id="rId42"/>
    <p:sldId id="308" r:id="rId43"/>
    <p:sldId id="309" r:id="rId44"/>
    <p:sldId id="315" r:id="rId45"/>
    <p:sldId id="316" r:id="rId46"/>
    <p:sldId id="317" r:id="rId47"/>
    <p:sldId id="326" r:id="rId48"/>
    <p:sldId id="323" r:id="rId49"/>
    <p:sldId id="325" r:id="rId50"/>
    <p:sldId id="318" r:id="rId51"/>
    <p:sldId id="311" r:id="rId52"/>
    <p:sldId id="332" r:id="rId53"/>
    <p:sldId id="313" r:id="rId54"/>
    <p:sldId id="319" r:id="rId55"/>
    <p:sldId id="314" r:id="rId56"/>
    <p:sldId id="320" r:id="rId57"/>
    <p:sldId id="312" r:id="rId58"/>
    <p:sldId id="353" r:id="rId59"/>
    <p:sldId id="354" r:id="rId60"/>
    <p:sldId id="321" r:id="rId61"/>
    <p:sldId id="322" r:id="rId62"/>
    <p:sldId id="352" r:id="rId63"/>
    <p:sldId id="329" r:id="rId64"/>
    <p:sldId id="330" r:id="rId65"/>
    <p:sldId id="331" r:id="rId66"/>
    <p:sldId id="291" r:id="rId67"/>
    <p:sldId id="333" r:id="rId68"/>
    <p:sldId id="334" r:id="rId69"/>
    <p:sldId id="335" r:id="rId70"/>
    <p:sldId id="336" r:id="rId71"/>
    <p:sldId id="349" r:id="rId72"/>
    <p:sldId id="350" r:id="rId73"/>
    <p:sldId id="351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7" r:id="rId84"/>
    <p:sldId id="346" r:id="rId85"/>
    <p:sldId id="348" r:id="rId86"/>
    <p:sldId id="281" r:id="rId87"/>
    <p:sldId id="273" r:id="rId88"/>
    <p:sldId id="274" r:id="rId89"/>
    <p:sldId id="284" r:id="rId90"/>
    <p:sldId id="275" r:id="rId91"/>
    <p:sldId id="276" r:id="rId92"/>
    <p:sldId id="283" r:id="rId93"/>
    <p:sldId id="277" r:id="rId9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66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951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9261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052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476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35940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VKrNXProDw" TargetMode="External"/><Relationship Id="rId2" Type="http://schemas.openxmlformats.org/officeDocument/2006/relationships/hyperlink" Target="https://www.youtube.com/watch?v=YLY_CWvlZs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fF3SZTUehsA?t=4" TargetMode="External"/><Relationship Id="rId4" Type="http://schemas.openxmlformats.org/officeDocument/2006/relationships/hyperlink" Target="https://www.youtube.com/watch?v=et9KYBofMG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uWyY8vigbA" TargetMode="External"/><Relationship Id="rId2" Type="http://schemas.openxmlformats.org/officeDocument/2006/relationships/hyperlink" Target="https://www.youtube.com/watch?v=YLY_CWvlZs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8bM0NCanNY" TargetMode="External"/><Relationship Id="rId4" Type="http://schemas.openxmlformats.org/officeDocument/2006/relationships/hyperlink" Target="https://www.youtube.com/watch?v=6h6cY-EjlY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today.com.tw/article/category/183025/post/20230113003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mXbOwSgho" TargetMode="External"/><Relationship Id="rId2" Type="http://schemas.openxmlformats.org/officeDocument/2006/relationships/hyperlink" Target="https://www.youtube.com/watch?v=6h6cY-EjlY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137607"/>
            <a:ext cx="7772400" cy="1014617"/>
          </a:xfrm>
        </p:spPr>
        <p:txBody>
          <a:bodyPr/>
          <a:lstStyle/>
          <a:p>
            <a:pPr rtl="0"/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B857817-3AC5-4D0B-84DA-55D71B2A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603315"/>
            <a:ext cx="8495931" cy="4185501"/>
          </a:xfrm>
        </p:spPr>
        <p:txBody>
          <a:bodyPr>
            <a:normAutofit fontScale="55000" lnSpcReduction="20000"/>
          </a:bodyPr>
          <a:lstStyle/>
          <a:p>
            <a:pPr rtl="0"/>
            <a:r>
              <a:rPr lang="en-US" altLang="zh-CN" sz="7600" dirty="0"/>
              <a:t>【</a:t>
            </a:r>
            <a:r>
              <a:rPr lang="zh-TW" altLang="en-US" sz="7600" dirty="0"/>
              <a:t>Mobile Commerce and Cross-border E-commerce</a:t>
            </a:r>
            <a:r>
              <a:rPr lang="en-US" altLang="zh-CN" sz="7600" dirty="0"/>
              <a:t>】</a:t>
            </a:r>
          </a:p>
          <a:p>
            <a:pPr rtl="0"/>
            <a:r>
              <a:rPr lang="en-US" altLang="zh-TW" sz="7600" dirty="0"/>
              <a:t>are the two major trends in current e-commerce </a:t>
            </a:r>
          </a:p>
          <a:p>
            <a:pPr algn="l" rtl="0"/>
            <a:endParaRPr lang="en-US" altLang="zh-TW" dirty="0"/>
          </a:p>
          <a:p>
            <a:pPr rtl="0"/>
            <a:r>
              <a:rPr lang="en-US" altLang="zh-TW" dirty="0"/>
              <a:t>➜ Using SHEIN, </a:t>
            </a:r>
            <a:r>
              <a:rPr lang="en-US" altLang="zh-TW" dirty="0" err="1"/>
              <a:t>Temu</a:t>
            </a:r>
            <a:r>
              <a:rPr lang="en-US" altLang="zh-TW" dirty="0"/>
              <a:t>, and Amazon as examples.</a:t>
            </a:r>
            <a:endParaRPr lang="zh-TW" altLang="en-US" sz="4300" dirty="0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b="1" dirty="0">
                <a:highlight>
                  <a:srgbClr val="FFFF00"/>
                </a:highlight>
              </a:rPr>
              <a:t>Global Market Size</a:t>
            </a:r>
            <a:endParaRPr lang="en-US" b="1" dirty="0">
              <a:highlight>
                <a:srgbClr val="FFFF00"/>
              </a:highlight>
            </a:endParaRPr>
          </a:p>
          <a:p>
            <a:pPr lvl="1" algn="l" rtl="0"/>
            <a:r>
              <a:rPr sz="3600" dirty="0"/>
              <a:t>With the popularization of the Internet and the advancement of logistics technology, the global cross-border e-commerce market continues to grow and is expected to continue to expand in the next few years. The Asia-Pacific region, North America and Europe are the main cross-border e-commerce markets, and consumers' demand for overseas products continues to increase.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dirty="0"/>
              <a:t>2. Market opportunities for cross-border e-commerce</a:t>
            </a:r>
          </a:p>
        </p:txBody>
      </p:sp>
    </p:spTree>
    <p:extLst>
      <p:ext uri="{BB962C8B-B14F-4D97-AF65-F5344CB8AC3E}">
        <p14:creationId xmlns:p14="http://schemas.microsoft.com/office/powerpoint/2010/main" val="170633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7" y="1600200"/>
            <a:ext cx="8851037" cy="5121275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Market expansion: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Cross-border e-commerce enables businesses to break through the limitations of local markets, reach global consumers and increase sales opportunities.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Cost advantage: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Products from certain countries or regions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Very low,</a:t>
            </a:r>
            <a:r>
              <a:rPr dirty="0">
                <a:solidFill>
                  <a:srgbClr val="C00000"/>
                </a:solidFill>
              </a:rPr>
              <a:t>May have price or quality advantages in other markets</a:t>
            </a:r>
            <a:r>
              <a:rPr dirty="0"/>
              <a:t>, thereby attracting cross-border consumers.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Technological progress: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sz="3300" dirty="0">
                <a:solidFill>
                  <a:srgbClr val="C00000"/>
                </a:solidFill>
                <a:highlight>
                  <a:srgbClr val="FFFF00"/>
                </a:highlight>
              </a:rPr>
              <a:t>Global Logistics</a:t>
            </a:r>
            <a:r>
              <a:rPr dirty="0"/>
              <a:t>and</a:t>
            </a:r>
            <a:r>
              <a:rPr lang="zh-TW" altLang="en-US" sz="3300" dirty="0">
                <a:solidFill>
                  <a:srgbClr val="C00000"/>
                </a:solidFill>
                <a:highlight>
                  <a:srgbClr val="FFFF00"/>
                </a:highlight>
              </a:rPr>
              <a:t>Payment Technology</a:t>
            </a:r>
            <a:r>
              <a:rPr dirty="0"/>
              <a:t>The progress of the Internet has made cross-border transactions more convenient and secure.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Government Support: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Many governments have adopted policies to support the development of cross-border e-commerce.</a:t>
            </a:r>
            <a:r>
              <a:rPr dirty="0"/>
              <a:t>, if provided</a:t>
            </a:r>
            <a:r>
              <a:rPr sz="3800" dirty="0">
                <a:solidFill>
                  <a:srgbClr val="C00000"/>
                </a:solidFill>
                <a:highlight>
                  <a:srgbClr val="FFFF00"/>
                </a:highlight>
              </a:rPr>
              <a:t>Tax incentives</a:t>
            </a:r>
            <a:r>
              <a:rPr dirty="0"/>
              <a:t>or</a:t>
            </a:r>
            <a:r>
              <a:rPr lang="zh-TW" altLang="en-US" sz="3700" dirty="0">
                <a:solidFill>
                  <a:srgbClr val="C00000"/>
                </a:solidFill>
                <a:highlight>
                  <a:srgbClr val="FFFF00"/>
                </a:highlight>
              </a:rPr>
              <a:t>Simplify customs procedures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Cross-border e-commerce opportunities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Logistics Challenges: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Cross-border logistics involves transportation, customs clearance and delivery in multiple countries.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High cost and long time</a:t>
            </a:r>
            <a:r>
              <a:rPr dirty="0"/>
              <a:t>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Regulations and Compliance: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Import and export regulations and tax policies between different countries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Different legal systems</a:t>
            </a:r>
            <a:r>
              <a:rPr dirty="0"/>
              <a:t>, companies need to comply with relevant laws and regulations to avoid legal risks.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Cultural differences: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Consumer purchasing behaviors and preferences vary from culture to culture, and companies need to understand and adapt to these cultural differences.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Currency Fluctuations and Exchange Rate Risk: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Cross-border transactions involving different currencies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, exchange rate fluctuations may affect prices and profits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Challenges of Cross-Border E-Commerce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Cross-border payment systems</a:t>
            </a:r>
            <a:r>
              <a:rPr lang="zh-CN" altLang="en-US" dirty="0"/>
              <a:t>and</a:t>
            </a:r>
            <a:endParaRPr lang="zh-TW" altLang="en-US" dirty="0"/>
          </a:p>
          <a:p>
            <a:pPr algn="l" rtl="0"/>
            <a:r>
              <a:rPr lang="zh-TW" altLang="en-US" dirty="0"/>
              <a:t>International Payments</a:t>
            </a:r>
          </a:p>
        </p:txBody>
      </p:sp>
    </p:spTree>
    <p:extLst>
      <p:ext uri="{BB962C8B-B14F-4D97-AF65-F5344CB8AC3E}">
        <p14:creationId xmlns:p14="http://schemas.microsoft.com/office/powerpoint/2010/main" val="157927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dirty="0">
                <a:solidFill>
                  <a:srgbClr val="C00000"/>
                </a:solidFill>
              </a:rPr>
              <a:t>International Payments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sz="4000" dirty="0"/>
              <a:t>It is an important part of cross-border e-commerce.</a:t>
            </a:r>
            <a:endParaRPr lang="en-US" sz="4000" dirty="0"/>
          </a:p>
          <a:p>
            <a:pPr lvl="1" algn="l" rtl="0"/>
            <a:r>
              <a:rPr sz="4000" dirty="0"/>
              <a:t>The convenience and security of payment directly affect consumers' shopping experience and businesses' sales conversion rate.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International Payment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credit card: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Credit cards are the most common international payment method</a:t>
            </a:r>
            <a:r>
              <a:rPr dirty="0"/>
              <a:t>, almost all cross-border e-commerce platforms support it.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Third-party payment platform: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like</a:t>
            </a:r>
            <a:r>
              <a:rPr sz="3200" dirty="0">
                <a:solidFill>
                  <a:srgbClr val="C00000"/>
                </a:solidFill>
              </a:rPr>
              <a:t>PayPal, Alipay International Edition, S</a:t>
            </a:r>
            <a:r>
              <a:rPr lang="en-US" altLang="zh-TW" sz="3200" dirty="0">
                <a:solidFill>
                  <a:srgbClr val="C00000"/>
                </a:solidFill>
              </a:rPr>
              <a:t>krill</a:t>
            </a:r>
            <a:r>
              <a:rPr dirty="0"/>
              <a:t>wait,</a:t>
            </a:r>
            <a:endParaRPr lang="en-US" dirty="0"/>
          </a:p>
          <a:p>
            <a:pPr lvl="1" algn="l" rtl="0"/>
            <a:r>
              <a:rPr dirty="0"/>
              <a:t>These platforms offer additional security and support payments in multiple currencies.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Local payment methods: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For local payment systems in specific countries,</a:t>
            </a:r>
            <a:endParaRPr lang="en-US" dirty="0"/>
          </a:p>
          <a:p>
            <a:pPr lvl="1" algn="l" rtl="0"/>
            <a:r>
              <a:rPr sz="3000" dirty="0">
                <a:solidFill>
                  <a:srgbClr val="C00000"/>
                </a:solidFill>
                <a:highlight>
                  <a:srgbClr val="FFFF00"/>
                </a:highlight>
              </a:rPr>
              <a:t>SEPA in Europe, UPI in India, etc.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Satisfy the payment habits of local consumers.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International payment methods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SSL Encryption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Ensure payment information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No data can be stolen during transmission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PCI DSS Compliance:</a:t>
            </a:r>
            <a:endParaRPr lang="en-US" alt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Comply with payment card industry data security standards,</a:t>
            </a:r>
            <a:r>
              <a:rPr dirty="0">
                <a:solidFill>
                  <a:srgbClr val="C00000"/>
                </a:solidFill>
              </a:rPr>
              <a:t>Protecting cardholder information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Two-factor authentication:</a:t>
            </a:r>
            <a:endParaRPr lang="en-US" alt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Enhance payment security and reduce fraud risks.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Payment Security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International Logistics Management</a:t>
            </a:r>
          </a:p>
        </p:txBody>
      </p:sp>
    </p:spTree>
    <p:extLst>
      <p:ext uri="{BB962C8B-B14F-4D97-AF65-F5344CB8AC3E}">
        <p14:creationId xmlns:p14="http://schemas.microsoft.com/office/powerpoint/2010/main" val="163120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sz="5400" dirty="0"/>
              <a:t>logistics</a:t>
            </a:r>
            <a:endParaRPr lang="en-US" sz="5400" dirty="0"/>
          </a:p>
          <a:p>
            <a:pPr lvl="1" algn="l" rtl="0"/>
            <a:r>
              <a:rPr sz="4400" dirty="0"/>
              <a:t>One of the key challenges of cross-border e-commerce</a:t>
            </a:r>
            <a:endParaRPr lang="en-US" sz="4400" dirty="0"/>
          </a:p>
          <a:p>
            <a:pPr lvl="1" algn="l" rtl="0"/>
            <a:r>
              <a:rPr sz="4400" dirty="0"/>
              <a:t>Efficiency and cost directly affect consumer satisfaction and corporate competitiveness.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Logistics Management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Direct Mail Mode: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commodity</a:t>
            </a:r>
            <a:r>
              <a:rPr dirty="0">
                <a:solidFill>
                  <a:srgbClr val="C00000"/>
                </a:solidFill>
              </a:rPr>
              <a:t>Directly shipped from the exporting country to the consumer’s country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lang="zh-CN" altLang="en-US" dirty="0"/>
              <a:t>feature: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Simple process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But the delivery time is long</a:t>
            </a:r>
            <a:r>
              <a:rPr dirty="0"/>
              <a:t>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Overseas warehousing model: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in target markets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Establish overseas warehouses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Goods are stored locally in advance</a:t>
            </a:r>
            <a:r>
              <a:rPr dirty="0"/>
              <a:t>After consumers place an order, the goods are shipped from overseas warehouses.</a:t>
            </a:r>
            <a:endParaRPr lang="en-US" dirty="0"/>
          </a:p>
          <a:p>
            <a:pPr lvl="1" algn="l" rtl="0"/>
            <a:r>
              <a:rPr lang="zh-CN" altLang="en-US" dirty="0"/>
              <a:t>feature: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Fast delivery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But the cost is high</a:t>
            </a:r>
            <a:r>
              <a:rPr dirty="0"/>
              <a:t>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Consolidation mode:</a:t>
            </a:r>
            <a:r>
              <a:rPr lang="zh-CN" altLang="en-US" dirty="0">
                <a:solidFill>
                  <a:srgbClr val="7030A0"/>
                </a:solidFill>
              </a:rPr>
              <a:t>(Taobao)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will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Combine multiple orders and ship to the destination country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Again</a:t>
            </a:r>
            <a:r>
              <a:rPr dirty="0">
                <a:solidFill>
                  <a:srgbClr val="C00000"/>
                </a:solidFill>
              </a:rPr>
              <a:t>Deliver to consumers in batches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lang="zh-CN" altLang="en-US" dirty="0"/>
              <a:t>feature: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Suitable for small orders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And the cost is lower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Cross-border logistics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BCE266-8336-49E6-8000-E32FE99F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CN" dirty="0"/>
              <a:t>1.</a:t>
            </a:r>
            <a:r>
              <a:rPr lang="zh-TW" altLang="en-US" dirty="0"/>
              <a:t>Mobile Commerce (</a:t>
            </a:r>
            <a:r>
              <a:rPr lang="en-US" altLang="zh-TW" dirty="0"/>
              <a:t>M-Commerce</a:t>
            </a:r>
            <a:r>
              <a:rPr lang="zh-TW" altLang="en-US" dirty="0"/>
              <a:t>)</a:t>
            </a:r>
            <a:endParaRPr lang="en-US" altLang="zh-TW" dirty="0"/>
          </a:p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Challenges and opportunities of cross-border e-commerce</a:t>
            </a:r>
            <a:endParaRPr lang="en-US" altLang="zh-TW" dirty="0"/>
          </a:p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Cross-border payment systems</a:t>
            </a:r>
            <a:r>
              <a:rPr lang="zh-CN" altLang="en-US" dirty="0"/>
              <a:t>and</a:t>
            </a:r>
            <a:r>
              <a:rPr lang="zh-TW" altLang="en-US" dirty="0"/>
              <a:t>International Payments</a:t>
            </a:r>
          </a:p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International Logistics Management</a:t>
            </a:r>
            <a:endParaRPr lang="en-US" altLang="zh-TW" dirty="0"/>
          </a:p>
          <a:p>
            <a:pPr algn="l" rtl="0"/>
            <a:r>
              <a:rPr lang="en-US" altLang="zh-TW" dirty="0"/>
              <a:t>5.</a:t>
            </a:r>
            <a:r>
              <a:rPr lang="zh-TW" altLang="en-US" dirty="0"/>
              <a:t>Case Study: Successful Cross-Border E-Commerce Business</a:t>
            </a:r>
            <a:br>
              <a:rPr lang="en-US" altLang="zh-TW" dirty="0"/>
            </a:br>
            <a:r>
              <a:rPr lang="zh-TW" altLang="en-US" dirty="0"/>
              <a:t>➜</a:t>
            </a:r>
            <a:r>
              <a:rPr lang="zh-CN" altLang="en-US" dirty="0"/>
              <a:t>by</a:t>
            </a:r>
            <a:r>
              <a:rPr lang="en-US" altLang="zh-TW" sz="4000" b="1" dirty="0" err="1"/>
              <a:t>Shein</a:t>
            </a:r>
            <a:r>
              <a:rPr lang="zh-CN" altLang="en-US" sz="4000" dirty="0"/>
              <a:t>,</a:t>
            </a:r>
            <a:r>
              <a:rPr lang="en-US" altLang="zh-CN" sz="4000" dirty="0" err="1"/>
              <a:t>Temu</a:t>
            </a:r>
            <a:r>
              <a:rPr lang="en-US" altLang="zh-CN" sz="4000" dirty="0"/>
              <a:t> </a:t>
            </a:r>
            <a:r>
              <a:rPr lang="zh-CN" altLang="en-US" sz="4000" b="1"/>
              <a:t>,</a:t>
            </a:r>
            <a:r>
              <a:rPr lang="en-US" altLang="zh-TW" sz="4000" b="1"/>
              <a:t>Amazon</a:t>
            </a:r>
            <a:r>
              <a:rPr lang="en-US" altLang="zh-TW" sz="4000" b="1" dirty="0"/>
              <a:t>Global</a:t>
            </a:r>
            <a:r>
              <a:rPr lang="zh-CN" altLang="en-US" sz="4000" dirty="0"/>
              <a:t>For example</a:t>
            </a:r>
            <a:endParaRPr lang="zh-TW" altLang="en-US" sz="4000" dirty="0"/>
          </a:p>
          <a:p>
            <a:pPr algn="l" rtl="0"/>
            <a:r>
              <a:rPr lang="en-US" altLang="zh-CN" dirty="0"/>
              <a:t>6.</a:t>
            </a:r>
            <a:r>
              <a:rPr lang="zh-TW" altLang="en-US" dirty="0"/>
              <a:t>Multi-language support</a:t>
            </a:r>
            <a:endParaRPr lang="en-US" altLang="zh-TW" dirty="0"/>
          </a:p>
          <a:p>
            <a:pPr algn="l" rtl="0"/>
            <a:r>
              <a:rPr lang="en-US" altLang="zh-CN" dirty="0"/>
              <a:t>7.</a:t>
            </a:r>
            <a:r>
              <a:rPr lang="zh-TW" altLang="en-US" dirty="0"/>
              <a:t>Multi-currency support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22A8EB-245B-4DC3-AECD-48C943E9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15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Choosing the right logistics partner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According to the target market and product characteristics,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Choose a professional cross-border logistics service provider</a:t>
            </a:r>
            <a:r>
              <a:rPr dirty="0"/>
              <a:t>, ensuring delivery efficiency and service quality.</a:t>
            </a:r>
            <a:endParaRPr lang="en-US" dirty="0"/>
          </a:p>
          <a:p>
            <a:pPr lvl="1" algn="l" rtl="0"/>
            <a:r>
              <a:rPr lang="zh-TW" altLang="en-US" dirty="0"/>
              <a:t>like</a:t>
            </a:r>
            <a:r>
              <a:rPr lang="en-US" altLang="zh-TW" dirty="0"/>
              <a:t>DHL</a:t>
            </a:r>
            <a:r>
              <a:rPr lang="zh-TW" altLang="en-US" dirty="0"/>
              <a:t>,</a:t>
            </a:r>
            <a:r>
              <a:rPr lang="en-US" altLang="zh-TW" dirty="0"/>
              <a:t>ups</a:t>
            </a:r>
            <a:r>
              <a:rPr lang="zh-TW" altLang="en-US" dirty="0"/>
              <a:t>wait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Monitor the logistics process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Use logistics tracking technology to monitor the status of your package at any time</a:t>
            </a:r>
            <a:r>
              <a:rPr dirty="0"/>
              <a:t>, and handle delivery issues in a timely manner.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Optimized packaging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Choose appropriate packaging materials according to the characteristics of the product and transportation requirements.</a:t>
            </a:r>
            <a:r>
              <a:rPr dirty="0">
                <a:solidFill>
                  <a:srgbClr val="C00000"/>
                </a:solidFill>
              </a:rPr>
              <a:t>Reduce damage risk and transportation costs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Logistics Optimization Strategy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271554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altLang="zh-TW" dirty="0"/>
              <a:t>5.</a:t>
            </a:r>
            <a:r>
              <a:rPr lang="zh-TW" altLang="en-US" dirty="0"/>
              <a:t>Case Study: Successful Cross-Border E-Commerce Business</a:t>
            </a:r>
            <a:endParaRPr lang="en-US" altLang="zh-TW" dirty="0"/>
          </a:p>
          <a:p>
            <a:pPr algn="l" rtl="0"/>
            <a:r>
              <a:rPr lang="zh-CN" altLang="en-US" sz="4200" dirty="0"/>
              <a:t>by</a:t>
            </a:r>
            <a:r>
              <a:rPr lang="en-US" altLang="zh-TW" sz="4200" b="1" dirty="0" err="1"/>
              <a:t>Shein</a:t>
            </a:r>
            <a:r>
              <a:rPr lang="zh-CN" altLang="en-US" sz="4200" b="1" dirty="0"/>
              <a:t>,</a:t>
            </a:r>
            <a:r>
              <a:rPr lang="en-US" altLang="zh-TW" sz="4200" b="1" dirty="0"/>
              <a:t>Amazon Global</a:t>
            </a:r>
            <a:r>
              <a:rPr lang="zh-CN" altLang="en-US" sz="4200" dirty="0"/>
              <a:t>For example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5495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366580"/>
          </a:xfrm>
        </p:spPr>
        <p:txBody>
          <a:bodyPr>
            <a:normAutofit/>
          </a:bodyPr>
          <a:lstStyle/>
          <a:p>
            <a:pPr algn="l" rtl="0"/>
            <a:r>
              <a:rPr lang="zh-TW" altLang="en-US" dirty="0"/>
              <a:t>Case Study:</a:t>
            </a:r>
            <a:r>
              <a:rPr lang="en-US" altLang="zh-TW" sz="6600" b="1" dirty="0"/>
              <a:t> </a:t>
            </a:r>
            <a:r>
              <a:rPr lang="en-US" altLang="zh-TW" sz="6600" b="1" dirty="0" err="1"/>
              <a:t>Shein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623771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b="1" dirty="0"/>
              <a:t>Case 1:</a:t>
            </a:r>
            <a:r>
              <a:rPr b="1" dirty="0">
                <a:solidFill>
                  <a:srgbClr val="7030A0"/>
                </a:solidFill>
                <a:highlight>
                  <a:srgbClr val="FFFF00"/>
                </a:highlight>
              </a:rPr>
              <a:t>Shein</a:t>
            </a:r>
            <a:r>
              <a:rPr b="1" dirty="0"/>
              <a:t>Global expansion</a:t>
            </a:r>
            <a:endParaRPr lang="en-US" b="1" dirty="0"/>
          </a:p>
          <a:p>
            <a:pPr algn="l" rtl="0"/>
            <a:r>
              <a:rPr b="1" dirty="0"/>
              <a:t>background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Shein is a Chinese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Fast fashion brands</a:t>
            </a:r>
            <a:r>
              <a:rPr dirty="0"/>
              <a:t>,pass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Social Media Marketing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Global Supply Chain Management</a:t>
            </a:r>
            <a:r>
              <a:rPr dirty="0"/>
              <a:t>, quickly achieving success in the global market.</a:t>
            </a:r>
            <a:endParaRPr lang="en-US" dirty="0"/>
          </a:p>
          <a:p>
            <a:pPr algn="l" rtl="0"/>
            <a:r>
              <a:rPr b="1" dirty="0"/>
              <a:t>Strategy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Shein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Leveraging data-driven product development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</a:rPr>
              <a:t>Localization operation strategy</a:t>
            </a:r>
            <a:r>
              <a:rPr dirty="0"/>
              <a:t>, meet the needs of consumers in different markets, and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Efficient supply chain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Logistics system</a:t>
            </a:r>
            <a:r>
              <a:rPr dirty="0"/>
              <a:t>Achieve fast delivery worldwide.</a:t>
            </a:r>
            <a:endParaRPr lang="en-US" dirty="0"/>
          </a:p>
          <a:p>
            <a:pPr algn="l" rtl="0"/>
            <a:r>
              <a:rPr b="1" dirty="0"/>
              <a:t>Revelation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Data Drive</a:t>
            </a:r>
            <a:r>
              <a:rPr dirty="0"/>
              <a:t>and</a:t>
            </a:r>
            <a:r>
              <a:rPr dirty="0">
                <a:highlight>
                  <a:srgbClr val="FFFF00"/>
                </a:highlight>
              </a:rPr>
              <a:t>Localization</a:t>
            </a:r>
            <a:r>
              <a:rPr dirty="0"/>
              <a:t>yes</a:t>
            </a:r>
            <a:r>
              <a:rPr dirty="0">
                <a:solidFill>
                  <a:srgbClr val="7030A0"/>
                </a:solidFill>
              </a:rPr>
              <a:t>Key factors for successful cross-border e-commerce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Businesses need to be flexible in responding to market changes and adjust strategies quickly.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dirty="0"/>
              <a:t>Case Study: Successful Cross-Border E-Commerce Business</a:t>
            </a:r>
          </a:p>
        </p:txBody>
      </p:sp>
    </p:spTree>
    <p:extLst>
      <p:ext uri="{BB962C8B-B14F-4D97-AF65-F5344CB8AC3E}">
        <p14:creationId xmlns:p14="http://schemas.microsoft.com/office/powerpoint/2010/main" val="36463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zh-CN" altLang="en-US" b="1" dirty="0"/>
              <a:t>Special performance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Shein</a:t>
            </a:r>
            <a:r>
              <a:rPr lang="zh-CN" altLang="en-US" dirty="0"/>
              <a:t>exist</a:t>
            </a:r>
            <a:r>
              <a:rPr lang="en-US" altLang="zh-CN" dirty="0"/>
              <a:t>2021</a:t>
            </a:r>
            <a:r>
              <a:rPr lang="zh-CN" altLang="en-US" dirty="0"/>
              <a:t>Year, yes</a:t>
            </a:r>
            <a:r>
              <a:rPr lang="zh-CN" altLang="en-US" dirty="0">
                <a:solidFill>
                  <a:srgbClr val="7030A0"/>
                </a:solidFill>
              </a:rPr>
              <a:t>All America</a:t>
            </a:r>
            <a:r>
              <a:rPr lang="en-US" altLang="zh-CN" dirty="0">
                <a:solidFill>
                  <a:srgbClr val="7030A0"/>
                </a:solidFill>
              </a:rPr>
              <a:t>APP</a:t>
            </a:r>
            <a:r>
              <a:rPr lang="zh-CN" altLang="en-US" dirty="0">
                <a:solidFill>
                  <a:srgbClr val="7030A0"/>
                </a:solidFill>
              </a:rPr>
              <a:t>Downloads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name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dirty="0" err="1"/>
              <a:t>Shein</a:t>
            </a:r>
            <a:r>
              <a:rPr lang="zh-CN" altLang="en-US" dirty="0"/>
              <a:t>exist</a:t>
            </a:r>
            <a:r>
              <a:rPr lang="en-US" altLang="zh-CN" dirty="0"/>
              <a:t>19</a:t>
            </a:r>
            <a:r>
              <a:rPr lang="zh-CN" altLang="en-US" dirty="0"/>
              <a:t>A country, too</a:t>
            </a:r>
            <a:r>
              <a:rPr lang="en-US" altLang="zh-CN" dirty="0">
                <a:solidFill>
                  <a:srgbClr val="7030A0"/>
                </a:solidFill>
              </a:rPr>
              <a:t>APP</a:t>
            </a:r>
            <a:r>
              <a:rPr lang="zh-CN" altLang="en-US" dirty="0">
                <a:solidFill>
                  <a:srgbClr val="7030A0"/>
                </a:solidFill>
              </a:rPr>
              <a:t>Downloads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name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dirty="0" err="1"/>
              <a:t>Shein</a:t>
            </a:r>
            <a:r>
              <a:rPr lang="zh-CN" altLang="en-US" dirty="0"/>
              <a:t>exist</a:t>
            </a:r>
            <a:r>
              <a:rPr lang="zh-CN" altLang="en-US" dirty="0">
                <a:solidFill>
                  <a:srgbClr val="C00000"/>
                </a:solidFill>
              </a:rPr>
              <a:t>Fashion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Clothing</a:t>
            </a:r>
            <a:r>
              <a:rPr lang="zh-CN" altLang="en-US" dirty="0"/>
              <a:t>Category</a:t>
            </a:r>
            <a:r>
              <a:rPr lang="zh-CN" altLang="en-US" dirty="0">
                <a:solidFill>
                  <a:srgbClr val="7030A0"/>
                </a:solidFill>
              </a:rPr>
              <a:t>Internet traffic is the world's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name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dirty="0"/>
              <a:t>Visit</a:t>
            </a:r>
            <a:r>
              <a:rPr lang="en-US" altLang="zh-CN" dirty="0" err="1"/>
              <a:t>Shein</a:t>
            </a:r>
            <a:r>
              <a:rPr lang="zh-CN" altLang="en-US" dirty="0"/>
              <a:t>Website</a:t>
            </a:r>
            <a:r>
              <a:rPr lang="zh-CN" altLang="en-US" dirty="0">
                <a:solidFill>
                  <a:srgbClr val="C00000"/>
                </a:solidFill>
              </a:rPr>
              <a:t>Average length of stay</a:t>
            </a:r>
            <a:r>
              <a:rPr lang="zh-CN" altLang="en-US" dirty="0"/>
              <a:t>for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>
                <a:solidFill>
                  <a:srgbClr val="7030A0"/>
                </a:solidFill>
              </a:rPr>
              <a:t>point</a:t>
            </a:r>
            <a:r>
              <a:rPr lang="en-US" altLang="zh-CN" dirty="0">
                <a:solidFill>
                  <a:srgbClr val="7030A0"/>
                </a:solidFill>
              </a:rPr>
              <a:t>36</a:t>
            </a:r>
            <a:r>
              <a:rPr lang="zh-CN" altLang="en-US" dirty="0">
                <a:solidFill>
                  <a:srgbClr val="7030A0"/>
                </a:solidFill>
              </a:rPr>
              <a:t>Seconds (higher than other brands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l" rtl="0"/>
            <a:r>
              <a:rPr lang="zh-CN" altLang="en-US" dirty="0"/>
              <a:t>from</a:t>
            </a:r>
            <a:r>
              <a:rPr lang="en-US" altLang="zh-CN" dirty="0"/>
              <a:t>2013</a:t>
            </a:r>
            <a:r>
              <a:rPr lang="zh-CN" altLang="en-US" dirty="0"/>
              <a:t>Year starts</a:t>
            </a:r>
            <a:r>
              <a:rPr lang="en-US" altLang="zh-CN" dirty="0"/>
              <a:t>8</a:t>
            </a:r>
            <a:r>
              <a:rPr lang="zh-CN" altLang="en-US" dirty="0"/>
              <a:t>Year,</a:t>
            </a:r>
            <a:r>
              <a:rPr lang="zh-CN" altLang="en-US" dirty="0">
                <a:solidFill>
                  <a:srgbClr val="7030A0"/>
                </a:solidFill>
              </a:rPr>
              <a:t>The annual growth rate exceeds</a:t>
            </a:r>
            <a:r>
              <a:rPr lang="en-US" altLang="zh-CN" dirty="0">
                <a:solidFill>
                  <a:srgbClr val="7030A0"/>
                </a:solidFill>
              </a:rPr>
              <a:t>100%</a:t>
            </a:r>
            <a:endParaRPr lang="en-US" dirty="0">
              <a:solidFill>
                <a:srgbClr val="7030A0"/>
              </a:solidFill>
            </a:endParaRPr>
          </a:p>
          <a:p>
            <a:pPr algn="l" rtl="0"/>
            <a:r>
              <a:rPr lang="zh-TW" altLang="en-US" sz="4000" dirty="0"/>
              <a:t>A business philosophy that is better than competitors:</a:t>
            </a:r>
          </a:p>
          <a:p>
            <a:pPr lvl="1" algn="l" rtl="0"/>
            <a:r>
              <a:rPr lang="en-US" altLang="zh-CN" dirty="0"/>
              <a:t>1.</a:t>
            </a:r>
            <a:r>
              <a:rPr dirty="0"/>
              <a:t>Shein</a:t>
            </a:r>
            <a:r>
              <a:rPr lang="zh-CN" altLang="en-US" dirty="0"/>
              <a:t>already</a:t>
            </a:r>
            <a:r>
              <a:rPr lang="zh-CN" altLang="en-US" dirty="0">
                <a:solidFill>
                  <a:srgbClr val="C00000"/>
                </a:solidFill>
              </a:rPr>
              <a:t>Beyond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Fast Fashion</a:t>
            </a:r>
            <a:r>
              <a:rPr lang="en-US" altLang="zh-CN" dirty="0"/>
              <a:t>】</a:t>
            </a:r>
            <a:r>
              <a:rPr lang="zh-CN" altLang="en-US" dirty="0"/>
              <a:t>, but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Instant Fashion</a:t>
            </a:r>
            <a:r>
              <a:rPr lang="en-US" altLang="zh-CN" dirty="0"/>
              <a:t>】</a:t>
            </a:r>
          </a:p>
          <a:p>
            <a:pPr lvl="1" algn="l" rtl="0"/>
            <a:r>
              <a:rPr lang="en-US" altLang="zh-CN" dirty="0"/>
              <a:t>2.</a:t>
            </a:r>
            <a:r>
              <a:rPr lang="en-US" altLang="zh-TW" dirty="0" err="1"/>
              <a:t>Shein</a:t>
            </a:r>
            <a:r>
              <a:rPr lang="zh-CN" altLang="en-US" dirty="0"/>
              <a:t>It's like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E-commerce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TikTo</a:t>
            </a:r>
            <a:r>
              <a:rPr lang="en-US" altLang="zh-CN" dirty="0" err="1"/>
              <a:t>k</a:t>
            </a:r>
            <a:r>
              <a:rPr lang="en-US" altLang="zh-CN" dirty="0"/>
              <a:t>】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 </a:t>
            </a:r>
            <a:r>
              <a:rPr lang="zh-TW" altLang="en-US" b="1" i="0" dirty="0">
                <a:solidFill>
                  <a:srgbClr val="C00000"/>
                </a:solidFill>
                <a:effectLst/>
                <a:latin typeface="system-ui"/>
              </a:rPr>
              <a:t>➜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ystem-ui"/>
              </a:rPr>
              <a:t>good</a:t>
            </a:r>
            <a:r>
              <a:rPr lang="zh-CN" altLang="en-US" sz="2900" dirty="0">
                <a:solidFill>
                  <a:srgbClr val="C00000"/>
                </a:solidFill>
                <a:effectLst/>
                <a:latin typeface="system-ui"/>
              </a:rPr>
              <a:t>use</a:t>
            </a:r>
            <a:r>
              <a:rPr lang="en-US" altLang="zh-CN" sz="2900" dirty="0">
                <a:solidFill>
                  <a:srgbClr val="C00000"/>
                </a:solidFill>
                <a:effectLst/>
                <a:latin typeface="system-ui"/>
              </a:rPr>
              <a:t>【</a:t>
            </a:r>
            <a:r>
              <a:rPr lang="zh-CN" alt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ystem-ui"/>
              </a:rPr>
              <a:t>Big Data Analysis</a:t>
            </a:r>
            <a:r>
              <a:rPr lang="en-US" altLang="zh-CN" sz="2900" dirty="0">
                <a:solidFill>
                  <a:srgbClr val="C00000"/>
                </a:solidFill>
                <a:effectLst/>
                <a:latin typeface="system-ui"/>
              </a:rPr>
              <a:t>】</a:t>
            </a:r>
            <a:r>
              <a:rPr lang="zh-CN" alt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ystem-ui"/>
              </a:rPr>
              <a:t>Gain insights into customer preferences and market trends</a:t>
            </a:r>
            <a:endParaRPr lang="en-US" altLang="zh-CN" b="1" i="0" dirty="0">
              <a:solidFill>
                <a:srgbClr val="C00000"/>
              </a:solidFill>
              <a:effectLst/>
              <a:highlight>
                <a:srgbClr val="FFFF00"/>
              </a:highlight>
              <a:latin typeface="system-ui"/>
            </a:endParaRPr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96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zh-CN" altLang="en-US" sz="3200" dirty="0"/>
              <a:t>A business philosophy that outperforms competitors</a:t>
            </a:r>
            <a:r>
              <a:rPr sz="3200" dirty="0"/>
              <a:t>:</a:t>
            </a:r>
            <a:endParaRPr lang="en-US" sz="3200" dirty="0"/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3.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It is the first</a:t>
            </a:r>
            <a:r>
              <a:rPr lang="en-US" altLang="zh-CN" sz="3200" dirty="0">
                <a:solidFill>
                  <a:srgbClr val="7030A0"/>
                </a:solidFill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</a:rPr>
              <a:t>Internet Celebrities</a:t>
            </a:r>
            <a:r>
              <a:rPr lang="en-US" altLang="zh-CN" sz="3200" dirty="0">
                <a:solidFill>
                  <a:srgbClr val="7030A0"/>
                </a:solidFill>
              </a:rPr>
              <a:t>/KOL】</a:t>
            </a:r>
            <a:r>
              <a:rPr lang="zh-CN" altLang="en-US" sz="3200" dirty="0">
                <a:solidFill>
                  <a:srgbClr val="7030A0"/>
                </a:solidFill>
              </a:rPr>
              <a:t>To recommend products (in</a:t>
            </a:r>
            <a:r>
              <a:rPr lang="en-US" altLang="zh-CN" sz="3200" dirty="0">
                <a:solidFill>
                  <a:srgbClr val="7030A0"/>
                </a:solidFill>
              </a:rPr>
              <a:t>2010</a:t>
            </a:r>
            <a:r>
              <a:rPr lang="zh-CN" altLang="en-US" sz="3200" dirty="0">
                <a:solidFill>
                  <a:srgbClr val="7030A0"/>
                </a:solidFill>
              </a:rPr>
              <a:t>Years ago)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sz="2400" dirty="0"/>
              <a:t>Social Media</a:t>
            </a:r>
            <a:r>
              <a:rPr lang="en-US" altLang="zh-CN" sz="2400" dirty="0"/>
              <a:t>【</a:t>
            </a:r>
            <a:r>
              <a:rPr lang="en-US" altLang="zh-CN" sz="2400" dirty="0">
                <a:solidFill>
                  <a:srgbClr val="C00000"/>
                </a:solidFill>
              </a:rPr>
              <a:t>FB</a:t>
            </a:r>
            <a:r>
              <a:rPr lang="zh-CN" altLang="en-US" sz="2400" dirty="0">
                <a:solidFill>
                  <a:srgbClr val="C00000"/>
                </a:solidFill>
              </a:rPr>
              <a:t>,</a:t>
            </a:r>
            <a:r>
              <a:rPr lang="en-US" altLang="zh-CN" sz="2400" dirty="0">
                <a:solidFill>
                  <a:srgbClr val="C00000"/>
                </a:solidFill>
              </a:rPr>
              <a:t>Instagram</a:t>
            </a:r>
            <a:r>
              <a:rPr lang="zh-CN" altLang="en-US" sz="2400" dirty="0">
                <a:solidFill>
                  <a:srgbClr val="C00000"/>
                </a:solidFill>
              </a:rPr>
              <a:t>,</a:t>
            </a:r>
            <a:r>
              <a:rPr lang="en-US" altLang="zh-CN" sz="2400" dirty="0">
                <a:solidFill>
                  <a:srgbClr val="C00000"/>
                </a:solidFill>
              </a:rPr>
              <a:t>twitter</a:t>
            </a:r>
            <a:r>
              <a:rPr lang="en-US" altLang="zh-CN" sz="2400" dirty="0"/>
              <a:t>】</a:t>
            </a:r>
            <a:r>
              <a:rPr lang="zh-CN" altLang="en-US" sz="2400" dirty="0"/>
              <a:t>Combine</a:t>
            </a:r>
            <a:r>
              <a:rPr lang="en-US" altLang="zh-CN" sz="2400" dirty="0"/>
              <a:t>【</a:t>
            </a:r>
            <a:r>
              <a:rPr lang="zh-CN" altLang="en-US" sz="2400" dirty="0">
                <a:solidFill>
                  <a:srgbClr val="C00000"/>
                </a:solidFill>
              </a:rPr>
              <a:t>Internet celebrities,</a:t>
            </a:r>
            <a:r>
              <a:rPr lang="en-US" altLang="zh-CN" sz="2400" dirty="0">
                <a:solidFill>
                  <a:srgbClr val="C00000"/>
                </a:solidFill>
              </a:rPr>
              <a:t>KOL</a:t>
            </a:r>
            <a:r>
              <a:rPr lang="en-US" altLang="zh-CN" sz="2400" dirty="0"/>
              <a:t>】</a:t>
            </a:r>
            <a:r>
              <a:rPr lang="zh-CN" altLang="en-US" sz="2400" dirty="0"/>
              <a:t>To promote products</a:t>
            </a:r>
            <a:endParaRPr lang="en-US" altLang="zh-CN" sz="2400" dirty="0"/>
          </a:p>
          <a:p>
            <a:pPr lvl="1" algn="l" rtl="0"/>
            <a:r>
              <a:rPr lang="zh-CN" altLang="en-US" sz="2400" dirty="0"/>
              <a:t>Large-scale recruitment</a:t>
            </a:r>
            <a:r>
              <a:rPr lang="en-US" altLang="zh-CN" sz="2400" dirty="0"/>
              <a:t>【</a:t>
            </a:r>
            <a:r>
              <a:rPr lang="en-US" altLang="zh-CN" sz="2400" dirty="0" err="1">
                <a:solidFill>
                  <a:srgbClr val="C0000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girl</a:t>
            </a:r>
            <a:r>
              <a:rPr lang="en-US" altLang="zh-CN" sz="2400" dirty="0"/>
              <a:t>】</a:t>
            </a:r>
          </a:p>
          <a:p>
            <a:pPr lvl="1" algn="l" rtl="0"/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ROI of influencers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ROI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for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: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400" dirty="0"/>
              <a:t>, very profitable</a:t>
            </a:r>
            <a:endParaRPr lang="en-US" altLang="zh-CN" sz="2400" dirty="0"/>
          </a:p>
          <a:p>
            <a:pPr algn="l" rtl="0"/>
            <a:r>
              <a:rPr lang="en-US" altLang="zh-CN" sz="3600" dirty="0">
                <a:solidFill>
                  <a:srgbClr val="7030A0"/>
                </a:solidFill>
              </a:rPr>
              <a:t>4.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Shein</a:t>
            </a:r>
            <a:r>
              <a:rPr lang="zh-CN" altLang="en-US" sz="3600" dirty="0">
                <a:solidFill>
                  <a:srgbClr val="7030A0"/>
                </a:solidFill>
              </a:rPr>
              <a:t>Large-scale online advertising (</a:t>
            </a:r>
            <a:r>
              <a:rPr lang="en-US" altLang="zh-CN" sz="3600" dirty="0" err="1">
                <a:solidFill>
                  <a:srgbClr val="7030A0"/>
                </a:solidFill>
              </a:rPr>
              <a:t>Google</a:t>
            </a:r>
            <a:r>
              <a:rPr lang="zh-CN" altLang="en-US" sz="3600" dirty="0">
                <a:solidFill>
                  <a:srgbClr val="7030A0"/>
                </a:solidFill>
              </a:rPr>
              <a:t>,</a:t>
            </a:r>
            <a:r>
              <a:rPr lang="en-US" altLang="zh-CN" sz="3600" dirty="0">
                <a:solidFill>
                  <a:srgbClr val="7030A0"/>
                </a:solidFill>
              </a:rPr>
              <a:t>FB</a:t>
            </a:r>
            <a:r>
              <a:rPr lang="zh-CN" altLang="en-US" sz="3600" dirty="0">
                <a:solidFill>
                  <a:srgbClr val="7030A0"/>
                </a:solidFill>
              </a:rPr>
              <a:t>,</a:t>
            </a:r>
            <a:r>
              <a:rPr lang="en-US" altLang="zh-CN" sz="3600" dirty="0" err="1">
                <a:solidFill>
                  <a:srgbClr val="7030A0"/>
                </a:solidFill>
              </a:rPr>
              <a:t>TikTok</a:t>
            </a:r>
            <a:r>
              <a:rPr lang="zh-CN" altLang="en-US" sz="3600" dirty="0">
                <a:solidFill>
                  <a:srgbClr val="7030A0"/>
                </a:solidFill>
              </a:rPr>
              <a:t>,</a:t>
            </a:r>
            <a:r>
              <a:rPr lang="en-US" altLang="zh-CN" sz="3600" dirty="0">
                <a:solidFill>
                  <a:srgbClr val="7030A0"/>
                </a:solidFill>
              </a:rPr>
              <a:t>Instagram</a:t>
            </a:r>
          </a:p>
          <a:p>
            <a:pPr lvl="1" algn="l" rtl="0"/>
            <a:r>
              <a:rPr lang="zh-CN" altLang="en-US" sz="2400" dirty="0"/>
              <a:t>Using big data analysis to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Precise delivery</a:t>
            </a:r>
            <a:r>
              <a:rPr lang="zh-CN" altLang="en-US" sz="2400" dirty="0"/>
              <a:t>, not just randomly placed</a:t>
            </a:r>
            <a:endParaRPr lang="en-US" altLang="zh-CN" sz="2400" dirty="0"/>
          </a:p>
          <a:p>
            <a:pPr lvl="1" algn="l" rtl="0"/>
            <a:endParaRPr lang="en-US" altLang="zh-CN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6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964AC9-414E-4D31-A924-9042C1E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altLang="zh-TW" dirty="0" err="1"/>
              <a:t>Shein</a:t>
            </a:r>
            <a:r>
              <a:rPr lang="en-US" altLang="zh-TW" dirty="0"/>
              <a:t> </a:t>
            </a:r>
            <a:r>
              <a:rPr lang="zh-TW" altLang="en-US" dirty="0"/>
              <a:t>ROI of influencers (</a:t>
            </a:r>
            <a:r>
              <a:rPr lang="en-US" altLang="zh-TW" dirty="0"/>
              <a:t>ROI</a:t>
            </a:r>
            <a:r>
              <a:rPr lang="zh-TW" altLang="en-US" dirty="0"/>
              <a:t>)for</a:t>
            </a:r>
            <a:r>
              <a:rPr lang="en-US" altLang="zh-TW" dirty="0"/>
              <a:t>1:3</a:t>
            </a:r>
          </a:p>
          <a:p>
            <a:pPr lvl="1" algn="l" rtl="0"/>
            <a:r>
              <a:rPr lang="zh-TW" altLang="en-US" sz="4000" dirty="0"/>
              <a:t>This means that every investment</a:t>
            </a:r>
            <a:r>
              <a:rPr lang="en-US" altLang="zh-TW" sz="4000" dirty="0"/>
              <a:t>1</a:t>
            </a:r>
            <a:r>
              <a:rPr lang="zh-TW" altLang="en-US" sz="4000" dirty="0"/>
              <a:t>The unit's funds,</a:t>
            </a:r>
            <a:r>
              <a:rPr lang="en-US" altLang="zh-TW" sz="4000" dirty="0" err="1"/>
              <a:t>Shein</a:t>
            </a:r>
            <a:r>
              <a:rPr lang="en-US" altLang="zh-TW" sz="4000" dirty="0"/>
              <a:t> </a:t>
            </a:r>
            <a:r>
              <a:rPr lang="zh-TW" altLang="en-US" sz="4000" dirty="0"/>
              <a:t>You can gain from these Internet celebrities</a:t>
            </a:r>
            <a:r>
              <a:rPr lang="en-US" altLang="zh-TW" sz="4000" dirty="0"/>
              <a:t>3</a:t>
            </a:r>
            <a:r>
              <a:rPr lang="zh-TW" altLang="en-US" sz="4000" dirty="0"/>
              <a:t>Unit revenue.</a:t>
            </a:r>
            <a:endParaRPr lang="en-US" altLang="zh-TW" sz="4000" dirty="0"/>
          </a:p>
          <a:p>
            <a:pPr lvl="1" algn="l" rtl="0"/>
            <a:r>
              <a:rPr lang="zh-TW" altLang="en-US" sz="4000" dirty="0"/>
              <a:t>In other words,</a:t>
            </a:r>
            <a:endParaRPr lang="en-US" altLang="zh-TW" sz="4000" dirty="0"/>
          </a:p>
          <a:p>
            <a:pPr lvl="1" algn="l" rtl="0"/>
            <a:r>
              <a:rPr lang="en-US" altLang="zh-TW" sz="4000" dirty="0" err="1"/>
              <a:t>Shein</a:t>
            </a:r>
            <a:r>
              <a:rPr lang="en-US" altLang="zh-TW" sz="4000" dirty="0"/>
              <a:t> 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Every dollar invested in influencer marketing</a:t>
            </a:r>
            <a:r>
              <a:rPr lang="zh-TW" altLang="en-US" sz="4000" dirty="0"/>
              <a:t>,All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Can generate three returns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C9EF4E-41BA-4289-B3D7-8BE024D7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What is Return on Investment?</a:t>
            </a:r>
            <a:r>
              <a:rPr lang="en-US" altLang="zh-CN" dirty="0"/>
              <a:t>ROI = 1</a:t>
            </a:r>
            <a:r>
              <a:rPr lang="zh-CN" altLang="en-US" dirty="0"/>
              <a:t>:</a:t>
            </a:r>
            <a:r>
              <a:rPr lang="en-US" altLang="zh-CN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865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zh-CN" altLang="en-US" sz="3200" dirty="0"/>
              <a:t>A business philosophy that outperforms competitors</a:t>
            </a:r>
            <a:r>
              <a:rPr sz="3200" dirty="0"/>
              <a:t>:</a:t>
            </a:r>
            <a:endParaRPr lang="en-US" sz="3200" dirty="0"/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4.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have</a:t>
            </a:r>
            <a:r>
              <a:rPr lang="en-US" altLang="zh-CN" sz="3200" dirty="0">
                <a:solidFill>
                  <a:srgbClr val="7030A0"/>
                </a:solidFill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</a:rPr>
              <a:t>Affiliate Program</a:t>
            </a:r>
            <a:r>
              <a:rPr lang="en-US" altLang="zh-CN" sz="3200" dirty="0">
                <a:solidFill>
                  <a:srgbClr val="7030A0"/>
                </a:solidFill>
              </a:rPr>
              <a:t>】</a:t>
            </a:r>
            <a:r>
              <a:rPr lang="zh-CN" altLang="en-US" sz="3200" dirty="0">
                <a:solidFill>
                  <a:srgbClr val="7030A0"/>
                </a:solidFill>
              </a:rPr>
              <a:t>,</a:t>
            </a:r>
            <a:r>
              <a:rPr lang="en-US" altLang="zh-CN" sz="3200" dirty="0">
                <a:solidFill>
                  <a:srgbClr val="7030A0"/>
                </a:solidFill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</a:rPr>
              <a:t>Distribution</a:t>
            </a:r>
            <a:r>
              <a:rPr lang="en-US" altLang="zh-CN" sz="3200" dirty="0">
                <a:solidFill>
                  <a:srgbClr val="7030A0"/>
                </a:solidFill>
              </a:rPr>
              <a:t>】</a:t>
            </a:r>
          </a:p>
          <a:p>
            <a:pPr algn="l" rtl="0"/>
            <a:r>
              <a:rPr lang="zh-CN" altLang="en-US" sz="3200" dirty="0">
                <a:solidFill>
                  <a:srgbClr val="7030A0"/>
                </a:solidFill>
              </a:rPr>
              <a:t>It is the first</a:t>
            </a:r>
            <a:r>
              <a:rPr lang="en-US" altLang="zh-CN" sz="3200" dirty="0">
                <a:solidFill>
                  <a:srgbClr val="7030A0"/>
                </a:solidFill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</a:rPr>
              <a:t>Internet Celebrities</a:t>
            </a:r>
            <a:r>
              <a:rPr lang="en-US" altLang="zh-CN" sz="3200" dirty="0">
                <a:solidFill>
                  <a:srgbClr val="7030A0"/>
                </a:solidFill>
              </a:rPr>
              <a:t>/KOL】</a:t>
            </a:r>
            <a:r>
              <a:rPr lang="zh-CN" altLang="en-US" sz="3200" dirty="0">
                <a:solidFill>
                  <a:srgbClr val="7030A0"/>
                </a:solidFill>
              </a:rPr>
              <a:t>To recommend products (in</a:t>
            </a:r>
            <a:r>
              <a:rPr lang="en-US" altLang="zh-CN" sz="3200" dirty="0">
                <a:solidFill>
                  <a:srgbClr val="7030A0"/>
                </a:solidFill>
              </a:rPr>
              <a:t>2010</a:t>
            </a:r>
            <a:r>
              <a:rPr lang="zh-CN" altLang="en-US" sz="3200" dirty="0">
                <a:solidFill>
                  <a:srgbClr val="7030A0"/>
                </a:solidFill>
              </a:rPr>
              <a:t>Years ago)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sz="2400" dirty="0"/>
              <a:t>Social Media</a:t>
            </a:r>
            <a:r>
              <a:rPr lang="en-US" altLang="zh-CN" sz="2400" dirty="0"/>
              <a:t>【</a:t>
            </a:r>
            <a:r>
              <a:rPr lang="en-US" altLang="zh-CN" sz="2400" dirty="0">
                <a:solidFill>
                  <a:srgbClr val="C00000"/>
                </a:solidFill>
              </a:rPr>
              <a:t>FB</a:t>
            </a:r>
            <a:r>
              <a:rPr lang="zh-CN" altLang="en-US" sz="2400" dirty="0">
                <a:solidFill>
                  <a:srgbClr val="C00000"/>
                </a:solidFill>
              </a:rPr>
              <a:t>,</a:t>
            </a:r>
            <a:r>
              <a:rPr lang="en-US" altLang="zh-CN" sz="2400" dirty="0">
                <a:solidFill>
                  <a:srgbClr val="C00000"/>
                </a:solidFill>
              </a:rPr>
              <a:t>Instagram</a:t>
            </a:r>
            <a:r>
              <a:rPr lang="zh-CN" altLang="en-US" sz="2400" dirty="0">
                <a:solidFill>
                  <a:srgbClr val="C00000"/>
                </a:solidFill>
              </a:rPr>
              <a:t>,</a:t>
            </a:r>
            <a:r>
              <a:rPr lang="en-US" altLang="zh-CN" sz="2400" dirty="0">
                <a:solidFill>
                  <a:srgbClr val="C00000"/>
                </a:solidFill>
              </a:rPr>
              <a:t>twitter</a:t>
            </a:r>
            <a:r>
              <a:rPr lang="en-US" altLang="zh-CN" sz="2400" dirty="0"/>
              <a:t>】</a:t>
            </a:r>
            <a:r>
              <a:rPr lang="zh-CN" altLang="en-US" sz="2400" dirty="0"/>
              <a:t>Combine</a:t>
            </a:r>
            <a:r>
              <a:rPr lang="en-US" altLang="zh-CN" sz="2400" dirty="0"/>
              <a:t>【</a:t>
            </a:r>
            <a:r>
              <a:rPr lang="zh-CN" altLang="en-US" sz="2400" dirty="0">
                <a:solidFill>
                  <a:srgbClr val="C00000"/>
                </a:solidFill>
              </a:rPr>
              <a:t>Internet celebrities,</a:t>
            </a:r>
            <a:r>
              <a:rPr lang="en-US" altLang="zh-CN" sz="2400" dirty="0">
                <a:solidFill>
                  <a:srgbClr val="C00000"/>
                </a:solidFill>
              </a:rPr>
              <a:t>KOL</a:t>
            </a:r>
            <a:r>
              <a:rPr lang="en-US" altLang="zh-CN" sz="2400" dirty="0"/>
              <a:t>】</a:t>
            </a:r>
            <a:r>
              <a:rPr lang="zh-CN" altLang="en-US" sz="2400" dirty="0"/>
              <a:t>To promote products</a:t>
            </a:r>
            <a:endParaRPr lang="en-US" altLang="zh-CN" sz="2400" dirty="0"/>
          </a:p>
          <a:p>
            <a:pPr lvl="1" algn="l" rtl="0"/>
            <a:r>
              <a:rPr lang="zh-CN" altLang="en-US" sz="2400" dirty="0"/>
              <a:t>Large-scale recruitment</a:t>
            </a:r>
            <a:r>
              <a:rPr lang="en-US" altLang="zh-CN" sz="2400" dirty="0"/>
              <a:t>【</a:t>
            </a:r>
            <a:r>
              <a:rPr lang="en-US" altLang="zh-CN" sz="2400" dirty="0" err="1">
                <a:solidFill>
                  <a:srgbClr val="C0000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girl</a:t>
            </a:r>
            <a:r>
              <a:rPr lang="en-US" altLang="zh-CN" sz="2400" dirty="0"/>
              <a:t>】</a:t>
            </a:r>
          </a:p>
          <a:p>
            <a:pPr lvl="1" algn="l" rtl="0"/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ROI of influencers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ROI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for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: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400" dirty="0"/>
              <a:t>, very profitable</a:t>
            </a:r>
            <a:endParaRPr lang="en-US" altLang="zh-CN" sz="2400" dirty="0"/>
          </a:p>
          <a:p>
            <a:pPr algn="l" rtl="0"/>
            <a:r>
              <a:rPr lang="en-US" altLang="zh-CN" sz="3600" dirty="0">
                <a:solidFill>
                  <a:srgbClr val="7030A0"/>
                </a:solidFill>
              </a:rPr>
              <a:t>5.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Shein</a:t>
            </a:r>
            <a:r>
              <a:rPr lang="zh-CN" altLang="en-US" sz="3600" dirty="0">
                <a:solidFill>
                  <a:srgbClr val="7030A0"/>
                </a:solidFill>
              </a:rPr>
              <a:t>Large-scale online advertising (</a:t>
            </a:r>
            <a:r>
              <a:rPr lang="en-US" altLang="zh-CN" sz="3600" dirty="0" err="1">
                <a:solidFill>
                  <a:srgbClr val="7030A0"/>
                </a:solidFill>
              </a:rPr>
              <a:t>Google</a:t>
            </a:r>
            <a:r>
              <a:rPr lang="zh-CN" altLang="en-US" sz="3600" dirty="0">
                <a:solidFill>
                  <a:srgbClr val="7030A0"/>
                </a:solidFill>
              </a:rPr>
              <a:t>,</a:t>
            </a:r>
            <a:r>
              <a:rPr lang="en-US" altLang="zh-CN" sz="3600" dirty="0">
                <a:solidFill>
                  <a:srgbClr val="7030A0"/>
                </a:solidFill>
              </a:rPr>
              <a:t>FB</a:t>
            </a:r>
            <a:r>
              <a:rPr lang="zh-CN" altLang="en-US" sz="3600" dirty="0">
                <a:solidFill>
                  <a:srgbClr val="7030A0"/>
                </a:solidFill>
              </a:rPr>
              <a:t>,</a:t>
            </a:r>
            <a:r>
              <a:rPr lang="en-US" altLang="zh-CN" sz="3600" dirty="0" err="1">
                <a:solidFill>
                  <a:srgbClr val="7030A0"/>
                </a:solidFill>
              </a:rPr>
              <a:t>TikTok</a:t>
            </a:r>
            <a:r>
              <a:rPr lang="zh-CN" altLang="en-US" sz="3600" dirty="0">
                <a:solidFill>
                  <a:srgbClr val="7030A0"/>
                </a:solidFill>
              </a:rPr>
              <a:t>,</a:t>
            </a:r>
            <a:r>
              <a:rPr lang="en-US" altLang="zh-CN" sz="3600" dirty="0">
                <a:solidFill>
                  <a:srgbClr val="7030A0"/>
                </a:solidFill>
              </a:rPr>
              <a:t>Instagram</a:t>
            </a:r>
          </a:p>
          <a:p>
            <a:pPr lvl="1" algn="l" rtl="0"/>
            <a:r>
              <a:rPr lang="zh-CN" altLang="en-US" sz="2400" dirty="0"/>
              <a:t>Using big data analysis to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Precise delivery</a:t>
            </a:r>
            <a:r>
              <a:rPr lang="zh-CN" altLang="en-US" sz="2400" dirty="0"/>
              <a:t>, not just randomly placed</a:t>
            </a:r>
            <a:endParaRPr lang="en-US" altLang="zh-CN" sz="2400" dirty="0"/>
          </a:p>
          <a:p>
            <a:pPr lvl="1" algn="l" rtl="0"/>
            <a:endParaRPr lang="en-US" altLang="zh-CN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12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50BBEB-BEC4-4A31-AB87-9C7F4DC9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 rtl="0"/>
            <a:r>
              <a:rPr lang="en-US" altLang="zh-TW" sz="4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TW" altLang="en-US" sz="4200" dirty="0">
                <a:solidFill>
                  <a:srgbClr val="7030A0"/>
                </a:solidFill>
                <a:highlight>
                  <a:srgbClr val="FFFF00"/>
                </a:highlight>
              </a:rPr>
              <a:t>Affiliate Program</a:t>
            </a:r>
            <a:r>
              <a:rPr lang="en-US" altLang="zh-TW" sz="4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lang="zh-TW" altLang="en-US" sz="4200" dirty="0">
                <a:solidFill>
                  <a:srgbClr val="7030A0"/>
                </a:solidFill>
                <a:highlight>
                  <a:srgbClr val="FFFF00"/>
                </a:highlight>
              </a:rPr>
              <a:t>（</a:t>
            </a:r>
            <a:r>
              <a:rPr lang="en-US" altLang="zh-TW" sz="4200" dirty="0">
                <a:solidFill>
                  <a:srgbClr val="7030A0"/>
                </a:solidFill>
                <a:highlight>
                  <a:srgbClr val="FFFF00"/>
                </a:highlight>
              </a:rPr>
              <a:t>Affiliate Program</a:t>
            </a:r>
            <a:r>
              <a:rPr lang="zh-TW" altLang="en-US" sz="4200" dirty="0"/>
              <a:t>), that is</a:t>
            </a:r>
            <a:r>
              <a:rPr lang="en-US" altLang="zh-TW" sz="4200" dirty="0">
                <a:highlight>
                  <a:srgbClr val="FFFF00"/>
                </a:highlight>
              </a:rPr>
              <a:t>【</a:t>
            </a:r>
            <a:r>
              <a:rPr lang="zh-TW" altLang="en-US" sz="4200" dirty="0">
                <a:highlight>
                  <a:srgbClr val="FFFF00"/>
                </a:highlight>
              </a:rPr>
              <a:t>Distribution</a:t>
            </a:r>
            <a:r>
              <a:rPr lang="en-US" altLang="zh-TW" sz="4200" dirty="0">
                <a:highlight>
                  <a:srgbClr val="FFFF00"/>
                </a:highlight>
              </a:rPr>
              <a:t>】</a:t>
            </a:r>
            <a:r>
              <a:rPr lang="zh-TW" altLang="en-US" sz="4200" dirty="0">
                <a:highlight>
                  <a:srgbClr val="FFFF00"/>
                </a:highlight>
              </a:rPr>
              <a:t>plan,</a:t>
            </a:r>
            <a:endParaRPr lang="en-US" altLang="zh-TW" sz="4200" dirty="0">
              <a:highlight>
                <a:srgbClr val="FFFF00"/>
              </a:highlight>
            </a:endParaRPr>
          </a:p>
          <a:p>
            <a:pPr algn="l" rtl="0"/>
            <a:r>
              <a:rPr lang="zh-TW" altLang="en-US" dirty="0"/>
              <a:t>Allows individuals or organizations to become</a:t>
            </a:r>
            <a:r>
              <a:rPr lang="en-US" altLang="zh-TW" dirty="0" err="1"/>
              <a:t>Shein</a:t>
            </a:r>
            <a:r>
              <a:rPr lang="en-US" altLang="zh-TW" dirty="0"/>
              <a:t> </a:t>
            </a:r>
            <a:r>
              <a:rPr lang="zh-TW" altLang="en-US" dirty="0"/>
              <a:t>Through the promotion of</a:t>
            </a:r>
            <a:r>
              <a:rPr lang="en-US" altLang="zh-TW" dirty="0" err="1"/>
              <a:t>Shein</a:t>
            </a:r>
            <a:r>
              <a:rPr lang="en-US" altLang="zh-TW" dirty="0"/>
              <a:t> </a:t>
            </a:r>
            <a:r>
              <a:rPr lang="zh-TW" altLang="en-US" dirty="0"/>
              <a:t>To earn commissions from products sold by you.</a:t>
            </a:r>
          </a:p>
          <a:p>
            <a:pPr algn="l" rtl="0">
              <a:buFont typeface="+mj-lt"/>
              <a:buAutoNum type="arabicPeriod"/>
            </a:pPr>
            <a:r>
              <a:rPr lang="zh-TW" altLang="en-US" sz="6700" b="1" dirty="0">
                <a:solidFill>
                  <a:srgbClr val="7030A0"/>
                </a:solidFill>
              </a:rPr>
              <a:t>Join the Affiliate Program</a:t>
            </a:r>
            <a:r>
              <a:rPr lang="zh-TW" altLang="en-US" sz="6700" dirty="0">
                <a:solidFill>
                  <a:srgbClr val="7030A0"/>
                </a:solidFill>
              </a:rPr>
              <a:t>:</a:t>
            </a:r>
            <a:endParaRPr lang="en-US" altLang="zh-TW" sz="6700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sz="4500" dirty="0"/>
              <a:t>Partner Needs</a:t>
            </a:r>
            <a:r>
              <a:rPr lang="zh-TW" altLang="en-US" sz="4500" dirty="0">
                <a:solidFill>
                  <a:srgbClr val="C00000"/>
                </a:solidFill>
              </a:rPr>
              <a:t>Register and join</a:t>
            </a:r>
            <a:r>
              <a:rPr lang="en-US" altLang="zh-TW" sz="4500" dirty="0" err="1">
                <a:solidFill>
                  <a:srgbClr val="C00000"/>
                </a:solidFill>
              </a:rPr>
              <a:t>Shein</a:t>
            </a:r>
            <a:r>
              <a:rPr lang="en-US" altLang="zh-TW" sz="4500" dirty="0">
                <a:solidFill>
                  <a:srgbClr val="C00000"/>
                </a:solidFill>
              </a:rPr>
              <a:t> </a:t>
            </a:r>
            <a:r>
              <a:rPr lang="zh-TW" altLang="en-US" sz="4500" dirty="0">
                <a:solidFill>
                  <a:srgbClr val="C00000"/>
                </a:solidFill>
              </a:rPr>
              <a:t>Affiliate Program</a:t>
            </a:r>
            <a:r>
              <a:rPr lang="zh-TW" altLang="en-US" sz="4500" dirty="0"/>
              <a:t>After registration, partners will receive a unique referral link or code to track the sales they bring in.</a:t>
            </a:r>
          </a:p>
          <a:p>
            <a:pPr algn="l" rtl="0">
              <a:buFont typeface="+mj-lt"/>
              <a:buAutoNum type="arabicPeriod"/>
            </a:pPr>
            <a:r>
              <a:rPr lang="zh-TW" altLang="en-US" sz="6700" b="1" dirty="0">
                <a:solidFill>
                  <a:srgbClr val="7030A0"/>
                </a:solidFill>
              </a:rPr>
              <a:t>Promotion</a:t>
            </a:r>
            <a:r>
              <a:rPr lang="en-US" altLang="zh-TW" sz="6700" b="1" dirty="0" err="1">
                <a:solidFill>
                  <a:srgbClr val="7030A0"/>
                </a:solidFill>
              </a:rPr>
              <a:t>Shein</a:t>
            </a:r>
            <a:r>
              <a:rPr lang="en-US" altLang="zh-TW" sz="6700" b="1" dirty="0">
                <a:solidFill>
                  <a:srgbClr val="7030A0"/>
                </a:solidFill>
              </a:rPr>
              <a:t> </a:t>
            </a:r>
            <a:r>
              <a:rPr lang="zh-TW" altLang="en-US" sz="6700" b="1" dirty="0">
                <a:solidFill>
                  <a:srgbClr val="7030A0"/>
                </a:solidFill>
              </a:rPr>
              <a:t>product</a:t>
            </a:r>
            <a:r>
              <a:rPr lang="zh-CN" altLang="en-US" sz="6700" b="1" dirty="0">
                <a:solidFill>
                  <a:srgbClr val="7030A0"/>
                </a:solidFill>
              </a:rPr>
              <a:t>(Do you offer exclusive discounts?)</a:t>
            </a:r>
            <a:r>
              <a:rPr lang="zh-TW" altLang="en-US" sz="6700" dirty="0">
                <a:solidFill>
                  <a:srgbClr val="7030A0"/>
                </a:solidFill>
              </a:rPr>
              <a:t>:</a:t>
            </a:r>
            <a:endParaRPr lang="en-US" altLang="zh-TW" sz="6700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sz="5100" dirty="0"/>
              <a:t>Partners can</a:t>
            </a:r>
            <a:r>
              <a:rPr lang="zh-TW" altLang="en-US" sz="5100" dirty="0">
                <a:solidFill>
                  <a:srgbClr val="C00000"/>
                </a:solidFill>
              </a:rPr>
              <a:t>Social media, blogs, websites</a:t>
            </a:r>
            <a:r>
              <a:rPr lang="zh-TW" altLang="en-US" sz="5100" dirty="0"/>
              <a:t>Other platforms for promotion</a:t>
            </a:r>
            <a:r>
              <a:rPr lang="en-US" altLang="zh-TW" sz="5100" dirty="0" err="1"/>
              <a:t>Shein</a:t>
            </a:r>
            <a:r>
              <a:rPr lang="en-US" altLang="zh-TW" sz="5100" dirty="0"/>
              <a:t> </a:t>
            </a:r>
            <a:r>
              <a:rPr lang="zh-TW" altLang="en-US" sz="5100" dirty="0"/>
              <a:t>Products.</a:t>
            </a:r>
            <a:endParaRPr lang="en-US" altLang="zh-TW" sz="5100" dirty="0"/>
          </a:p>
          <a:p>
            <a:pPr lvl="1" algn="l" rtl="0"/>
            <a:r>
              <a:rPr lang="zh-TW" altLang="en-US" sz="5100" dirty="0"/>
              <a:t>They will share</a:t>
            </a:r>
            <a:r>
              <a:rPr lang="en-US" altLang="zh-TW" sz="5100" dirty="0" err="1"/>
              <a:t>Shein</a:t>
            </a:r>
            <a:r>
              <a:rPr lang="en-US" altLang="zh-TW" sz="5100" dirty="0"/>
              <a:t> </a:t>
            </a:r>
            <a:r>
              <a:rPr lang="zh-TW" altLang="en-US" sz="5100" dirty="0"/>
              <a:t>of</a:t>
            </a:r>
            <a:r>
              <a:rPr lang="zh-TW" altLang="en-US" sz="5100" dirty="0">
                <a:solidFill>
                  <a:srgbClr val="C00000"/>
                </a:solidFill>
                <a:highlight>
                  <a:srgbClr val="FFFF00"/>
                </a:highlight>
              </a:rPr>
              <a:t>Product link or exclusive discount code</a:t>
            </a:r>
            <a:r>
              <a:rPr lang="zh-TW" altLang="en-US" sz="5100" dirty="0"/>
              <a:t>, attracting their audience to make a purchase.</a:t>
            </a:r>
            <a:endParaRPr lang="en-US" altLang="zh-TW" sz="5100" dirty="0"/>
          </a:p>
          <a:p>
            <a:pPr lvl="1" algn="l" rtl="0"/>
            <a:r>
              <a:rPr lang="zh-CN" altLang="en-US" sz="6000" dirty="0">
                <a:solidFill>
                  <a:srgbClr val="7030A0"/>
                </a:solidFill>
              </a:rPr>
              <a:t>Now many Internet celebrities</a:t>
            </a:r>
            <a:r>
              <a:rPr lang="zh-CN" altLang="en-US" sz="6000" dirty="0"/>
              <a:t>, in the advertisement</a:t>
            </a:r>
            <a:r>
              <a:rPr lang="en-US" altLang="zh-CN" sz="6000" dirty="0"/>
              <a:t>【</a:t>
            </a:r>
            <a:r>
              <a:rPr lang="zh-CN" altLang="en-US" sz="6000" dirty="0"/>
              <a:t>attach</a:t>
            </a:r>
            <a:r>
              <a:rPr lang="zh-TW" altLang="en-US" sz="6000" dirty="0">
                <a:solidFill>
                  <a:srgbClr val="C00000"/>
                </a:solidFill>
                <a:highlight>
                  <a:srgbClr val="FFFF00"/>
                </a:highlight>
              </a:rPr>
              <a:t>Product link or exclusive discount code</a:t>
            </a:r>
            <a:r>
              <a:rPr lang="en-US" altLang="zh-CN" sz="6000" dirty="0"/>
              <a:t>】</a:t>
            </a:r>
            <a:r>
              <a:rPr lang="zh-CN" altLang="en-US" sz="6000" dirty="0"/>
              <a:t>, indicating that he participated</a:t>
            </a:r>
            <a:r>
              <a:rPr lang="en-US" altLang="zh-CN" sz="6000" dirty="0"/>
              <a:t>【</a:t>
            </a:r>
            <a:r>
              <a:rPr lang="zh-CN" altLang="en-US" sz="6000" dirty="0">
                <a:solidFill>
                  <a:srgbClr val="C00000"/>
                </a:solidFill>
                <a:highlight>
                  <a:srgbClr val="FFFF00"/>
                </a:highlight>
              </a:rPr>
              <a:t>Affiliate Program, Distribution Program</a:t>
            </a:r>
            <a:r>
              <a:rPr lang="en-US" altLang="zh-CN" sz="6000" dirty="0"/>
              <a:t>】</a:t>
            </a:r>
            <a:endParaRPr lang="zh-TW" altLang="en-US" sz="6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206D7-6F36-4BE4-956E-CA609237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What is</a:t>
            </a:r>
            <a:r>
              <a:rPr lang="en-US" altLang="zh-CN" dirty="0"/>
              <a:t>【</a:t>
            </a:r>
            <a:r>
              <a:rPr lang="zh-CN" altLang="en-US" dirty="0"/>
              <a:t>Affiliate Program, Distribution</a:t>
            </a:r>
            <a:r>
              <a:rPr lang="en-US" altLang="zh-CN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73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50BBEB-BEC4-4A31-AB87-9C7F4DC9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altLang="zh-CN" sz="6700" b="1" dirty="0">
                <a:solidFill>
                  <a:srgbClr val="7030A0"/>
                </a:solidFill>
              </a:rPr>
              <a:t>3.</a:t>
            </a:r>
            <a:r>
              <a:rPr lang="zh-TW" altLang="en-US" sz="6700" b="1" dirty="0">
                <a:solidFill>
                  <a:srgbClr val="7030A0"/>
                </a:solidFill>
              </a:rPr>
              <a:t>Earn commission</a:t>
            </a:r>
            <a:r>
              <a:rPr lang="zh-TW" altLang="en-US" sz="6700" dirty="0">
                <a:solidFill>
                  <a:srgbClr val="7030A0"/>
                </a:solidFill>
              </a:rPr>
              <a:t>:</a:t>
            </a:r>
            <a:endParaRPr lang="en-US" altLang="zh-TW" sz="6700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sz="3800" dirty="0"/>
              <a:t>When consumers</a:t>
            </a:r>
            <a:r>
              <a:rPr lang="zh-CN" altLang="en-US" sz="3800" dirty="0"/>
              <a:t>use</a:t>
            </a:r>
            <a:r>
              <a:rPr lang="en-US" altLang="zh-CN" sz="3800" dirty="0"/>
              <a:t>【</a:t>
            </a:r>
            <a:r>
              <a:rPr lang="zh-TW" altLang="en-US" sz="3800" dirty="0">
                <a:solidFill>
                  <a:srgbClr val="C00000"/>
                </a:solidFill>
                <a:highlight>
                  <a:srgbClr val="FFFF00"/>
                </a:highlight>
              </a:rPr>
              <a:t>Promotional Links</a:t>
            </a:r>
            <a:r>
              <a:rPr lang="zh-CN" altLang="en-US" sz="3800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lang="zh-TW" altLang="en-US" sz="3800" dirty="0">
                <a:solidFill>
                  <a:srgbClr val="C00000"/>
                </a:solidFill>
                <a:highlight>
                  <a:srgbClr val="FFFF00"/>
                </a:highlight>
              </a:rPr>
              <a:t>Code</a:t>
            </a:r>
            <a:r>
              <a:rPr lang="en-US" altLang="zh-CN" sz="3800" dirty="0"/>
              <a:t>】</a:t>
            </a:r>
            <a:r>
              <a:rPr lang="zh-TW" altLang="en-US" sz="3800" dirty="0"/>
              <a:t>exist</a:t>
            </a:r>
            <a:r>
              <a:rPr lang="en-US" altLang="zh-TW" sz="3800" dirty="0" err="1"/>
              <a:t>Shein</a:t>
            </a:r>
            <a:r>
              <a:rPr lang="en-US" altLang="zh-TW" sz="3800" dirty="0"/>
              <a:t> </a:t>
            </a:r>
            <a:r>
              <a:rPr lang="zh-TW" altLang="en-US" sz="3800" dirty="0"/>
              <a:t>When shopping, partners will receive</a:t>
            </a:r>
            <a:r>
              <a:rPr lang="zh-TW" altLang="en-US" sz="3800" dirty="0">
                <a:solidFill>
                  <a:srgbClr val="C00000"/>
                </a:solidFill>
              </a:rPr>
              <a:t>A certain percentage of commission</a:t>
            </a:r>
            <a:r>
              <a:rPr lang="zh-TW" altLang="en-US" sz="3800" dirty="0"/>
              <a:t>.</a:t>
            </a:r>
          </a:p>
          <a:p>
            <a:pPr marL="0" indent="0" algn="l" rtl="0">
              <a:buNone/>
            </a:pPr>
            <a:r>
              <a:rPr lang="en-US" altLang="zh-CN" sz="6700" b="1" dirty="0">
                <a:solidFill>
                  <a:srgbClr val="7030A0"/>
                </a:solidFill>
              </a:rPr>
              <a:t>4.</a:t>
            </a:r>
            <a:r>
              <a:rPr lang="zh-TW" altLang="en-US" sz="6700" b="1" dirty="0">
                <a:solidFill>
                  <a:srgbClr val="7030A0"/>
                </a:solidFill>
              </a:rPr>
              <a:t>Commission Payment</a:t>
            </a:r>
            <a:r>
              <a:rPr lang="zh-TW" altLang="en-US" sz="6700" dirty="0">
                <a:solidFill>
                  <a:srgbClr val="7030A0"/>
                </a:solidFill>
              </a:rPr>
              <a:t>:</a:t>
            </a:r>
            <a:endParaRPr lang="en-US" altLang="zh-TW" sz="6700" dirty="0">
              <a:solidFill>
                <a:srgbClr val="7030A0"/>
              </a:solidFill>
            </a:endParaRPr>
          </a:p>
          <a:p>
            <a:pPr lvl="1" algn="l" rtl="0">
              <a:buFont typeface="+mj-lt"/>
              <a:buAutoNum type="arabicPeriod"/>
            </a:pPr>
            <a:r>
              <a:rPr lang="en-US" altLang="zh-TW" sz="3800" dirty="0" err="1"/>
              <a:t>Shein</a:t>
            </a:r>
            <a:r>
              <a:rPr lang="en-US" altLang="zh-TW" sz="3800" dirty="0"/>
              <a:t> </a:t>
            </a:r>
            <a:r>
              <a:rPr lang="zh-TW" altLang="en-US" sz="3800" dirty="0"/>
              <a:t>Commissions are paid to partners periodically in accordance with the terms of the affiliate program. The method and timing of payment may vary and are determined by</a:t>
            </a:r>
            <a:r>
              <a:rPr lang="en-US" altLang="zh-TW" sz="3800" dirty="0" err="1"/>
              <a:t>Shein</a:t>
            </a:r>
            <a:r>
              <a:rPr lang="en-US" altLang="zh-TW" sz="3800" dirty="0"/>
              <a:t> </a:t>
            </a:r>
            <a:r>
              <a:rPr lang="zh-TW" altLang="en-US" sz="3800" dirty="0"/>
              <a:t>Affiliate Program Rules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206D7-6F36-4BE4-956E-CA609237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What is</a:t>
            </a:r>
            <a:r>
              <a:rPr lang="en-US" altLang="zh-CN" dirty="0"/>
              <a:t>【</a:t>
            </a:r>
            <a:r>
              <a:rPr lang="zh-CN" altLang="en-US" dirty="0"/>
              <a:t>Affiliate Program, Distribution</a:t>
            </a:r>
            <a:r>
              <a:rPr lang="en-US" altLang="zh-CN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67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en-US" altLang="zh-CN" dirty="0"/>
              <a:t>1.</a:t>
            </a:r>
            <a:r>
              <a:rPr lang="zh-TW" altLang="en-US" dirty="0"/>
              <a:t>Mobile Business</a:t>
            </a:r>
            <a:endParaRPr lang="en-US" altLang="zh-TW" dirty="0"/>
          </a:p>
          <a:p>
            <a:pPr rtl="0"/>
            <a:r>
              <a:rPr lang="zh-TW" altLang="en-US" dirty="0"/>
              <a:t>（</a:t>
            </a:r>
            <a:r>
              <a:rPr lang="en-US" altLang="zh-TW" dirty="0"/>
              <a:t>M-Commerce</a:t>
            </a:r>
            <a:r>
              <a:rPr lang="zh-TW" altLang="en-US" dirty="0"/>
              <a:t>）</a:t>
            </a:r>
            <a:endParaRPr lang="en-US" altLang="zh-TW" dirty="0"/>
          </a:p>
          <a:p>
            <a:pPr algn="l" rtl="0"/>
            <a:r>
              <a:rPr lang="zh-TW" altLang="en-US" dirty="0"/>
              <a:t>The rise and application of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zh-CN" altLang="en-US" sz="3200" dirty="0"/>
              <a:t>A business philosophy that outperforms competitors</a:t>
            </a:r>
            <a:r>
              <a:rPr sz="3200" dirty="0"/>
              <a:t>:</a:t>
            </a:r>
            <a:endParaRPr lang="en-US" sz="3200" dirty="0"/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5.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Products</a:t>
            </a:r>
            <a:r>
              <a:rPr lang="en-US" altLang="zh-CN" sz="3200" dirty="0">
                <a:solidFill>
                  <a:srgbClr val="7030A0"/>
                </a:solidFill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Very cheap price</a:t>
            </a:r>
            <a:r>
              <a:rPr lang="en-US" altLang="zh-CN" sz="3200" dirty="0">
                <a:solidFill>
                  <a:srgbClr val="7030A0"/>
                </a:solidFill>
              </a:rPr>
              <a:t>】</a:t>
            </a:r>
            <a:r>
              <a:rPr lang="zh-CN" altLang="en-US" sz="3200" dirty="0">
                <a:solidFill>
                  <a:srgbClr val="7030A0"/>
                </a:solidFill>
              </a:rPr>
              <a:t>, average unit price</a:t>
            </a:r>
            <a:r>
              <a:rPr lang="en-US" altLang="zh-CN" sz="3200" dirty="0">
                <a:solidFill>
                  <a:srgbClr val="7030A0"/>
                </a:solidFill>
              </a:rPr>
              <a:t>300</a:t>
            </a:r>
            <a:r>
              <a:rPr lang="zh-CN" altLang="en-US" sz="3200" dirty="0">
                <a:solidFill>
                  <a:srgbClr val="7030A0"/>
                </a:solidFill>
              </a:rPr>
              <a:t>Taiwan Dollar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6.</a:t>
            </a:r>
            <a:r>
              <a:rPr lang="en-US" altLang="zh-TW" sz="3200" dirty="0">
                <a:solidFill>
                  <a:srgbClr val="7030A0"/>
                </a:solidFill>
              </a:rPr>
              <a:t> 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have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Unique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Supply Chain Management</a:t>
            </a:r>
            <a:r>
              <a:rPr lang="en-US" altLang="zh-CN" sz="3200" dirty="0">
                <a:solidFill>
                  <a:srgbClr val="7030A0"/>
                </a:solidFill>
              </a:rPr>
              <a:t>】</a:t>
            </a:r>
          </a:p>
          <a:p>
            <a:pPr lvl="1" algn="l" rtl="0"/>
            <a:r>
              <a:rPr lang="zh-CN" altLang="en-US" sz="2400" dirty="0"/>
              <a:t>In its</a:t>
            </a:r>
            <a:r>
              <a:rPr lang="zh-CN" altLang="en-US" sz="2400" dirty="0">
                <a:solidFill>
                  <a:srgbClr val="C00000"/>
                </a:solidFill>
              </a:rPr>
              <a:t>Compare prices among exclusive suppliers to see who has the lowest price</a:t>
            </a:r>
            <a:r>
              <a:rPr lang="zh-CN" altLang="en-US" sz="2400" dirty="0"/>
              <a:t>, who wins the bid (price-cutting competition)</a:t>
            </a:r>
            <a:endParaRPr lang="en-US" altLang="zh-CN" sz="2400" dirty="0"/>
          </a:p>
          <a:p>
            <a:pPr lvl="1" algn="l" rtl="0"/>
            <a:r>
              <a:rPr lang="zh-CN" altLang="en-US" sz="2400" dirty="0">
                <a:solidFill>
                  <a:srgbClr val="C00000"/>
                </a:solidFill>
              </a:rPr>
              <a:t>If the product is returned due to quality issues, the supplier will pay for it.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algn="l" rtl="0"/>
            <a:r>
              <a:rPr lang="zh-CN" altLang="en-US" sz="2400" dirty="0"/>
              <a:t>Because</a:t>
            </a:r>
            <a:r>
              <a:rPr lang="en-US" altLang="zh-CN" sz="2400" dirty="0" err="1"/>
              <a:t>Shein</a:t>
            </a:r>
            <a:r>
              <a:rPr lang="zh-CN" altLang="en-US" sz="2400" dirty="0"/>
              <a:t>of</a:t>
            </a:r>
            <a:r>
              <a:rPr lang="zh-CN" altLang="en-US" sz="2400" dirty="0">
                <a:solidFill>
                  <a:srgbClr val="C00000"/>
                </a:solidFill>
              </a:rPr>
              <a:t>Large and stable order volume</a:t>
            </a:r>
            <a:r>
              <a:rPr lang="zh-CN" altLang="en-US" sz="2400" dirty="0"/>
              <a:t>,so</a:t>
            </a:r>
            <a:r>
              <a:rPr lang="zh-CN" altLang="en-US" sz="2400" dirty="0">
                <a:solidFill>
                  <a:srgbClr val="C00000"/>
                </a:solidFill>
              </a:rPr>
              <a:t>Suppliers are willing to accept such stringent requirements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algn="l" rtl="0"/>
            <a:r>
              <a:rPr lang="en-US" altLang="zh-CN" sz="2400" dirty="0" err="1"/>
              <a:t>Shein</a:t>
            </a:r>
            <a:r>
              <a:rPr lang="zh-CN" altLang="en-US" sz="2400" dirty="0"/>
              <a:t>Online products have always been</a:t>
            </a:r>
            <a:r>
              <a:rPr lang="en-US" altLang="zh-CN" sz="2400" dirty="0"/>
              <a:t>60</a:t>
            </a:r>
            <a:r>
              <a:rPr lang="zh-CN" altLang="en-US" sz="2400" dirty="0"/>
              <a:t>More than 10,000 pieces</a:t>
            </a:r>
            <a:endParaRPr lang="en-US" altLang="zh-CN" sz="2400" dirty="0"/>
          </a:p>
          <a:p>
            <a:pPr lvl="1" algn="l" rtl="0"/>
            <a:endParaRPr lang="en-US" altLang="zh-CN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63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zh-CN" altLang="en-US" sz="3200" dirty="0"/>
              <a:t>A business philosophy that outperforms competitors</a:t>
            </a:r>
            <a:r>
              <a:rPr sz="3200" dirty="0"/>
              <a:t>:</a:t>
            </a:r>
            <a:endParaRPr lang="en-US" sz="3200" dirty="0"/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7.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Products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New and popular styles</a:t>
            </a:r>
            <a:r>
              <a:rPr lang="zh-CN" altLang="en-US" sz="3200" dirty="0">
                <a:solidFill>
                  <a:srgbClr val="7030A0"/>
                </a:solidFill>
              </a:rPr>
              <a:t>, styles change quickly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sz="3600" dirty="0" err="1">
                <a:solidFill>
                  <a:srgbClr val="C0000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3600" dirty="0">
                <a:solidFill>
                  <a:srgbClr val="C00000"/>
                </a:solidFill>
              </a:rPr>
              <a:t>New arrivals,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Weekly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【2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10,000 pieces</a:t>
            </a:r>
            <a:r>
              <a:rPr lang="en-US" altLang="zh-CN" sz="3600" dirty="0">
                <a:solidFill>
                  <a:srgbClr val="C00000"/>
                </a:solidFill>
              </a:rPr>
              <a:t>】</a:t>
            </a:r>
          </a:p>
          <a:p>
            <a:pPr lvl="1" algn="l" rtl="0"/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Zara</a:t>
            </a:r>
            <a:r>
              <a:rPr lang="zh-CN" altLang="en-US" sz="3600" dirty="0">
                <a:solidFill>
                  <a:srgbClr val="C00000"/>
                </a:solidFill>
              </a:rPr>
              <a:t>New arrivals,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Weekly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【20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Item</a:t>
            </a:r>
            <a:r>
              <a:rPr lang="en-US" altLang="zh-CN" sz="3600" dirty="0">
                <a:solidFill>
                  <a:srgbClr val="C00000"/>
                </a:solidFill>
              </a:rPr>
              <a:t>】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algn="l" rtl="0"/>
            <a:endParaRPr lang="en-US" altLang="zh-CN" sz="2000" dirty="0">
              <a:solidFill>
                <a:srgbClr val="7030A0"/>
              </a:solidFill>
            </a:endParaRP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8.</a:t>
            </a:r>
            <a:r>
              <a:rPr lang="en-US" altLang="zh-TW" sz="3200" dirty="0">
                <a:solidFill>
                  <a:srgbClr val="7030A0"/>
                </a:solidFill>
              </a:rPr>
              <a:t> 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use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Big Data Analysis Market Demand</a:t>
            </a:r>
            <a:r>
              <a:rPr lang="zh-CN" altLang="en-US" sz="3200" dirty="0">
                <a:solidFill>
                  <a:srgbClr val="7030A0"/>
                </a:solidFill>
              </a:rPr>
              <a:t>,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Develop new products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</a:p>
          <a:p>
            <a:pPr lvl="1" algn="l" rtl="0"/>
            <a:r>
              <a:rPr lang="zh-CN" altLang="en-US" sz="2400" dirty="0"/>
              <a:t>At the beginning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First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Small quantity order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】</a:t>
            </a:r>
          </a:p>
          <a:p>
            <a:pPr lvl="1" algn="l" rtl="0"/>
            <a:r>
              <a:rPr lang="zh-CN" altLang="en-US" sz="2400" dirty="0"/>
              <a:t>if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Good market response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Add another order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】</a:t>
            </a:r>
          </a:p>
          <a:p>
            <a:pPr lvl="1" algn="l" rtl="0"/>
            <a:endParaRPr lang="en-US" altLang="zh-CN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22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zh-CN" altLang="en-US" sz="3200" dirty="0"/>
              <a:t>A business philosophy that outperforms competitors</a:t>
            </a:r>
            <a:r>
              <a:rPr sz="3200" dirty="0"/>
              <a:t>:</a:t>
            </a:r>
            <a:endParaRPr lang="en-US" sz="3200" dirty="0"/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9.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Have your own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Exclusive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Design Team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lang="zh-CN" altLang="en-US" sz="3200" dirty="0">
                <a:solidFill>
                  <a:srgbClr val="7030A0"/>
                </a:solidFill>
              </a:rPr>
              <a:t>,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Exclusive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Supply Chain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10.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The product development life cycle is short and fast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sz="3200" dirty="0" err="1">
                <a:solidFill>
                  <a:srgbClr val="C0000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3200" dirty="0">
                <a:solidFill>
                  <a:srgbClr val="C00000"/>
                </a:solidFill>
              </a:rPr>
              <a:t>From design to sales, it only takes</a:t>
            </a:r>
            <a:r>
              <a:rPr lang="en-US" altLang="zh-CN" sz="3200" dirty="0">
                <a:solidFill>
                  <a:srgbClr val="C00000"/>
                </a:solidFill>
              </a:rPr>
              <a:t>【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sky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</a:p>
          <a:p>
            <a:pPr lvl="1" algn="l" rtl="0"/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Zara</a:t>
            </a:r>
            <a:r>
              <a:rPr lang="zh-CN" altLang="en-US" sz="3200" dirty="0">
                <a:solidFill>
                  <a:srgbClr val="C00000"/>
                </a:solidFill>
              </a:rPr>
              <a:t>New products,</a:t>
            </a:r>
            <a:r>
              <a:rPr lang="en-US" altLang="zh-CN" sz="3200" dirty="0">
                <a:solidFill>
                  <a:srgbClr val="C00000"/>
                </a:solidFill>
              </a:rPr>
              <a:t>【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30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~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60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sky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</a:p>
          <a:p>
            <a:pPr lvl="1" algn="l" rtl="0"/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Traditional clothing industry</a:t>
            </a:r>
            <a:r>
              <a:rPr lang="zh-CN" altLang="en-US" sz="3200" dirty="0">
                <a:solidFill>
                  <a:srgbClr val="C00000"/>
                </a:solidFill>
              </a:rPr>
              <a:t>,want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【90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sky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 algn="l" rtl="0"/>
            <a:endParaRPr lang="en-US" altLang="zh-CN" sz="2000" dirty="0">
              <a:solidFill>
                <a:srgbClr val="7030A0"/>
              </a:solidFill>
            </a:endParaRP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11.</a:t>
            </a:r>
            <a:r>
              <a:rPr lang="en-US" altLang="zh-TW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>
                <a:solidFill>
                  <a:srgbClr val="7030A0"/>
                </a:solidFill>
              </a:rPr>
              <a:t>Guangzhou's clothing supply chain,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1/3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All for</a:t>
            </a:r>
            <a:r>
              <a:rPr lang="en-US" altLang="zh-TW" sz="3200" dirty="0" err="1">
                <a:solidFill>
                  <a:srgbClr val="7030A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service</a:t>
            </a:r>
            <a:endParaRPr lang="en-US" altLang="zh-CN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endParaRPr lang="en-US" altLang="zh-CN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185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zh-CN" altLang="en-US" sz="3200" dirty="0"/>
              <a:t>A business philosophy that outperforms competitors</a:t>
            </a:r>
            <a:r>
              <a:rPr sz="3200" dirty="0"/>
              <a:t>:</a:t>
            </a:r>
            <a:endParaRPr lang="en-US" sz="3200" dirty="0"/>
          </a:p>
          <a:p>
            <a:pPr algn="l" rtl="0"/>
            <a:r>
              <a:rPr lang="en-US" altLang="zh-CN" sz="4400" dirty="0"/>
              <a:t>12.</a:t>
            </a:r>
            <a:r>
              <a:rPr lang="en-US" altLang="zh-TW" sz="4400" dirty="0" err="1">
                <a:solidFill>
                  <a:srgbClr val="7030A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4400" dirty="0">
                <a:solidFill>
                  <a:srgbClr val="7030A0"/>
                </a:solidFill>
                <a:highlight>
                  <a:srgbClr val="FFFF00"/>
                </a:highlight>
              </a:rPr>
              <a:t>Fundraising</a:t>
            </a:r>
            <a:r>
              <a:rPr lang="zh-CN" altLang="en-US" sz="4400" dirty="0"/>
              <a:t>:</a:t>
            </a:r>
            <a:endParaRPr lang="en-US" altLang="zh-CN" sz="4400" dirty="0"/>
          </a:p>
          <a:p>
            <a:pPr lvl="1" algn="l" rtl="0"/>
            <a:r>
              <a:rPr lang="en-US" altLang="zh-CN" sz="3200" dirty="0"/>
              <a:t>2013</a:t>
            </a:r>
            <a:r>
              <a:rPr lang="zh-CN" altLang="en-US" sz="3200" dirty="0"/>
              <a:t>Year</a:t>
            </a:r>
            <a:r>
              <a:rPr lang="en-US" altLang="zh-CN" sz="3200" dirty="0"/>
              <a:t>A</a:t>
            </a:r>
            <a:r>
              <a:rPr lang="zh-CN" altLang="en-US" sz="3200" dirty="0"/>
              <a:t>Round of financing</a:t>
            </a:r>
            <a:r>
              <a:rPr lang="en-US" altLang="zh-CN" sz="3200" dirty="0"/>
              <a:t>500</a:t>
            </a:r>
            <a:r>
              <a:rPr lang="zh-CN" altLang="en-US" sz="3200" dirty="0"/>
              <a:t>Ten thousand US dollars</a:t>
            </a:r>
            <a:endParaRPr lang="en-US" altLang="zh-CN" sz="3200" dirty="0"/>
          </a:p>
          <a:p>
            <a:pPr lvl="1" algn="l" rtl="0"/>
            <a:r>
              <a:rPr lang="en-US" altLang="zh-CN" sz="3200" dirty="0"/>
              <a:t>2015</a:t>
            </a:r>
            <a:r>
              <a:rPr lang="zh-CN" altLang="en-US" sz="3200" dirty="0"/>
              <a:t>Year</a:t>
            </a:r>
            <a:r>
              <a:rPr lang="en-US" altLang="zh-CN" sz="3200" dirty="0"/>
              <a:t>B</a:t>
            </a:r>
            <a:r>
              <a:rPr lang="zh-CN" altLang="en-US" sz="3200" dirty="0"/>
              <a:t>Round of financing</a:t>
            </a:r>
            <a:r>
              <a:rPr lang="en-US" altLang="zh-CN" sz="3200" dirty="0"/>
              <a:t>4600</a:t>
            </a:r>
            <a:r>
              <a:rPr lang="zh-CN" altLang="en-US" sz="3200" dirty="0"/>
              <a:t>Ten thousand US dollars</a:t>
            </a:r>
            <a:endParaRPr lang="en-US" altLang="zh-CN" sz="3200" dirty="0"/>
          </a:p>
          <a:p>
            <a:pPr lvl="1" algn="l" rtl="0"/>
            <a:r>
              <a:rPr lang="en-US" altLang="zh-CN" sz="3200" dirty="0"/>
              <a:t>2018</a:t>
            </a:r>
            <a:r>
              <a:rPr lang="zh-CN" altLang="en-US" sz="3200" dirty="0"/>
              <a:t>Year</a:t>
            </a:r>
            <a:r>
              <a:rPr lang="en-US" altLang="zh-CN" sz="3200" dirty="0"/>
              <a:t>C</a:t>
            </a:r>
            <a:r>
              <a:rPr lang="zh-CN" altLang="en-US" sz="3200" dirty="0"/>
              <a:t>Round of financing</a:t>
            </a:r>
            <a:endParaRPr lang="en-US" altLang="zh-CN" sz="3200" dirty="0"/>
          </a:p>
          <a:p>
            <a:pPr lvl="1" algn="l" rtl="0"/>
            <a:r>
              <a:rPr lang="en-US" altLang="zh-CN" sz="3200" dirty="0"/>
              <a:t>2019</a:t>
            </a:r>
            <a:r>
              <a:rPr lang="zh-CN" altLang="en-US" sz="3200" dirty="0"/>
              <a:t>Year</a:t>
            </a:r>
            <a:r>
              <a:rPr lang="en-US" altLang="zh-CN" sz="3200" dirty="0"/>
              <a:t>D</a:t>
            </a:r>
            <a:r>
              <a:rPr lang="zh-CN" altLang="en-US" sz="3200" dirty="0"/>
              <a:t>Round of financing</a:t>
            </a:r>
            <a:endParaRPr lang="en-US" altLang="zh-CN" sz="3200" dirty="0"/>
          </a:p>
          <a:p>
            <a:pPr lvl="1" algn="l" rtl="0"/>
            <a:r>
              <a:rPr lang="en-US" altLang="zh-CN" sz="3200" dirty="0"/>
              <a:t>2020</a:t>
            </a:r>
            <a:r>
              <a:rPr lang="zh-CN" altLang="en-US" sz="3200" dirty="0"/>
              <a:t>Year</a:t>
            </a:r>
            <a:r>
              <a:rPr lang="en-US" altLang="zh-CN" sz="3200" dirty="0"/>
              <a:t>E</a:t>
            </a:r>
            <a:r>
              <a:rPr lang="zh-CN" altLang="en-US" sz="3200" dirty="0"/>
              <a:t>Round of financing</a:t>
            </a:r>
            <a:endParaRPr lang="en-US" altLang="zh-CN" sz="3200" dirty="0"/>
          </a:p>
          <a:p>
            <a:pPr algn="l" rtl="0"/>
            <a:r>
              <a:rPr lang="zh-CN" altLang="en-US" sz="4400" dirty="0">
                <a:solidFill>
                  <a:srgbClr val="7030A0"/>
                </a:solidFill>
              </a:rPr>
              <a:t>at present</a:t>
            </a:r>
            <a:r>
              <a:rPr lang="en-US" altLang="zh-CN" sz="4400" dirty="0" err="1">
                <a:solidFill>
                  <a:srgbClr val="7030A0"/>
                </a:solidFill>
              </a:rPr>
              <a:t>Shein</a:t>
            </a:r>
            <a:r>
              <a:rPr lang="zh-CN" altLang="en-US" sz="4400" dirty="0">
                <a:solidFill>
                  <a:srgbClr val="7030A0"/>
                </a:solidFill>
              </a:rPr>
              <a:t>Valuation:</a:t>
            </a:r>
            <a:r>
              <a:rPr lang="en-US" altLang="zh-CN" sz="4400" dirty="0">
                <a:solidFill>
                  <a:srgbClr val="7030A0"/>
                </a:solidFill>
                <a:highlight>
                  <a:srgbClr val="FFFF00"/>
                </a:highlight>
              </a:rPr>
              <a:t>150</a:t>
            </a:r>
            <a:r>
              <a:rPr lang="zh-CN" altLang="en-US" sz="4400" dirty="0">
                <a:solidFill>
                  <a:srgbClr val="7030A0"/>
                </a:solidFill>
                <a:highlight>
                  <a:srgbClr val="FFFF00"/>
                </a:highlight>
              </a:rPr>
              <a:t>Billions of US dollars</a:t>
            </a:r>
            <a:endParaRPr sz="5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366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52B550-7F5F-456A-87F5-1A346D18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zh-TW" sz="4400" dirty="0" err="1"/>
              <a:t>Shein</a:t>
            </a:r>
            <a:r>
              <a:rPr lang="zh-CN" altLang="en-US" sz="4400" dirty="0"/>
              <a:t>Founder of:</a:t>
            </a:r>
            <a:r>
              <a:rPr lang="zh-TW" altLang="en-US" sz="4400" dirty="0">
                <a:solidFill>
                  <a:srgbClr val="7030A0"/>
                </a:solidFill>
              </a:rPr>
              <a:t>Xu Yangtian</a:t>
            </a:r>
            <a:endParaRPr lang="en-US" altLang="zh-TW" sz="4400" dirty="0">
              <a:solidFill>
                <a:srgbClr val="7030A0"/>
              </a:solidFill>
            </a:endParaRPr>
          </a:p>
          <a:p>
            <a:pPr algn="l" rtl="0"/>
            <a:r>
              <a:rPr lang="zh-TW" altLang="en-US" sz="4400" dirty="0"/>
              <a:t>On</a:t>
            </a:r>
            <a:r>
              <a:rPr lang="en-US" altLang="zh-TW" sz="4400" dirty="0"/>
              <a:t>2008</a:t>
            </a:r>
            <a:r>
              <a:rPr lang="zh-TW" altLang="en-US" sz="4400" dirty="0"/>
              <a:t>Founded in Mainland China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BFFEE7-C7D2-4EDB-802B-A91A1BB3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TW" altLang="en-US" dirty="0"/>
              <a:t>Case Study: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  <p:pic>
        <p:nvPicPr>
          <p:cNvPr id="2050" name="Picture 2" descr="真實人生／為何SHEIN這麼便宜？神祕創辦人許仰天4千億身價不只靠低價戰| 國際人物| 聯合報">
            <a:extLst>
              <a:ext uri="{FF2B5EF4-FFF2-40B4-BE49-F238E27FC236}">
                <a16:creationId xmlns:a16="http://schemas.microsoft.com/office/drawing/2014/main" id="{2C8FB77F-C5CC-4BFF-99EF-8E3765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88" y="3271689"/>
            <a:ext cx="5184104" cy="34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9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52B550-7F5F-456A-87F5-1A346D18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zh-TW" altLang="en-US" sz="3600" dirty="0"/>
              <a:t>Xu Yangtian University</a:t>
            </a:r>
            <a:r>
              <a:rPr lang="zh-TW" altLang="en-US" sz="3600" dirty="0">
                <a:solidFill>
                  <a:srgbClr val="7030A0"/>
                </a:solidFill>
              </a:rPr>
              <a:t>International Trade</a:t>
            </a:r>
            <a:r>
              <a:rPr lang="zh-TW" altLang="en-US" sz="3600" dirty="0"/>
              <a:t>Professional,</a:t>
            </a:r>
            <a:endParaRPr lang="en-US" altLang="zh-TW" sz="3600" dirty="0"/>
          </a:p>
          <a:p>
            <a:pPr algn="l" rtl="0"/>
            <a:r>
              <a:rPr lang="zh-CN" altLang="en-US" sz="3600" dirty="0"/>
              <a:t>At the beginning</a:t>
            </a:r>
            <a:r>
              <a:rPr lang="zh-TW" altLang="en-US" sz="3600" dirty="0"/>
              <a:t>Self-study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SEO</a:t>
            </a:r>
            <a:r>
              <a:rPr lang="zh-TW" altLang="en-US" sz="3600" dirty="0">
                <a:solidFill>
                  <a:srgbClr val="7030A0"/>
                </a:solidFill>
              </a:rPr>
              <a:t>Search Engine Optimization</a:t>
            </a:r>
            <a:r>
              <a:rPr lang="zh-TW" altLang="en-US" sz="3600" dirty="0"/>
              <a:t>”, bought some domain names, and</a:t>
            </a:r>
            <a:r>
              <a:rPr lang="zh-TW" altLang="en-US" sz="3600" dirty="0">
                <a:solidFill>
                  <a:srgbClr val="7030A0"/>
                </a:solidFill>
              </a:rPr>
              <a:t>Establishing an overseas market</a:t>
            </a:r>
            <a:r>
              <a:rPr lang="zh-TW" altLang="en-US" sz="3600" dirty="0">
                <a:solidFill>
                  <a:srgbClr val="C00000"/>
                </a:solidFill>
              </a:rPr>
              <a:t>Website</a:t>
            </a:r>
            <a:r>
              <a:rPr lang="zh-TW" altLang="en-US" sz="3600" dirty="0"/>
              <a:t>,</a:t>
            </a:r>
            <a:r>
              <a:rPr lang="zh-TW" altLang="en-US" sz="3600" dirty="0">
                <a:solidFill>
                  <a:srgbClr val="C00000"/>
                </a:solidFill>
              </a:rPr>
              <a:t>Sales Agent</a:t>
            </a:r>
            <a:r>
              <a:rPr lang="zh-TW" altLang="en-US" sz="3600" dirty="0">
                <a:solidFill>
                  <a:srgbClr val="7030A0"/>
                </a:solidFill>
              </a:rPr>
              <a:t>Industrial products made in China</a:t>
            </a:r>
            <a:endParaRPr lang="en-US" altLang="zh-TW" sz="3600" dirty="0">
              <a:solidFill>
                <a:srgbClr val="7030A0"/>
              </a:solidFill>
            </a:endParaRPr>
          </a:p>
          <a:p>
            <a:pPr algn="l" rtl="0"/>
            <a:r>
              <a:rPr lang="zh-CN" altLang="en-US" sz="3600" dirty="0"/>
              <a:t>Reviews:</a:t>
            </a:r>
            <a:r>
              <a:rPr lang="zh-TW" altLang="en-US" sz="3600" dirty="0"/>
              <a:t>Hardworking, frank, and always gets to the point when speaking</a:t>
            </a:r>
            <a:r>
              <a:rPr lang="zh-CN" altLang="en-US" sz="3600" dirty="0"/>
              <a:t>, low-key, no airs</a:t>
            </a:r>
            <a:endParaRPr lang="en-US" altLang="zh-CN" sz="3600" dirty="0"/>
          </a:p>
          <a:p>
            <a:pPr algn="l" rtl="0"/>
            <a:r>
              <a:rPr lang="zh-TW" altLang="en-US" sz="3600" dirty="0"/>
              <a:t>It seems like "I never need to sleep"</a:t>
            </a:r>
            <a:endParaRPr lang="en-US" altLang="zh-TW" sz="3600" dirty="0"/>
          </a:p>
          <a:p>
            <a:pPr lvl="1" algn="l" rtl="0"/>
            <a:r>
              <a:rPr lang="zh-TW" altLang="en-US" sz="2400" dirty="0"/>
              <a:t>A supplier said, "No matter when you go,</a:t>
            </a:r>
            <a:r>
              <a:rPr lang="zh-TW" altLang="en-US" sz="2400" dirty="0">
                <a:solidFill>
                  <a:srgbClr val="C00000"/>
                </a:solidFill>
              </a:rPr>
              <a:t>Even in the early morning</a:t>
            </a:r>
            <a:r>
              <a:rPr lang="en-US" altLang="zh-TW" sz="2400" dirty="0">
                <a:solidFill>
                  <a:srgbClr val="C00000"/>
                </a:solidFill>
              </a:rPr>
              <a:t>2</a:t>
            </a:r>
            <a:r>
              <a:rPr lang="zh-TW" altLang="en-US" sz="2400" dirty="0">
                <a:solidFill>
                  <a:srgbClr val="C00000"/>
                </a:solidFill>
              </a:rPr>
              <a:t>,</a:t>
            </a:r>
            <a:r>
              <a:rPr lang="en-US" altLang="zh-TW" sz="2400" dirty="0">
                <a:solidFill>
                  <a:srgbClr val="C00000"/>
                </a:solidFill>
              </a:rPr>
              <a:t>3</a:t>
            </a:r>
            <a:r>
              <a:rPr lang="zh-TW" altLang="en-US" sz="2400" dirty="0">
                <a:solidFill>
                  <a:srgbClr val="C00000"/>
                </a:solidFill>
              </a:rPr>
              <a:t>You can see Xu Yangtian and his team in a meeting at any time.</a:t>
            </a:r>
            <a:r>
              <a:rPr lang="zh-TW" altLang="en-US" sz="2400" dirty="0"/>
              <a:t>".</a:t>
            </a:r>
            <a:endParaRPr lang="en-US" altLang="zh-TW" sz="2400" dirty="0"/>
          </a:p>
          <a:p>
            <a:pPr algn="l" rtl="0"/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BFFEE7-C7D2-4EDB-802B-A91A1BB3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TW" altLang="en-US" dirty="0"/>
              <a:t>Case Study: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zh-CN" sz="4400" dirty="0" err="1"/>
              <a:t>Shein</a:t>
            </a:r>
            <a:r>
              <a:rPr lang="zh-CN" altLang="en-US" sz="4400" dirty="0"/>
              <a:t>Controversy</a:t>
            </a:r>
            <a:r>
              <a:rPr sz="4400" dirty="0"/>
              <a:t>:</a:t>
            </a:r>
            <a:endParaRPr lang="en-US" sz="4400" dirty="0"/>
          </a:p>
          <a:p>
            <a:pPr algn="l" rtl="0"/>
            <a:r>
              <a:rPr lang="en-US" altLang="zh-CN" sz="4400" dirty="0"/>
              <a:t>1.</a:t>
            </a:r>
            <a:r>
              <a:rPr lang="zh-CN" altLang="en-US" sz="4400" dirty="0">
                <a:solidFill>
                  <a:srgbClr val="7030A0"/>
                </a:solidFill>
              </a:rPr>
              <a:t>Plagiarism</a:t>
            </a:r>
            <a:r>
              <a:rPr lang="zh-CN" altLang="en-US" sz="4400" dirty="0"/>
              <a:t>:</a:t>
            </a:r>
            <a:endParaRPr lang="en-US" altLang="zh-CN" sz="4400" dirty="0"/>
          </a:p>
          <a:p>
            <a:pPr lvl="1" algn="l" rtl="0"/>
            <a:r>
              <a:rPr lang="zh-CN" altLang="en-US" sz="3200" dirty="0"/>
              <a:t>Designs copied from expensive luxury goods</a:t>
            </a:r>
            <a:endParaRPr lang="en-US" altLang="zh-CN" sz="3200" dirty="0"/>
          </a:p>
          <a:p>
            <a:pPr lvl="1" algn="l" rtl="0"/>
            <a:endParaRPr lang="en-US" altLang="zh-CN" sz="3200" dirty="0"/>
          </a:p>
          <a:p>
            <a:pPr algn="l" rtl="0"/>
            <a:r>
              <a:rPr lang="en-US" altLang="zh-CN" sz="4400" dirty="0"/>
              <a:t>2.</a:t>
            </a:r>
            <a:r>
              <a:rPr lang="zh-CN" altLang="en-US" sz="4400" dirty="0"/>
              <a:t>Some products are too cheap because</a:t>
            </a:r>
            <a:r>
              <a:rPr lang="zh-CN" altLang="en-US" sz="4400" dirty="0">
                <a:solidFill>
                  <a:srgbClr val="7030A0"/>
                </a:solidFill>
              </a:rPr>
              <a:t>Poor quality</a:t>
            </a:r>
            <a:endParaRPr lang="en-US" altLang="zh-CN" sz="44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7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CN" sz="3600" dirty="0" err="1"/>
              <a:t>Shein</a:t>
            </a:r>
            <a:r>
              <a:rPr lang="zh-CN" altLang="en-US" sz="3600" dirty="0"/>
              <a:t>Analysis of successful business models</a:t>
            </a:r>
            <a:r>
              <a:rPr sz="3600" dirty="0"/>
              <a:t>:</a:t>
            </a:r>
            <a:endParaRPr lang="en-US" sz="3600" dirty="0"/>
          </a:p>
          <a:p>
            <a:pPr algn="l" rtl="0"/>
            <a:r>
              <a:rPr lang="en-US" altLang="zh-CN" sz="3600" dirty="0"/>
              <a:t>1.</a:t>
            </a:r>
            <a:r>
              <a:rPr lang="zh-CN" alt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Small profits but quick turnover</a:t>
            </a:r>
            <a:r>
              <a:rPr lang="zh-CN" altLang="en-US" sz="3600" dirty="0"/>
              <a:t>:</a:t>
            </a:r>
            <a:endParaRPr lang="en-US" altLang="zh-CN" sz="3600" dirty="0"/>
          </a:p>
          <a:p>
            <a:pPr lvl="1" algn="l" rtl="0"/>
            <a:r>
              <a:rPr lang="en-US" altLang="zh-CN" dirty="0" err="1"/>
              <a:t>Shein</a:t>
            </a:r>
            <a:r>
              <a:rPr lang="zh-CN" altLang="en-US" dirty="0"/>
              <a:t>Average unit price</a:t>
            </a:r>
            <a:r>
              <a:rPr lang="en-US" altLang="zh-CN" dirty="0"/>
              <a:t>300</a:t>
            </a:r>
            <a:r>
              <a:rPr lang="zh-CN" altLang="en-US" dirty="0"/>
              <a:t>NT$, profit</a:t>
            </a:r>
            <a:r>
              <a:rPr lang="en-US" altLang="zh-CN" dirty="0"/>
              <a:t>20</a:t>
            </a:r>
            <a:r>
              <a:rPr lang="zh-CN" altLang="en-US" dirty="0"/>
              <a:t>NT$</a:t>
            </a:r>
            <a:endParaRPr lang="en-US" altLang="zh-CN" dirty="0"/>
          </a:p>
          <a:p>
            <a:pPr lvl="1" algn="l" rtl="0"/>
            <a:r>
              <a:rPr lang="en-US" altLang="zh-CN" dirty="0" err="1"/>
              <a:t>Shein</a:t>
            </a:r>
            <a:r>
              <a:rPr lang="zh-CN" altLang="en-US" dirty="0"/>
              <a:t>Depend on</a:t>
            </a:r>
            <a:r>
              <a:rPr lang="en-US" altLang="zh-CN" dirty="0"/>
              <a:t>【</a:t>
            </a:r>
            <a:r>
              <a:rPr lang="zh-CN" altLang="en-US" dirty="0"/>
              <a:t>Many styles</a:t>
            </a:r>
            <a:r>
              <a:rPr lang="en-US" altLang="zh-CN" dirty="0"/>
              <a:t>/</a:t>
            </a:r>
            <a:r>
              <a:rPr lang="zh-CN" altLang="en-US" dirty="0"/>
              <a:t>large</a:t>
            </a:r>
            <a:r>
              <a:rPr lang="en-US" altLang="zh-CN" dirty="0"/>
              <a:t>60</a:t>
            </a:r>
            <a:r>
              <a:rPr lang="zh-CN" altLang="en-US" dirty="0"/>
              <a:t>10,000 pieces</a:t>
            </a:r>
            <a:r>
              <a:rPr lang="en-US" altLang="zh-CN" dirty="0"/>
              <a:t>】</a:t>
            </a:r>
            <a:r>
              <a:rPr lang="zh-CN" altLang="en-US" dirty="0"/>
              <a:t>, small profits but quick turnover</a:t>
            </a:r>
            <a:endParaRPr lang="en-US" altLang="zh-CN" dirty="0"/>
          </a:p>
          <a:p>
            <a:pPr algn="l" rtl="0"/>
            <a:r>
              <a:rPr lang="en-US" altLang="zh-CN" sz="3600" dirty="0"/>
              <a:t>2.</a:t>
            </a:r>
            <a:r>
              <a:rPr lang="zh-CN" altLang="en-US" sz="3600" dirty="0"/>
              <a:t>Make good use of</a:t>
            </a:r>
            <a:r>
              <a:rPr lang="en-US" altLang="zh-CN" sz="3600" dirty="0"/>
              <a:t>【</a:t>
            </a:r>
            <a:r>
              <a:rPr lang="zh-CN" altLang="en-US" sz="3600" dirty="0">
                <a:solidFill>
                  <a:srgbClr val="7030A0"/>
                </a:solidFill>
              </a:rPr>
              <a:t>Social Media</a:t>
            </a:r>
            <a:r>
              <a:rPr lang="en-US" altLang="zh-CN" sz="3600" dirty="0">
                <a:solidFill>
                  <a:srgbClr val="7030A0"/>
                </a:solidFill>
              </a:rPr>
              <a:t>/</a:t>
            </a:r>
            <a:r>
              <a:rPr lang="zh-CN" altLang="en-US" sz="3600" dirty="0">
                <a:solidFill>
                  <a:srgbClr val="7030A0"/>
                </a:solidFill>
              </a:rPr>
              <a:t>Internet Celebrities</a:t>
            </a:r>
            <a:r>
              <a:rPr lang="en-US" altLang="zh-CN" sz="3600" dirty="0">
                <a:solidFill>
                  <a:srgbClr val="7030A0"/>
                </a:solidFill>
              </a:rPr>
              <a:t>/KOL</a:t>
            </a:r>
            <a:r>
              <a:rPr lang="en-US" altLang="zh-CN" sz="3600" dirty="0"/>
              <a:t>】</a:t>
            </a:r>
            <a:r>
              <a:rPr lang="zh-CN" altLang="en-US" sz="3600" dirty="0"/>
              <a:t>Marketing</a:t>
            </a:r>
            <a:endParaRPr lang="en-US" altLang="zh-CN" sz="3600" dirty="0"/>
          </a:p>
          <a:p>
            <a:pPr algn="l" rtl="0"/>
            <a:r>
              <a:rPr lang="en-US" altLang="zh-CN" sz="3600" dirty="0"/>
              <a:t>3.</a:t>
            </a:r>
            <a:r>
              <a:rPr lang="zh-CN" altLang="en-US" sz="3600" dirty="0"/>
              <a:t>Make good use of</a:t>
            </a:r>
            <a:r>
              <a:rPr lang="en-US" altLang="zh-CN" sz="3600" dirty="0"/>
              <a:t>【</a:t>
            </a:r>
            <a:r>
              <a:rPr lang="zh-CN" altLang="en-US" sz="3600" dirty="0">
                <a:solidFill>
                  <a:srgbClr val="7030A0"/>
                </a:solidFill>
              </a:rPr>
              <a:t>China's manufacturing strength in high quality and low price</a:t>
            </a:r>
            <a:r>
              <a:rPr lang="en-US" altLang="zh-CN" sz="3600" dirty="0"/>
              <a:t>】</a:t>
            </a:r>
            <a:r>
              <a:rPr lang="zh-CN" altLang="en-US" sz="3600" dirty="0"/>
              <a:t>, choose to do</a:t>
            </a:r>
            <a:r>
              <a:rPr lang="zh-CN" altLang="en-US" sz="3600" dirty="0">
                <a:solidFill>
                  <a:srgbClr val="7030A0"/>
                </a:solidFill>
              </a:rPr>
              <a:t>Cross-border e-commerce</a:t>
            </a:r>
            <a:r>
              <a:rPr lang="zh-CN" altLang="en-US" sz="3600" dirty="0"/>
              <a:t>, the market looks at the world</a:t>
            </a:r>
            <a:endParaRPr lang="en-US" altLang="zh-CN" sz="3600" dirty="0"/>
          </a:p>
          <a:p>
            <a:pPr algn="l" rtl="0"/>
            <a:r>
              <a:rPr lang="en-US" altLang="zh-CN" sz="3600" dirty="0"/>
              <a:t>4.</a:t>
            </a:r>
            <a:r>
              <a:rPr lang="zh-CN" altLang="en-US" sz="3600" dirty="0"/>
              <a:t>Make good use of</a:t>
            </a:r>
            <a:r>
              <a:rPr lang="en-US" altLang="zh-CN" sz="3600" dirty="0"/>
              <a:t>【</a:t>
            </a:r>
            <a:r>
              <a:rPr lang="en-US" altLang="zh-CN" sz="3600" dirty="0">
                <a:solidFill>
                  <a:srgbClr val="7030A0"/>
                </a:solidFill>
              </a:rPr>
              <a:t>AI/</a:t>
            </a:r>
            <a:r>
              <a:rPr lang="zh-CN" altLang="en-US" sz="3600" dirty="0">
                <a:solidFill>
                  <a:srgbClr val="7030A0"/>
                </a:solidFill>
              </a:rPr>
              <a:t>Data</a:t>
            </a:r>
            <a:r>
              <a:rPr lang="zh-TW" altLang="en-US" sz="3600" dirty="0">
                <a:solidFill>
                  <a:srgbClr val="7030A0"/>
                </a:solidFill>
              </a:rPr>
              <a:t>Driven business model</a:t>
            </a:r>
            <a:r>
              <a:rPr lang="en-US" altLang="zh-CN" sz="3600" dirty="0"/>
              <a:t>】</a:t>
            </a:r>
            <a:r>
              <a:rPr lang="zh-CN" altLang="en-US" sz="3600" dirty="0"/>
              <a:t>Come</a:t>
            </a:r>
            <a:r>
              <a:rPr lang="zh-TW" altLang="en-US" sz="3600" dirty="0"/>
              <a:t>Prediction</a:t>
            </a:r>
            <a:r>
              <a:rPr lang="en-US" altLang="zh-CN" sz="3600" dirty="0"/>
              <a:t>【</a:t>
            </a:r>
            <a:r>
              <a:rPr lang="zh-CN" altLang="en-US" sz="3600" dirty="0">
                <a:solidFill>
                  <a:srgbClr val="7030A0"/>
                </a:solidFill>
              </a:rPr>
              <a:t>Latest Trends</a:t>
            </a:r>
            <a:r>
              <a:rPr lang="zh-TW" altLang="en-US" sz="3600" dirty="0">
                <a:solidFill>
                  <a:srgbClr val="7030A0"/>
                </a:solidFill>
              </a:rPr>
              <a:t>Trends</a:t>
            </a:r>
            <a:r>
              <a:rPr lang="zh-TW" altLang="en-US" sz="3600" dirty="0"/>
              <a:t>and</a:t>
            </a:r>
            <a:r>
              <a:rPr lang="zh-TW" altLang="en-US" sz="3600" dirty="0">
                <a:solidFill>
                  <a:srgbClr val="7030A0"/>
                </a:solidFill>
              </a:rPr>
              <a:t>Customer needs</a:t>
            </a:r>
            <a:r>
              <a:rPr lang="en-US" altLang="zh-CN" sz="3600" dirty="0"/>
              <a:t>】</a:t>
            </a:r>
            <a:endParaRPr lang="en-US" altLang="zh-TW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533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CN" sz="4400" dirty="0"/>
              <a:t>1.</a:t>
            </a:r>
            <a:r>
              <a:rPr lang="zh-CN" altLang="en-US" sz="4400" dirty="0"/>
              <a:t>Make good use of</a:t>
            </a:r>
            <a:r>
              <a:rPr lang="en-US" altLang="zh-CN" sz="4400" dirty="0"/>
              <a:t>【</a:t>
            </a:r>
            <a:r>
              <a:rPr lang="en-US" altLang="zh-CN" sz="4400" dirty="0">
                <a:solidFill>
                  <a:srgbClr val="7030A0"/>
                </a:solidFill>
              </a:rPr>
              <a:t>AI/</a:t>
            </a:r>
            <a:r>
              <a:rPr lang="zh-CN" altLang="en-US" sz="4400" dirty="0">
                <a:solidFill>
                  <a:srgbClr val="7030A0"/>
                </a:solidFill>
              </a:rPr>
              <a:t>Data</a:t>
            </a:r>
            <a:r>
              <a:rPr lang="zh-TW" altLang="en-US" sz="4400" dirty="0">
                <a:solidFill>
                  <a:srgbClr val="7030A0"/>
                </a:solidFill>
              </a:rPr>
              <a:t>Driven business model</a:t>
            </a:r>
            <a:r>
              <a:rPr lang="en-US" altLang="zh-CN" sz="4400" dirty="0"/>
              <a:t>】</a:t>
            </a:r>
            <a:r>
              <a:rPr lang="zh-CN" altLang="en-US" sz="4400" dirty="0"/>
              <a:t>Come</a:t>
            </a:r>
            <a:r>
              <a:rPr lang="zh-TW" altLang="en-US" sz="4400" dirty="0"/>
              <a:t>Prediction</a:t>
            </a:r>
            <a:r>
              <a:rPr lang="en-US" altLang="zh-CN" sz="4400" dirty="0"/>
              <a:t>【</a:t>
            </a:r>
            <a:r>
              <a:rPr lang="zh-CN" altLang="en-US" sz="4400" dirty="0">
                <a:solidFill>
                  <a:srgbClr val="7030A0"/>
                </a:solidFill>
              </a:rPr>
              <a:t>Market</a:t>
            </a:r>
            <a:r>
              <a:rPr lang="zh-TW" altLang="en-US" sz="4400" dirty="0">
                <a:solidFill>
                  <a:srgbClr val="7030A0"/>
                </a:solidFill>
              </a:rPr>
              <a:t>Trends</a:t>
            </a:r>
            <a:r>
              <a:rPr lang="zh-CN" altLang="en-US" sz="4400" dirty="0"/>
              <a:t>,</a:t>
            </a:r>
            <a:r>
              <a:rPr lang="zh-TW" altLang="en-US" sz="4400" dirty="0">
                <a:solidFill>
                  <a:srgbClr val="7030A0"/>
                </a:solidFill>
              </a:rPr>
              <a:t>Customer needs</a:t>
            </a:r>
            <a:r>
              <a:rPr lang="zh-CN" altLang="en-US" sz="4400" dirty="0"/>
              <a:t>,</a:t>
            </a:r>
            <a:r>
              <a:rPr lang="zh-CN" altLang="en-US" sz="4400" dirty="0">
                <a:solidFill>
                  <a:srgbClr val="7030A0"/>
                </a:solidFill>
              </a:rPr>
              <a:t>Accurate recommendation</a:t>
            </a:r>
            <a:r>
              <a:rPr lang="en-US" altLang="zh-CN" sz="4400" dirty="0"/>
              <a:t>】</a:t>
            </a:r>
          </a:p>
          <a:p>
            <a:pPr algn="l" rtl="0"/>
            <a:endParaRPr lang="en-US" altLang="zh-CN" sz="4400" dirty="0"/>
          </a:p>
          <a:p>
            <a:pPr algn="l" rtl="0"/>
            <a:r>
              <a:rPr lang="en-US" altLang="zh-CN" sz="4400" dirty="0"/>
              <a:t>2.</a:t>
            </a:r>
            <a:r>
              <a:rPr lang="zh-CN" altLang="en-US" sz="4400" dirty="0"/>
              <a:t>Make good use of</a:t>
            </a:r>
            <a:r>
              <a:rPr lang="en-US" altLang="zh-CN" sz="4400" dirty="0"/>
              <a:t>【</a:t>
            </a:r>
            <a:r>
              <a:rPr lang="zh-CN" altLang="en-US" sz="4400" dirty="0">
                <a:solidFill>
                  <a:srgbClr val="7030A0"/>
                </a:solidFill>
              </a:rPr>
              <a:t>Rapid response supply chain management</a:t>
            </a:r>
            <a:r>
              <a:rPr lang="en-US" altLang="zh-CN" sz="4400" dirty="0"/>
              <a:t>】</a:t>
            </a:r>
          </a:p>
          <a:p>
            <a:pPr algn="l" rtl="0"/>
            <a:endParaRPr lang="en-US" altLang="zh-TW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dirty="0" err="1"/>
              <a:t>TikTok</a:t>
            </a:r>
            <a:r>
              <a:rPr lang="zh-CN" altLang="en-US" dirty="0"/>
              <a:t>,</a:t>
            </a:r>
            <a:r>
              <a:rPr lang="en-US" altLang="zh-TW" dirty="0" err="1"/>
              <a:t>Shein</a:t>
            </a:r>
            <a:r>
              <a:rPr lang="zh-CN" altLang="en-US" dirty="0"/>
              <a:t>, Little Red Book</a:t>
            </a:r>
            <a:br>
              <a:rPr lang="en-US" altLang="zh-CN" dirty="0"/>
            </a:br>
            <a:r>
              <a:rPr lang="zh-CN" altLang="en-US" dirty="0"/>
              <a:t>Common characteristics that make them popular all over the world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52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sz="3200" dirty="0"/>
              <a:t>1.</a:t>
            </a:r>
            <a:r>
              <a:rPr lang="zh-TW" altLang="en-US" sz="3200" dirty="0"/>
              <a:t> </a:t>
            </a:r>
            <a:r>
              <a:rPr lang="en-US" altLang="zh-TW" sz="3200" dirty="0" err="1"/>
              <a:t>Shein</a:t>
            </a:r>
            <a:r>
              <a:rPr lang="en-US" altLang="zh-TW" sz="3200" dirty="0"/>
              <a:t> </a:t>
            </a:r>
            <a:r>
              <a:rPr lang="zh-TW" altLang="en-US" sz="3200" dirty="0"/>
              <a:t>Chinese-style marketing by wealthy people has stunned the American industry! Decoding China's most secretive e-commerce. CommonWealth Magazine</a:t>
            </a:r>
            <a:endParaRPr lang="en-US" altLang="zh-TW" sz="3200" dirty="0"/>
          </a:p>
          <a:p>
            <a:pPr lvl="1" algn="l" rtl="0"/>
            <a:r>
              <a:rPr lang="en-US" altLang="zh-TW" sz="2000" dirty="0">
                <a:hlinkClick r:id="rId2"/>
              </a:rPr>
              <a:t>https://www.youtube.com/watch?v=YLY_CWvlZs0</a:t>
            </a:r>
            <a:endParaRPr lang="zh-TW" altLang="en-US" sz="2000" dirty="0"/>
          </a:p>
          <a:p>
            <a:pPr algn="l" rtl="0"/>
            <a:r>
              <a:rPr lang="en-US" altLang="zh-CN" sz="3200" dirty="0"/>
              <a:t>2.</a:t>
            </a:r>
            <a:r>
              <a:rPr lang="zh-TW" altLang="en-US" sz="3200" dirty="0"/>
              <a:t>Why are mysterious Chinese brands so popular in Europe and America?</a:t>
            </a:r>
          </a:p>
          <a:p>
            <a:pPr lvl="1" algn="l" rtl="0"/>
            <a:r>
              <a:rPr lang="en-US" sz="2400" dirty="0">
                <a:hlinkClick r:id="rId3"/>
              </a:rPr>
              <a:t>https://www.youtube.com/watch?v=dVKrNXProDw</a:t>
            </a:r>
            <a:endParaRPr lang="en-US" sz="2400" dirty="0"/>
          </a:p>
          <a:p>
            <a:pPr algn="l" rtl="0"/>
            <a:r>
              <a:rPr lang="en-US" altLang="zh-CN" sz="3200" dirty="0"/>
              <a:t>3.</a:t>
            </a:r>
            <a:r>
              <a:rPr lang="zh-TW" altLang="en-US" sz="3200" dirty="0"/>
              <a:t>Disrupting the fashion industry! Why</a:t>
            </a:r>
            <a:r>
              <a:rPr lang="en-US" altLang="zh-TW" sz="3200" dirty="0"/>
              <a:t>SHEIN</a:t>
            </a:r>
            <a:r>
              <a:rPr lang="zh-TW" altLang="en-US" sz="3200" dirty="0"/>
              <a:t>Super cheap and profitable</a:t>
            </a:r>
            <a:endParaRPr lang="en-US" altLang="zh-TW" sz="3200" dirty="0"/>
          </a:p>
          <a:p>
            <a:pPr lvl="1" algn="l" rtl="0"/>
            <a:r>
              <a:rPr lang="en-US" altLang="zh-TW" sz="2000" dirty="0">
                <a:hlinkClick r:id="rId4"/>
              </a:rPr>
              <a:t>https://www.youtube.com/watch?v=et9KYBofMGU</a:t>
            </a:r>
            <a:endParaRPr lang="en-US" altLang="zh-TW" sz="2000" dirty="0"/>
          </a:p>
          <a:p>
            <a:pPr algn="l" rtl="0"/>
            <a:r>
              <a:rPr lang="en-US" altLang="zh-CN" sz="3200" dirty="0"/>
              <a:t>4.</a:t>
            </a:r>
            <a:r>
              <a:rPr lang="zh-TW" altLang="en-US" sz="3200" dirty="0"/>
              <a:t>Mysterious Chinese Brand</a:t>
            </a:r>
            <a:r>
              <a:rPr lang="en-US" altLang="zh-TW" sz="3200" dirty="0"/>
              <a:t>SHEIN</a:t>
            </a:r>
            <a:r>
              <a:rPr lang="zh-TW" altLang="en-US" sz="3200" dirty="0"/>
              <a:t>, rising at an astonishing speed, encompassing the United States</a:t>
            </a:r>
            <a:r>
              <a:rPr lang="en-US" altLang="zh-TW" sz="3200" dirty="0"/>
              <a:t>30%</a:t>
            </a:r>
            <a:r>
              <a:rPr lang="zh-TW" altLang="en-US" sz="3200" dirty="0"/>
              <a:t>Market share</a:t>
            </a:r>
          </a:p>
          <a:p>
            <a:pPr lvl="1" algn="l" rtl="0"/>
            <a:r>
              <a:rPr lang="en-US" altLang="zh-TW" sz="2600" dirty="0">
                <a:hlinkClick r:id="rId5"/>
              </a:rPr>
              <a:t>https://youtu.be/fF3SZTUehsA?t=4</a:t>
            </a:r>
            <a:endParaRPr lang="en-US" sz="4400" dirty="0"/>
          </a:p>
          <a:p>
            <a:pPr algn="l" rtl="0"/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br>
              <a:rPr lang="en-US" altLang="zh-TW" dirty="0"/>
            </a:br>
            <a:r>
              <a:rPr lang="zh-CN" altLang="en-US" sz="3600" dirty="0"/>
              <a:t>analyze</a:t>
            </a:r>
            <a:r>
              <a:rPr lang="en-US" altLang="zh-CN" sz="3600" dirty="0" err="1"/>
              <a:t>Shein</a:t>
            </a:r>
            <a:r>
              <a:rPr lang="zh-CN" altLang="en-US" sz="3600" dirty="0"/>
              <a:t>Related videos 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6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Mobile commerce (M-Commerce) refers to</a:t>
            </a:r>
            <a:endParaRPr lang="en-US" dirty="0"/>
          </a:p>
          <a:p>
            <a:pPr lvl="1" algn="l" rtl="0"/>
            <a:r>
              <a:rPr lang="en-US" altLang="zh-TW" sz="4300" dirty="0">
                <a:solidFill>
                  <a:srgbClr val="C00000"/>
                </a:solidFill>
              </a:rPr>
              <a:t>Mobile Commerce</a:t>
            </a:r>
            <a:endParaRPr lang="en-US" sz="5800" dirty="0">
              <a:solidFill>
                <a:srgbClr val="C00000"/>
              </a:solidFill>
            </a:endParaRPr>
          </a:p>
          <a:p>
            <a:pPr lvl="1" algn="l" rtl="0"/>
            <a:r>
              <a:rPr sz="4000" dirty="0"/>
              <a:t>pass through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Mobile devices (such as smartphones and tablets)</a:t>
            </a:r>
            <a:r>
              <a:rPr sz="4000" dirty="0"/>
              <a:t>E-commerce activities carried out</a:t>
            </a:r>
            <a:endParaRPr lang="en-US" sz="4000" dirty="0"/>
          </a:p>
          <a:p>
            <a:pPr lvl="1" algn="l" rtl="0"/>
            <a:r>
              <a:rPr sz="4000" dirty="0"/>
              <a:t>With the popularity of smart phones and the development of mobile Internet,</a:t>
            </a:r>
            <a:endParaRPr lang="en-US" sz="4000" dirty="0"/>
          </a:p>
          <a:p>
            <a:pPr lvl="1" algn="l" rtl="0"/>
            <a:r>
              <a:rPr sz="4000" dirty="0"/>
              <a:t>Mobile commerce has become an important part of e-commerce, and its market size continues to grow.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Definition and Background of Mobile Commerce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zh-CN" sz="3200" dirty="0"/>
              <a:t>5.</a:t>
            </a:r>
            <a:r>
              <a:rPr lang="zh-TW" altLang="en-US" sz="3200" dirty="0"/>
              <a:t>"Instant Fashion" Shortest</a:t>
            </a:r>
            <a:r>
              <a:rPr lang="en-US" altLang="zh-TW" sz="3200" dirty="0"/>
              <a:t>3</a:t>
            </a:r>
            <a:r>
              <a:rPr lang="zh-TW" altLang="en-US" sz="3200" dirty="0"/>
              <a:t>Sky shelf</a:t>
            </a:r>
            <a:r>
              <a:rPr lang="en-US" altLang="zh-TW" sz="3200" dirty="0"/>
              <a:t>!</a:t>
            </a:r>
            <a:r>
              <a:rPr lang="en-US" altLang="zh-TW" sz="3200" dirty="0" err="1"/>
              <a:t>Shein</a:t>
            </a:r>
            <a:r>
              <a:rPr lang="zh-TW" altLang="en-US" sz="3200" dirty="0"/>
              <a:t>Market value reaches 100 billion US dollars</a:t>
            </a:r>
            <a:r>
              <a:rPr lang="zh-CN" altLang="en-US" sz="3200" dirty="0"/>
              <a:t>,</a:t>
            </a:r>
            <a:r>
              <a:rPr lang="en-US" altLang="zh-CN" sz="3200" dirty="0"/>
              <a:t>TVBS</a:t>
            </a:r>
            <a:endParaRPr lang="zh-TW" altLang="en-US" sz="3200" dirty="0"/>
          </a:p>
          <a:p>
            <a:pPr lvl="1" algn="l" rtl="0"/>
            <a:r>
              <a:rPr lang="en-US" altLang="zh-TW" sz="2000" dirty="0">
                <a:hlinkClick r:id="rId2"/>
              </a:rPr>
              <a:t>https://www.youtube.com/watch?v=C7fOZ1tmJaI</a:t>
            </a:r>
          </a:p>
          <a:p>
            <a:pPr algn="l" rtl="0"/>
            <a:r>
              <a:rPr lang="en-US" altLang="zh-CN" sz="3200" dirty="0"/>
              <a:t>6.</a:t>
            </a:r>
            <a:r>
              <a:rPr lang="zh-TW" altLang="en-US" sz="3200" dirty="0"/>
              <a:t> </a:t>
            </a:r>
            <a:r>
              <a:rPr lang="en-US" altLang="zh-TW" sz="3200" dirty="0"/>
              <a:t>3</a:t>
            </a:r>
            <a:r>
              <a:rPr lang="zh-TW" altLang="en-US" sz="3200" dirty="0"/>
              <a:t>Annual performance doubled</a:t>
            </a:r>
            <a:r>
              <a:rPr lang="en-US" altLang="zh-TW" sz="3200" dirty="0"/>
              <a:t>3</a:t>
            </a:r>
            <a:r>
              <a:rPr lang="zh-TW" altLang="en-US" sz="3200" dirty="0"/>
              <a:t>times</a:t>
            </a:r>
            <a:r>
              <a:rPr lang="en-US" altLang="zh-TW" sz="3200" dirty="0"/>
              <a:t>!</a:t>
            </a:r>
            <a:r>
              <a:rPr lang="zh-TW" altLang="en-US" sz="3200" dirty="0"/>
              <a:t>E-commerce</a:t>
            </a:r>
            <a:r>
              <a:rPr lang="en-US" altLang="zh-TW" sz="3200" dirty="0" err="1"/>
              <a:t>Shein</a:t>
            </a:r>
            <a:r>
              <a:rPr lang="zh-TW" altLang="en-US" sz="3200" dirty="0"/>
              <a:t>Pop-up store in South Africa</a:t>
            </a:r>
            <a:r>
              <a:rPr lang="zh-CN" altLang="en-US" sz="3200" dirty="0"/>
              <a:t>,</a:t>
            </a:r>
            <a:r>
              <a:rPr lang="en-US" altLang="zh-CN" sz="3200" dirty="0"/>
              <a:t>TVBS</a:t>
            </a:r>
          </a:p>
          <a:p>
            <a:pPr lvl="1" algn="l" rtl="0"/>
            <a:r>
              <a:rPr lang="en-US" altLang="zh-TW" sz="2000" dirty="0">
                <a:hlinkClick r:id="rId3"/>
              </a:rPr>
              <a:t>https://www.youtube.com/watch?v=zuWyY8vigbA</a:t>
            </a:r>
            <a:endParaRPr lang="en-US" altLang="zh-TW" sz="2000" dirty="0"/>
          </a:p>
          <a:p>
            <a:pPr algn="l" rtl="0"/>
            <a:r>
              <a:rPr lang="en-US" altLang="zh-CN" sz="3200" dirty="0"/>
              <a:t>3.</a:t>
            </a:r>
            <a:r>
              <a:rPr lang="zh-TW" altLang="en-US" sz="3200" dirty="0"/>
              <a:t>Affordable and hot selling</a:t>
            </a:r>
            <a:r>
              <a:rPr lang="en-US" altLang="zh-TW" sz="3200" dirty="0"/>
              <a:t>!</a:t>
            </a:r>
            <a:r>
              <a:rPr lang="zh-TW" altLang="en-US" sz="3200" dirty="0"/>
              <a:t>Cross-border e-commerce in China</a:t>
            </a:r>
            <a:r>
              <a:rPr lang="en-US" altLang="zh-TW" sz="3200" dirty="0" err="1"/>
              <a:t>Temu</a:t>
            </a:r>
            <a:r>
              <a:rPr lang="zh-TW" altLang="en-US" sz="3200" dirty="0"/>
              <a:t>"</a:t>
            </a:r>
            <a:r>
              <a:rPr lang="en-US" altLang="zh-TW" sz="3200" dirty="0"/>
              <a:t>.</a:t>
            </a:r>
            <a:r>
              <a:rPr lang="zh-TW" altLang="en-US" sz="3200" dirty="0"/>
              <a:t>「</a:t>
            </a:r>
            <a:r>
              <a:rPr lang="en-US" altLang="zh-TW" sz="3200" dirty="0" err="1"/>
              <a:t>Shein</a:t>
            </a:r>
            <a:r>
              <a:rPr lang="zh-TW" altLang="en-US" sz="3200" dirty="0"/>
              <a:t>"Seize the US, Japan and South Korea markets</a:t>
            </a:r>
            <a:r>
              <a:rPr lang="zh-CN" altLang="en-US" sz="3200" dirty="0"/>
              <a:t>,</a:t>
            </a:r>
            <a:r>
              <a:rPr lang="en-US" altLang="zh-CN" sz="3200" dirty="0"/>
              <a:t>TVBS</a:t>
            </a:r>
            <a:endParaRPr lang="zh-TW" altLang="en-US" sz="3200" dirty="0"/>
          </a:p>
          <a:p>
            <a:pPr lvl="1" algn="l" rtl="0"/>
            <a:r>
              <a:rPr lang="en-US" altLang="zh-TW" sz="2000" dirty="0">
                <a:hlinkClick r:id="rId4"/>
              </a:rPr>
              <a:t>https://www.youtube.com/watch?v=6h6cY-EjlYE</a:t>
            </a:r>
            <a:endParaRPr lang="en-US" altLang="zh-TW" sz="2000" dirty="0"/>
          </a:p>
          <a:p>
            <a:pPr algn="l" rtl="0"/>
            <a:r>
              <a:rPr lang="en-US" altLang="zh-CN" sz="3200" dirty="0"/>
              <a:t>4.</a:t>
            </a:r>
            <a:r>
              <a:rPr lang="zh-TW" altLang="en-US" sz="3200" dirty="0"/>
              <a:t>The epidemic reversely boosted the LuKuai Fashion brand valuation to US$100 billion</a:t>
            </a:r>
          </a:p>
          <a:p>
            <a:pPr lvl="1" algn="l" rtl="0"/>
            <a:r>
              <a:rPr lang="en-US" sz="2600" dirty="0">
                <a:hlinkClick r:id="rId5"/>
              </a:rPr>
              <a:t>https://www.youtube.com/watch?v=Q8bM0NCanNY</a:t>
            </a:r>
            <a:endParaRPr lang="en-US" sz="2600" dirty="0"/>
          </a:p>
          <a:p>
            <a:pPr lvl="1" algn="l" rtl="0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br>
              <a:rPr lang="en-US" altLang="zh-TW" dirty="0"/>
            </a:br>
            <a:r>
              <a:rPr lang="zh-CN" altLang="en-US" sz="3600" dirty="0"/>
              <a:t>analyze</a:t>
            </a:r>
            <a:r>
              <a:rPr lang="en-US" altLang="zh-CN" sz="3600" dirty="0" err="1"/>
              <a:t>Shein</a:t>
            </a:r>
            <a:r>
              <a:rPr lang="zh-CN" altLang="en-US" sz="3600" dirty="0"/>
              <a:t>Related videos 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24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140643"/>
            <a:ext cx="8495931" cy="4515439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zh-CN" altLang="en-US" dirty="0"/>
              <a:t>Please tell me:</a:t>
            </a:r>
            <a:endParaRPr lang="en-US" altLang="zh-CN" dirty="0"/>
          </a:p>
          <a:p>
            <a:pPr algn="l" rtl="0"/>
            <a:r>
              <a:rPr lang="en-US" altLang="zh-CN" sz="4200" dirty="0"/>
              <a:t>2023</a:t>
            </a:r>
            <a:r>
              <a:rPr lang="zh-CN" altLang="en-US" sz="4200" dirty="0"/>
              <a:t>Year in the United States</a:t>
            </a:r>
            <a:r>
              <a:rPr lang="en-US" altLang="zh-CN" sz="4200" dirty="0"/>
              <a:t>APP</a:t>
            </a:r>
            <a:r>
              <a:rPr lang="zh-CN" altLang="en-US" sz="4200" dirty="0"/>
              <a:t>Downloads,</a:t>
            </a:r>
            <a:r>
              <a:rPr lang="en-US" altLang="zh-CN" sz="4200" dirty="0"/>
              <a:t>1</a:t>
            </a:r>
            <a:r>
              <a:rPr lang="zh-CN" altLang="en-US" sz="4200" dirty="0"/>
              <a:t>What's your name?</a:t>
            </a:r>
            <a:endParaRPr lang="en-US" altLang="zh-CN" sz="4200" dirty="0"/>
          </a:p>
          <a:p>
            <a:pPr algn="l" rtl="0"/>
            <a:r>
              <a:rPr lang="en-US" altLang="zh-CN" sz="4200" dirty="0"/>
              <a:t>2023</a:t>
            </a:r>
            <a:r>
              <a:rPr lang="zh-CN" altLang="en-US" sz="4200" dirty="0"/>
              <a:t>Japan Korea</a:t>
            </a:r>
            <a:r>
              <a:rPr lang="en-US" altLang="zh-CN" sz="4200" dirty="0"/>
              <a:t>APP</a:t>
            </a:r>
            <a:r>
              <a:rPr lang="zh-CN" altLang="en-US" sz="4200" dirty="0"/>
              <a:t>Downloads,</a:t>
            </a:r>
            <a:r>
              <a:rPr lang="en-US" altLang="zh-CN" sz="4200" dirty="0"/>
              <a:t>1</a:t>
            </a:r>
            <a:r>
              <a:rPr lang="zh-CN" altLang="en-US" sz="4200" dirty="0"/>
              <a:t>What's your name?</a:t>
            </a:r>
            <a:endParaRPr lang="en-US" altLang="zh-CN" sz="4200" dirty="0"/>
          </a:p>
          <a:p>
            <a:pPr algn="l" rtl="0"/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823964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366580"/>
          </a:xfrm>
        </p:spPr>
        <p:txBody>
          <a:bodyPr>
            <a:normAutofit/>
          </a:bodyPr>
          <a:lstStyle/>
          <a:p>
            <a:pPr algn="l" rtl="0"/>
            <a:r>
              <a:rPr lang="zh-TW" altLang="en-US" dirty="0"/>
              <a:t>Case Study:</a:t>
            </a:r>
            <a:r>
              <a:rPr lang="en-US" altLang="zh-TW" sz="6600" b="1" dirty="0"/>
              <a:t> </a:t>
            </a:r>
            <a:r>
              <a:rPr lang="en-US" altLang="zh-CN" sz="6600" b="1" dirty="0" err="1"/>
              <a:t>Temu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096568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4279AF-11DC-47D6-882F-8C83489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zh-CN" sz="3600" dirty="0">
                <a:solidFill>
                  <a:srgbClr val="C00000"/>
                </a:solidFill>
              </a:rPr>
              <a:t>2023</a:t>
            </a:r>
            <a:r>
              <a:rPr lang="zh-CN" altLang="en-US" sz="3600" dirty="0">
                <a:solidFill>
                  <a:srgbClr val="C00000"/>
                </a:solidFill>
              </a:rPr>
              <a:t>Year</a:t>
            </a:r>
            <a:r>
              <a:rPr lang="zh-CN" altLang="en-US" sz="3600" dirty="0"/>
              <a:t>All America</a:t>
            </a:r>
            <a:r>
              <a:rPr lang="en-US" altLang="zh-CN" sz="3600" dirty="0"/>
              <a:t>APP</a:t>
            </a:r>
            <a:r>
              <a:rPr lang="zh-CN" altLang="en-US" sz="3600" dirty="0"/>
              <a:t>Downloads,</a:t>
            </a:r>
            <a:r>
              <a:rPr lang="zh-CN" altLang="en-US" sz="3600" dirty="0">
                <a:solidFill>
                  <a:srgbClr val="C00000"/>
                </a:solidFill>
              </a:rPr>
              <a:t>No.</a:t>
            </a:r>
            <a:r>
              <a:rPr lang="en-US" altLang="zh-CN" sz="3600" dirty="0">
                <a:solidFill>
                  <a:srgbClr val="C00000"/>
                </a:solidFill>
              </a:rPr>
              <a:t>1</a:t>
            </a:r>
            <a:r>
              <a:rPr lang="zh-CN" altLang="en-US" sz="3600" dirty="0">
                <a:solidFill>
                  <a:srgbClr val="C00000"/>
                </a:solidFill>
              </a:rPr>
              <a:t>Name is</a:t>
            </a:r>
            <a:r>
              <a:rPr lang="en-US" altLang="zh-CN" sz="36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Temu</a:t>
            </a:r>
            <a:endParaRPr lang="en-US" altLang="zh-CN" sz="36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 algn="l" rtl="0"/>
            <a:r>
              <a:rPr lang="en-US" altLang="zh-TW" sz="2400" dirty="0" err="1"/>
              <a:t>Temu</a:t>
            </a:r>
            <a:r>
              <a:rPr lang="zh-TW" altLang="en-US" sz="2400" dirty="0"/>
              <a:t>Beyond</a:t>
            </a:r>
            <a:r>
              <a:rPr lang="en-US" altLang="zh-TW" sz="2400" dirty="0" err="1"/>
              <a:t>TikTok</a:t>
            </a:r>
            <a:r>
              <a:rPr lang="zh-TW" altLang="en-US" sz="2400" dirty="0"/>
              <a:t>,</a:t>
            </a:r>
            <a:r>
              <a:rPr lang="en-US" altLang="zh-TW" sz="2400" dirty="0"/>
              <a:t>Instagram</a:t>
            </a:r>
            <a:r>
              <a:rPr lang="zh-TW" altLang="en-US" sz="2400" dirty="0"/>
              <a:t>,</a:t>
            </a:r>
            <a:r>
              <a:rPr lang="en-US" altLang="zh-TW" sz="2400" dirty="0"/>
              <a:t>Google</a:t>
            </a:r>
            <a:r>
              <a:rPr lang="zh-TW" altLang="en-US" sz="2400" dirty="0"/>
              <a:t>and</a:t>
            </a:r>
            <a:r>
              <a:rPr lang="en-US" altLang="zh-TW" sz="2400" dirty="0"/>
              <a:t>Youtube</a:t>
            </a:r>
            <a:r>
              <a:rPr lang="zh-TW" altLang="en-US" sz="2400" dirty="0"/>
              <a:t>, becoming the United States</a:t>
            </a:r>
            <a:r>
              <a:rPr lang="en-US" altLang="zh-TW" sz="2400" dirty="0"/>
              <a:t>App Store</a:t>
            </a:r>
            <a:r>
              <a:rPr lang="zh-TW" altLang="en-US" sz="2400" dirty="0"/>
              <a:t>Most downloaded free apps</a:t>
            </a:r>
            <a:endParaRPr lang="en-US" altLang="zh-TW" sz="2400" dirty="0"/>
          </a:p>
          <a:p>
            <a:pPr lvl="1" algn="l" rtl="0"/>
            <a:r>
              <a:rPr lang="zh-CN" altLang="en-US" sz="2400" dirty="0">
                <a:solidFill>
                  <a:srgbClr val="C00000"/>
                </a:solidFill>
              </a:rPr>
              <a:t>break in</a:t>
            </a:r>
            <a:r>
              <a:rPr lang="en-US" altLang="zh-CN" sz="2400" dirty="0" err="1">
                <a:solidFill>
                  <a:srgbClr val="C00000"/>
                </a:solidFill>
              </a:rPr>
              <a:t>Shein</a:t>
            </a:r>
            <a:r>
              <a:rPr lang="zh-CN" altLang="en-US" sz="2400" dirty="0">
                <a:solidFill>
                  <a:srgbClr val="C00000"/>
                </a:solidFill>
              </a:rPr>
              <a:t>Initial launch speed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l" rtl="0"/>
            <a:r>
              <a:rPr lang="en-US" altLang="zh-CN" sz="3600" dirty="0">
                <a:solidFill>
                  <a:srgbClr val="C00000"/>
                </a:solidFill>
              </a:rPr>
              <a:t>2023</a:t>
            </a:r>
            <a:r>
              <a:rPr lang="zh-CN" altLang="en-US" sz="3600" dirty="0">
                <a:solidFill>
                  <a:srgbClr val="C00000"/>
                </a:solidFill>
              </a:rPr>
              <a:t>Year</a:t>
            </a:r>
            <a:r>
              <a:rPr lang="en-US" altLang="zh-CN" sz="3600" dirty="0">
                <a:solidFill>
                  <a:srgbClr val="C00000"/>
                </a:solidFill>
              </a:rPr>
              <a:t>Q1/Q2</a:t>
            </a:r>
            <a:r>
              <a:rPr lang="zh-CN" altLang="en-US" sz="3600" dirty="0"/>
              <a:t>, US market</a:t>
            </a:r>
            <a:r>
              <a:rPr lang="en-US" altLang="zh-CN" sz="3600" dirty="0" err="1">
                <a:solidFill>
                  <a:srgbClr val="7030A0"/>
                </a:solidFill>
                <a:highlight>
                  <a:srgbClr val="FFFF00"/>
                </a:highlight>
              </a:rPr>
              <a:t>Temu</a:t>
            </a:r>
            <a:r>
              <a:rPr lang="zh-CN" alt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Exceeded</a:t>
            </a:r>
            <a:r>
              <a:rPr lang="en-US" altLang="zh-CN" sz="3600" dirty="0" err="1">
                <a:solidFill>
                  <a:srgbClr val="7030A0"/>
                </a:solidFill>
                <a:highlight>
                  <a:srgbClr val="FFFF00"/>
                </a:highlight>
              </a:rPr>
              <a:t>Shein</a:t>
            </a:r>
            <a:endParaRPr lang="en-US" altLang="zh-CN" sz="36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algn="l" rtl="0"/>
            <a:r>
              <a:rPr lang="en-US" altLang="zh-CN" sz="3600" dirty="0" err="1"/>
              <a:t>Temu</a:t>
            </a:r>
            <a:r>
              <a:rPr lang="zh-CN" altLang="en-US" sz="3600" dirty="0"/>
              <a:t>Revenue increased by more than</a:t>
            </a:r>
            <a:r>
              <a:rPr lang="en-US" altLang="zh-CN" sz="3600" dirty="0"/>
              <a:t>130%</a:t>
            </a:r>
            <a:r>
              <a:rPr lang="zh-CN" altLang="en-US" sz="3600" dirty="0"/>
              <a:t>, across</a:t>
            </a:r>
            <a:r>
              <a:rPr lang="en-US" altLang="zh-CN" sz="3600" dirty="0"/>
              <a:t>60</a:t>
            </a:r>
            <a:r>
              <a:rPr lang="zh-CN" altLang="en-US" sz="3600" dirty="0"/>
              <a:t>country</a:t>
            </a:r>
            <a:endParaRPr lang="en-US" altLang="zh-CN" sz="3600" dirty="0"/>
          </a:p>
          <a:p>
            <a:pPr algn="l" rtl="0"/>
            <a:r>
              <a:rPr lang="zh-CN" altLang="en-US" sz="3600" dirty="0"/>
              <a:t>In order to compete for the first place in cross-border e-commerce</a:t>
            </a:r>
            <a:r>
              <a:rPr lang="en-US" altLang="zh-CN" sz="3600" dirty="0"/>
              <a:t>1</a:t>
            </a:r>
            <a:r>
              <a:rPr lang="zh-CN" altLang="en-US" sz="3600" dirty="0"/>
              <a:t>'s market share,</a:t>
            </a:r>
            <a:r>
              <a:rPr lang="en-US" altLang="zh-CN" sz="3600" dirty="0" err="1"/>
              <a:t>Temu</a:t>
            </a:r>
            <a:r>
              <a:rPr lang="zh-CN" altLang="en-US" sz="3600" dirty="0"/>
              <a:t>Multiple lawsuits</a:t>
            </a:r>
            <a:r>
              <a:rPr lang="en-US" altLang="zh-CN" sz="3600" dirty="0" err="1"/>
              <a:t>Shein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FED8C5-E69D-4833-AA38-B98EDB87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zh-TW" altLang="en-US" dirty="0"/>
              <a:t>Case Study:</a:t>
            </a:r>
            <a:r>
              <a:rPr lang="en-US" altLang="zh-TW" sz="4800" b="1" dirty="0"/>
              <a:t> </a:t>
            </a:r>
            <a:r>
              <a:rPr lang="en-US" altLang="zh-CN" sz="4800" b="1" dirty="0" err="1"/>
              <a:t>Temu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728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4279AF-11DC-47D6-882F-8C83489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sz="3600" dirty="0" err="1"/>
              <a:t>Temu</a:t>
            </a:r>
            <a:r>
              <a:rPr lang="zh-CN" altLang="en-US" sz="3600" dirty="0"/>
              <a:t>It is a mainland e-commerce</a:t>
            </a:r>
            <a:r>
              <a:rPr lang="zh-TW" altLang="en-US" sz="3600" dirty="0"/>
              <a:t>Giant</a:t>
            </a:r>
            <a:r>
              <a:rPr lang="en-US" altLang="zh-CN" sz="3600" dirty="0"/>
              <a:t>【</a:t>
            </a:r>
            <a:r>
              <a:rPr lang="zh-TW" altLang="en-US" sz="3600" dirty="0"/>
              <a:t>Pinduoduo</a:t>
            </a:r>
            <a:r>
              <a:rPr lang="en-US" altLang="zh-CN" sz="3600" dirty="0"/>
              <a:t>】</a:t>
            </a:r>
            <a:r>
              <a:rPr lang="zh-TW" altLang="en-US" sz="3600" dirty="0"/>
              <a:t>Our Platforms</a:t>
            </a:r>
            <a:endParaRPr lang="en-US" altLang="zh-TW" sz="3600" dirty="0"/>
          </a:p>
          <a:p>
            <a:pPr algn="l" rtl="0"/>
            <a:r>
              <a:rPr lang="zh-TW" altLang="en-US" sz="3600" dirty="0"/>
              <a:t>Pinduoduo</a:t>
            </a:r>
            <a:endParaRPr lang="en-US" altLang="zh-TW" sz="3600" dirty="0"/>
          </a:p>
          <a:p>
            <a:pPr lvl="1" algn="l" rtl="0"/>
            <a:r>
              <a:rPr lang="zh-CN" altLang="en-US" sz="2400" dirty="0"/>
              <a:t>Company owner:</a:t>
            </a:r>
            <a:r>
              <a:rPr lang="zh-TW" altLang="en-US" sz="2400" dirty="0">
                <a:solidFill>
                  <a:srgbClr val="7030A0"/>
                </a:solidFill>
                <a:highlight>
                  <a:srgbClr val="FFFF00"/>
                </a:highlight>
              </a:rPr>
              <a:t>Huang Zheng</a:t>
            </a:r>
            <a:endParaRPr lang="en-US" altLang="zh-TW" sz="24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lang="zh-TW" altLang="en-US" sz="2400" dirty="0"/>
              <a:t>Featured</a:t>
            </a:r>
            <a:r>
              <a:rPr lang="en-US" altLang="zh-CN" sz="2400" dirty="0"/>
              <a:t>【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Low price products</a:t>
            </a:r>
            <a:r>
              <a:rPr lang="zh-TW" altLang="en-US" sz="2400" dirty="0">
                <a:solidFill>
                  <a:srgbClr val="C00000"/>
                </a:solidFill>
              </a:rPr>
              <a:t>and social shopping</a:t>
            </a:r>
            <a:r>
              <a:rPr lang="en-US" altLang="zh-CN" sz="2400" dirty="0"/>
              <a:t>】</a:t>
            </a:r>
            <a:r>
              <a:rPr lang="zh-TW" altLang="en-US" sz="2400" dirty="0"/>
              <a:t>It passes</a:t>
            </a:r>
            <a:r>
              <a:rPr lang="en-US" altLang="zh-CN" sz="2400" dirty="0"/>
              <a:t>【</a:t>
            </a:r>
            <a:r>
              <a:rPr lang="zh-TW" altLang="en-US" sz="2400" dirty="0">
                <a:solidFill>
                  <a:srgbClr val="C00000"/>
                </a:solidFill>
              </a:rPr>
              <a:t>WeChat</a:t>
            </a:r>
            <a:r>
              <a:rPr lang="en-US" altLang="zh-CN" sz="2400" dirty="0"/>
              <a:t>】</a:t>
            </a:r>
            <a:r>
              <a:rPr lang="zh-TW" altLang="en-US" sz="2400" dirty="0"/>
              <a:t>and other social media platforms to spread virally.</a:t>
            </a:r>
            <a:endParaRPr lang="en-US" altLang="zh-TW" sz="2400" dirty="0"/>
          </a:p>
          <a:p>
            <a:pPr lvl="1" algn="l" rtl="0"/>
            <a:r>
              <a:rPr lang="zh-TW" altLang="en-US" sz="2400" dirty="0"/>
              <a:t>Quickly</a:t>
            </a:r>
            <a:r>
              <a:rPr lang="en-US" altLang="zh-CN" sz="2400" dirty="0"/>
              <a:t>【</a:t>
            </a:r>
            <a:r>
              <a:rPr lang="zh-TW" altLang="en-US" sz="2400" dirty="0">
                <a:solidFill>
                  <a:srgbClr val="C00000"/>
                </a:solidFill>
              </a:rPr>
              <a:t>Lower-tier and rural cities</a:t>
            </a:r>
            <a:r>
              <a:rPr lang="en-US" altLang="zh-CN" sz="2400" dirty="0"/>
              <a:t>】</a:t>
            </a:r>
            <a:r>
              <a:rPr lang="zh-TW" altLang="en-US" sz="2400" dirty="0"/>
              <a:t>The site has gained a large number of users</a:t>
            </a:r>
            <a:endParaRPr lang="en-US" altLang="zh-TW" sz="2400" dirty="0"/>
          </a:p>
          <a:p>
            <a:pPr lvl="1" algn="l" rtl="0"/>
            <a:r>
              <a:rPr lang="zh-CN" altLang="en-US" sz="2400" dirty="0"/>
              <a:t>roll out</a:t>
            </a:r>
            <a:r>
              <a:rPr lang="zh-TW" altLang="en-US" sz="2400" dirty="0"/>
              <a:t>「</a:t>
            </a:r>
            <a:r>
              <a:rPr lang="zh-TW" altLang="en-US" sz="2400" dirty="0">
                <a:solidFill>
                  <a:srgbClr val="C00000"/>
                </a:solidFill>
              </a:rPr>
              <a:t>Agricultural products up</a:t>
            </a:r>
            <a:r>
              <a:rPr lang="zh-TW" altLang="en-US" sz="2400" dirty="0"/>
              <a:t>"Strategy, deeply integrated with the rural market, launched "</a:t>
            </a:r>
            <a:r>
              <a:rPr lang="zh-TW" altLang="en-US" sz="2400" dirty="0">
                <a:solidFill>
                  <a:srgbClr val="C00000"/>
                </a:solidFill>
              </a:rPr>
              <a:t>10 billion subsidies</a:t>
            </a:r>
            <a:r>
              <a:rPr lang="zh-TW" altLang="en-US" sz="2400" dirty="0"/>
              <a:t>" and other promotional activities, successfully attracted a large number of rural users</a:t>
            </a:r>
            <a:endParaRPr lang="en-US" altLang="zh-TW" sz="2400" dirty="0"/>
          </a:p>
          <a:p>
            <a:pPr algn="l" rtl="0"/>
            <a:r>
              <a:rPr lang="zh-CN" altLang="en-US" sz="3600" dirty="0"/>
              <a:t>Taobao: Main attack</a:t>
            </a:r>
            <a:r>
              <a:rPr lang="en-US" altLang="zh-CN" sz="3600" dirty="0"/>
              <a:t>1,2</a:t>
            </a:r>
            <a:r>
              <a:rPr lang="zh-CN" altLang="en-US" sz="3600" dirty="0"/>
              <a:t>Line City</a:t>
            </a:r>
            <a:endParaRPr lang="en-US" altLang="zh-CN" sz="3600" dirty="0"/>
          </a:p>
          <a:p>
            <a:pPr algn="l" rtl="0"/>
            <a:r>
              <a:rPr lang="zh-CN" altLang="en-US" sz="3600" dirty="0"/>
              <a:t>Pinduoduo: Main attack</a:t>
            </a:r>
            <a:r>
              <a:rPr lang="en-US" altLang="zh-CN" sz="3600" dirty="0"/>
              <a:t>3,4</a:t>
            </a:r>
            <a:r>
              <a:rPr lang="zh-CN" altLang="en-US" sz="3600" dirty="0"/>
              <a:t>Cities + Rural Areas</a:t>
            </a:r>
            <a:endParaRPr lang="en-US" altLang="zh-CN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FED8C5-E69D-4833-AA38-B98EDB87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zh-TW" altLang="en-US" dirty="0"/>
              <a:t>Case Study:</a:t>
            </a:r>
            <a:r>
              <a:rPr lang="en-US" altLang="zh-TW" sz="4800" b="1" dirty="0"/>
              <a:t> </a:t>
            </a:r>
            <a:r>
              <a:rPr lang="en-US" altLang="zh-CN" sz="4800" b="1" dirty="0" err="1"/>
              <a:t>Temu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922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386C73-4A70-4AD1-BFBF-B3D8F1C1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zh-TW" altLang="en-US" sz="4000" dirty="0"/>
              <a:t>Pinduoduo</a:t>
            </a:r>
            <a:r>
              <a:rPr lang="zh-CN" altLang="en-US" sz="4000" dirty="0"/>
              <a:t>Taobao's performance has been declining year by year due to its rural-urban approach.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A41C97-9096-48A5-9F7A-7471839B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Taobao stock price chart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1348B6-8124-42F3-A78B-127E39E0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" y="2743527"/>
            <a:ext cx="9144000" cy="36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5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58406D-4B9F-4977-8685-DA40230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In recent years, the Internet in mainland China has been suppressed by policies, but Pinduoduo has continued to grow year by year.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2866BE4-4A94-41BF-B07F-D6DAD97F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Pinduoduo stock price chart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A95BF5-D98A-47CF-A71E-8528F7DE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" y="2994813"/>
            <a:ext cx="9144000" cy="35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36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679E77-A8C1-4C9A-B426-ADEED378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496503"/>
            <a:ext cx="8851037" cy="5121275"/>
          </a:xfrm>
        </p:spPr>
        <p:txBody>
          <a:bodyPr>
            <a:normAutofit/>
          </a:bodyPr>
          <a:lstStyle/>
          <a:p>
            <a:pPr algn="l" rtl="0"/>
            <a:r>
              <a:rPr lang="en-US" altLang="zh-TW" sz="2800" dirty="0" err="1"/>
              <a:t>Pchome</a:t>
            </a:r>
            <a:r>
              <a:rPr lang="zh-CN" altLang="en-US" sz="2800" dirty="0"/>
              <a:t>The listed companies are:</a:t>
            </a:r>
            <a:r>
              <a:rPr lang="zh-TW" altLang="en-US" sz="2800" dirty="0"/>
              <a:t>Webmaster</a:t>
            </a:r>
            <a:r>
              <a:rPr lang="zh-CN" altLang="en-US" sz="2800" dirty="0"/>
              <a:t>:</a:t>
            </a:r>
            <a:r>
              <a:rPr lang="zh-TW" altLang="en-US" sz="2800" dirty="0"/>
              <a:t>Internet Family</a:t>
            </a:r>
            <a:r>
              <a:rPr lang="en-US" altLang="zh-TW" sz="2800" dirty="0"/>
              <a:t>(8044-tw)</a:t>
            </a:r>
            <a:r>
              <a:rPr lang="zh-CN" altLang="en-US" sz="2800" dirty="0"/>
              <a:t>,</a:t>
            </a:r>
            <a:endParaRPr lang="en-US" altLang="zh-CN" sz="2800" dirty="0"/>
          </a:p>
          <a:p>
            <a:pPr algn="l" rtl="0"/>
            <a:r>
              <a:rPr lang="zh-CN" altLang="en-US" sz="2800" dirty="0"/>
              <a:t>Because</a:t>
            </a:r>
            <a:r>
              <a:rPr lang="zh-CN" altLang="en-US" sz="2800" dirty="0">
                <a:solidFill>
                  <a:srgbClr val="7030A0"/>
                </a:solidFill>
                <a:highlight>
                  <a:srgbClr val="FFFF00"/>
                </a:highlight>
              </a:rPr>
              <a:t>Shopee</a:t>
            </a:r>
            <a:r>
              <a:rPr lang="en-US" altLang="zh-CN" sz="2800" dirty="0">
                <a:solidFill>
                  <a:srgbClr val="7030A0"/>
                </a:solidFill>
                <a:highlight>
                  <a:srgbClr val="FFFF00"/>
                </a:highlight>
              </a:rPr>
              <a:t>/</a:t>
            </a:r>
            <a:r>
              <a:rPr lang="en-US" altLang="zh-CN" sz="2800" dirty="0" err="1">
                <a:solidFill>
                  <a:srgbClr val="7030A0"/>
                </a:solidFill>
                <a:highlight>
                  <a:srgbClr val="FFFF00"/>
                </a:highlight>
              </a:rPr>
              <a:t>momo</a:t>
            </a:r>
            <a:r>
              <a:rPr lang="zh-CN" altLang="en-US" sz="2800" dirty="0"/>
              <a:t>Overtaking, resulting in a decline in market share</a:t>
            </a:r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51854F3-89C7-4BC1-9AFF-EA518DCE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Taiwan</a:t>
            </a:r>
            <a:r>
              <a:rPr lang="en-US" altLang="zh-CN" dirty="0" err="1"/>
              <a:t>PChome</a:t>
            </a:r>
            <a:r>
              <a:rPr lang="zh-CN" altLang="en-US" dirty="0"/>
              <a:t>, stock price chart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A07FB0-5603-4DD2-B60D-37F2CC43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548"/>
            <a:ext cx="9144000" cy="43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94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C091BA-B75F-4AD2-A30D-49FAD708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zh-CN" altLang="en-US" sz="2800" dirty="0"/>
              <a:t>Shopee parent company</a:t>
            </a:r>
            <a:r>
              <a:rPr lang="en-US" altLang="zh-CN" sz="2800" dirty="0"/>
              <a:t>(Sea</a:t>
            </a:r>
            <a:r>
              <a:rPr lang="zh-CN" altLang="en-US" sz="2800" dirty="0"/>
              <a:t>Company), whose main business is video game business, making money,</a:t>
            </a:r>
            <a:endParaRPr lang="en-US" altLang="zh-CN" sz="2800" dirty="0"/>
          </a:p>
          <a:p>
            <a:pPr algn="l" rtl="0"/>
            <a:r>
              <a:rPr lang="zh-CN" altLang="en-US" sz="2800" dirty="0"/>
              <a:t>However, Shopee's business was only profitable in Taiwan. Blindly expanding globally resulted in huge losses, leading to massive layoffs.</a:t>
            </a:r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33F418-7D7C-48CA-B4A0-B6D1CC23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Shopee, stock price chart</a:t>
            </a:r>
            <a:br>
              <a:rPr lang="en-US" altLang="zh-CN" dirty="0"/>
            </a:br>
            <a:r>
              <a:rPr lang="zh-CN" altLang="en-US" dirty="0"/>
              <a:t>Shopee's parent company is</a:t>
            </a:r>
            <a:r>
              <a:rPr lang="en-US" altLang="zh-CN" dirty="0"/>
              <a:t>Sea</a:t>
            </a:r>
            <a:r>
              <a:rPr lang="zh-CN" altLang="en-US" dirty="0"/>
              <a:t>Company, video game company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614940-AFBC-447B-BAE8-1ED00100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" y="3155270"/>
            <a:ext cx="9144000" cy="37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9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3612FCA-20F9-4210-9F02-547685FF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zh-TW" altLang="en-US" sz="4000" dirty="0"/>
              <a:t>After Shopee's stock price plummeted and massive layoffs</a:t>
            </a:r>
            <a:r>
              <a:rPr lang="en-US" altLang="zh-TW" sz="4000" dirty="0"/>
              <a:t>...</a:t>
            </a:r>
            <a:r>
              <a:rPr lang="zh-TW" altLang="en-US" sz="4000" dirty="0"/>
              <a:t>Shopee completely withdraws from this market</a:t>
            </a:r>
            <a:r>
              <a:rPr lang="zh-CN" altLang="en-US" sz="4000" dirty="0"/>
              <a:t>,exist</a:t>
            </a:r>
            <a:r>
              <a:rPr lang="en-US" altLang="zh-CN" sz="4000" dirty="0"/>
              <a:t>2022-2023</a:t>
            </a:r>
            <a:r>
              <a:rPr lang="zh-CN" altLang="en-US" sz="4000" dirty="0"/>
              <a:t>,</a:t>
            </a:r>
            <a:r>
              <a:rPr lang="zh-TW" altLang="en-US" sz="4000" dirty="0"/>
              <a:t>Cut it off in half a year</a:t>
            </a:r>
            <a:r>
              <a:rPr lang="en-US" altLang="zh-TW" sz="4000" dirty="0"/>
              <a:t>7000</a:t>
            </a:r>
            <a:r>
              <a:rPr lang="zh-TW" altLang="en-US" sz="4000" dirty="0"/>
              <a:t>The employees who stayed would not receive promotion or salary increase.</a:t>
            </a:r>
            <a:endParaRPr lang="en-US" altLang="zh-TW" sz="4000" dirty="0"/>
          </a:p>
          <a:p>
            <a:pPr lvl="1" algn="l" rtl="0"/>
            <a:r>
              <a:rPr lang="zh-CN" altLang="en-US" dirty="0"/>
              <a:t>First, blind investment: Shopee fully launched the European market and the American market</a:t>
            </a:r>
            <a:endParaRPr lang="en-US" altLang="zh-CN" dirty="0"/>
          </a:p>
          <a:p>
            <a:pPr lvl="1" algn="l" rtl="0"/>
            <a:r>
              <a:rPr lang="en-US" altLang="zh-CN" dirty="0"/>
              <a:t>2021</a:t>
            </a:r>
            <a:r>
              <a:rPr lang="zh-CN" altLang="en-US" dirty="0"/>
              <a:t>~</a:t>
            </a:r>
            <a:r>
              <a:rPr lang="en-US" altLang="zh-CN" dirty="0"/>
              <a:t>2024</a:t>
            </a:r>
            <a:r>
              <a:rPr lang="zh-CN" altLang="en-US" dirty="0"/>
              <a:t>Facing cross-border e-commerce</a:t>
            </a:r>
            <a:r>
              <a:rPr lang="en-US" altLang="zh-CN" dirty="0" err="1"/>
              <a:t>Shein</a:t>
            </a:r>
            <a:r>
              <a:rPr lang="en-US" altLang="zh-CN" dirty="0"/>
              <a:t>/</a:t>
            </a:r>
            <a:r>
              <a:rPr lang="en-US" altLang="zh-CN" dirty="0" err="1"/>
              <a:t>Temu</a:t>
            </a:r>
            <a:r>
              <a:rPr lang="zh-CN" altLang="en-US" dirty="0"/>
              <a:t>Challenge</a:t>
            </a:r>
            <a:endParaRPr lang="en-US" altLang="zh-TW" dirty="0"/>
          </a:p>
          <a:p>
            <a:pPr lvl="1" algn="l" rtl="0"/>
            <a:r>
              <a:rPr lang="en-US" altLang="zh-TW" dirty="0">
                <a:hlinkClick r:id="rId2"/>
              </a:rPr>
              <a:t>https://www.businesstoday.com.tw/article/category/183025/post/202301130030/</a:t>
            </a:r>
            <a:endParaRPr lang="en-US" altLang="zh-TW" dirty="0"/>
          </a:p>
          <a:p>
            <a:pPr algn="l" rtl="0"/>
            <a:endParaRPr lang="zh-TW" altLang="en-US" sz="4000" dirty="0"/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FC64C4-F3D4-4D83-B548-FE8043D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Shopee suffered a huge 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9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The rise of mobile commerce is mainly due to the following factors:
</a:t>
            </a:r>
            <a:r>
              <a:rPr dirty="0">
                <a:solidFill>
                  <a:srgbClr val="7030A0"/>
                </a:solidFill>
              </a:rPr>
              <a:t>1.</a:t>
            </a:r>
            <a:r>
              <a:rPr b="1" dirty="0">
                <a:solidFill>
                  <a:srgbClr val="7030A0"/>
                </a:solidFill>
              </a:rPr>
              <a:t>Popularity of smartphones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With intelligence</a:t>
            </a:r>
            <a:r>
              <a:rPr dirty="0">
                <a:solidFill>
                  <a:srgbClr val="C00000"/>
                </a:solidFill>
              </a:rPr>
              <a:t>Mobile phone prices fall</a:t>
            </a:r>
            <a:r>
              <a:rPr dirty="0"/>
              <a:t>With the improvement of mobile phones and functions, more and more consumers are using mobile phones to shop online.</a:t>
            </a:r>
            <a:endParaRPr lang="en-US" dirty="0"/>
          </a:p>
          <a:p>
            <a:pPr algn="l" rtl="0"/>
            <a:r>
              <a:rPr dirty="0">
                <a:solidFill>
                  <a:srgbClr val="7030A0"/>
                </a:solidFill>
              </a:rPr>
              <a:t>2.</a:t>
            </a:r>
            <a:r>
              <a:rPr b="1" dirty="0">
                <a:solidFill>
                  <a:srgbClr val="7030A0"/>
                </a:solidFill>
              </a:rPr>
              <a:t>Mobile Application</a:t>
            </a:r>
            <a:r>
              <a:rPr lang="en-US" altLang="zh-CN" b="1" dirty="0">
                <a:solidFill>
                  <a:srgbClr val="7030A0"/>
                </a:solidFill>
              </a:rPr>
              <a:t>APP</a:t>
            </a:r>
            <a:r>
              <a:rPr b="1" dirty="0">
                <a:solidFill>
                  <a:srgbClr val="7030A0"/>
                </a:solidFill>
              </a:rPr>
              <a:t>Development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Designed for mobile devices</a:t>
            </a:r>
            <a:r>
              <a:rPr dirty="0">
                <a:solidFill>
                  <a:srgbClr val="C00000"/>
                </a:solidFill>
              </a:rPr>
              <a:t>Application</a:t>
            </a:r>
            <a:r>
              <a:rPr dirty="0"/>
              <a:t>) makes the shopping experience more convenient and smooth.</a:t>
            </a:r>
            <a:endParaRPr lang="en-US" dirty="0"/>
          </a:p>
          <a:p>
            <a:pPr algn="l" rtl="0"/>
            <a:r>
              <a:rPr dirty="0">
                <a:solidFill>
                  <a:srgbClr val="7030A0"/>
                </a:solidFill>
              </a:rPr>
              <a:t>3.</a:t>
            </a:r>
            <a:r>
              <a:rPr b="1" dirty="0">
                <a:solidFill>
                  <a:srgbClr val="7030A0"/>
                </a:solidFill>
              </a:rPr>
              <a:t>Advances in mobile payment technology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like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Apple Pay, WeChat Pay</a:t>
            </a:r>
            <a:r>
              <a:rPr dirty="0"/>
              <a:t>The popularity of mobile payment methods such as PayPal has greatly promoted the growth of mobile shopping.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The rise of mobile commerce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4279AF-11DC-47D6-882F-8C83489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CN" sz="3600" dirty="0" err="1"/>
              <a:t>Temu</a:t>
            </a:r>
            <a:r>
              <a:rPr lang="zh-CN" altLang="en-US" sz="3600" dirty="0"/>
              <a:t>It is a mainland e-commerce</a:t>
            </a:r>
            <a:r>
              <a:rPr lang="zh-TW" altLang="en-US" sz="3600" dirty="0"/>
              <a:t>Giant</a:t>
            </a:r>
            <a:r>
              <a:rPr lang="en-US" altLang="zh-CN" sz="3600" dirty="0"/>
              <a:t>【</a:t>
            </a:r>
            <a:r>
              <a:rPr lang="zh-TW" altLang="en-US" sz="3600" dirty="0"/>
              <a:t>Pinduoduo</a:t>
            </a:r>
            <a:r>
              <a:rPr lang="en-US" altLang="zh-CN" sz="3600" dirty="0"/>
              <a:t>】</a:t>
            </a:r>
            <a:r>
              <a:rPr lang="zh-TW" altLang="en-US" sz="3600" dirty="0"/>
              <a:t>Its</a:t>
            </a:r>
            <a:r>
              <a:rPr lang="zh-CN" altLang="en-US" sz="3600" dirty="0"/>
              <a:t>Cross-border e-commerce (overseas markets)</a:t>
            </a:r>
            <a:endParaRPr lang="en-US" altLang="zh-TW" sz="3600" dirty="0"/>
          </a:p>
          <a:p>
            <a:pPr algn="l" rtl="0"/>
            <a:r>
              <a:rPr lang="zh-CN" altLang="en-US" sz="3600" dirty="0">
                <a:solidFill>
                  <a:srgbClr val="7030A0"/>
                </a:solidFill>
              </a:rPr>
              <a:t>Pinduoduo</a:t>
            </a:r>
            <a:r>
              <a:rPr lang="zh-CN" altLang="en-US" sz="3600" dirty="0"/>
              <a:t>of</a:t>
            </a:r>
            <a:r>
              <a:rPr lang="en-US" altLang="zh-CN" sz="3600" dirty="0"/>
              <a:t>【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Market Cap</a:t>
            </a:r>
            <a:r>
              <a:rPr lang="en-US" altLang="zh-CN" sz="3600" dirty="0"/>
              <a:t>】</a:t>
            </a:r>
            <a:r>
              <a:rPr lang="zh-CN" altLang="en-US" sz="3600" dirty="0"/>
              <a:t>exist</a:t>
            </a:r>
            <a:r>
              <a:rPr lang="en-US" altLang="zh-CN" sz="3600" dirty="0"/>
              <a:t>2023</a:t>
            </a:r>
            <a:r>
              <a:rPr lang="zh-CN" altLang="en-US" sz="3600" dirty="0"/>
              <a:t>Year</a:t>
            </a:r>
            <a:r>
              <a:rPr lang="zh-CN" altLang="en-US" sz="3600" dirty="0">
                <a:solidFill>
                  <a:srgbClr val="C00000"/>
                </a:solidFill>
              </a:rPr>
              <a:t>Once surpassed Alibaba</a:t>
            </a:r>
            <a:r>
              <a:rPr lang="zh-CN" altLang="en-US" sz="3600" dirty="0"/>
              <a:t>, but the market value of both companies is still fluctuating</a:t>
            </a:r>
            <a:endParaRPr lang="en-US" altLang="zh-CN" sz="3600" dirty="0"/>
          </a:p>
          <a:p>
            <a:pPr algn="l" rtl="0"/>
            <a:r>
              <a:rPr lang="zh-CN" altLang="en-US" sz="3600" dirty="0">
                <a:solidFill>
                  <a:srgbClr val="7030A0"/>
                </a:solidFill>
              </a:rPr>
              <a:t>Pinduoduo</a:t>
            </a:r>
            <a:r>
              <a:rPr lang="zh-CN" altLang="en-US" sz="3600" dirty="0"/>
              <a:t>of</a:t>
            </a:r>
            <a:r>
              <a:rPr lang="en-US" altLang="zh-CN" sz="3600" dirty="0"/>
              <a:t>【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Active users</a:t>
            </a:r>
            <a:r>
              <a:rPr lang="en-US" altLang="zh-CN" sz="3600" dirty="0"/>
              <a:t>】</a:t>
            </a:r>
            <a:r>
              <a:rPr lang="zh-CN" altLang="en-US" sz="3600" dirty="0"/>
              <a:t>also</a:t>
            </a:r>
            <a:r>
              <a:rPr lang="zh-CN" altLang="en-US" sz="3600" dirty="0">
                <a:solidFill>
                  <a:srgbClr val="C00000"/>
                </a:solidFill>
              </a:rPr>
              <a:t>Surpassing Alibaba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algn="l" rtl="0"/>
            <a:r>
              <a:rPr lang="zh-CN" altLang="en-US" sz="3600" dirty="0"/>
              <a:t>After Pinduoduo and Taobao have already shared the Chinese market, they have set their sights on</a:t>
            </a:r>
            <a:r>
              <a:rPr lang="zh-CN" altLang="en-US" sz="3600" dirty="0">
                <a:solidFill>
                  <a:srgbClr val="C00000"/>
                </a:solidFill>
              </a:rPr>
              <a:t>Cross-border e-commerce leader</a:t>
            </a:r>
            <a:r>
              <a:rPr lang="en-US" altLang="zh-CN" sz="3600" dirty="0" err="1">
                <a:solidFill>
                  <a:srgbClr val="C00000"/>
                </a:solidFill>
              </a:rPr>
              <a:t>Shein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algn="l" rtl="0"/>
            <a:r>
              <a:rPr lang="en-US" altLang="zh-CN" sz="3600" dirty="0">
                <a:solidFill>
                  <a:srgbClr val="7030A0"/>
                </a:solidFill>
              </a:rPr>
              <a:t>2022</a:t>
            </a:r>
            <a:r>
              <a:rPr lang="zh-CN" altLang="en-US" sz="3600" dirty="0">
                <a:solidFill>
                  <a:srgbClr val="7030A0"/>
                </a:solidFill>
              </a:rPr>
              <a:t>Year</a:t>
            </a:r>
            <a:r>
              <a:rPr lang="en-US" altLang="zh-CN" sz="3600" dirty="0">
                <a:solidFill>
                  <a:srgbClr val="7030A0"/>
                </a:solidFill>
              </a:rPr>
              <a:t>7</a:t>
            </a:r>
            <a:r>
              <a:rPr lang="zh-CN" altLang="en-US" sz="3600" dirty="0">
                <a:solidFill>
                  <a:srgbClr val="7030A0"/>
                </a:solidFill>
              </a:rPr>
              <a:t>moon</a:t>
            </a:r>
            <a:r>
              <a:rPr lang="zh-CN" altLang="en-US" sz="3600" dirty="0"/>
              <a:t>Available in Japan,</a:t>
            </a:r>
            <a:r>
              <a:rPr lang="en-US" altLang="zh-CN" sz="3600" dirty="0"/>
              <a:t>9</a:t>
            </a:r>
            <a:r>
              <a:rPr lang="zh-CN" altLang="en-US" sz="3600" dirty="0"/>
              <a:t>It was launched in the US in July.</a:t>
            </a:r>
            <a:r>
              <a:rPr lang="zh-CN" altLang="en-US" sz="3600" dirty="0">
                <a:solidFill>
                  <a:srgbClr val="C00000"/>
                </a:solidFill>
              </a:rPr>
              <a:t>exist</a:t>
            </a:r>
            <a:r>
              <a:rPr lang="en-US" altLang="zh-CN" sz="3600" dirty="0">
                <a:solidFill>
                  <a:srgbClr val="C00000"/>
                </a:solidFill>
              </a:rPr>
              <a:t>120</a:t>
            </a:r>
            <a:r>
              <a:rPr lang="zh-CN" altLang="en-US" sz="3600" dirty="0">
                <a:solidFill>
                  <a:srgbClr val="C00000"/>
                </a:solidFill>
              </a:rPr>
              <a:t>Heaven</a:t>
            </a:r>
            <a:r>
              <a:rPr lang="en-US" altLang="zh-CN" sz="3600" dirty="0">
                <a:solidFill>
                  <a:srgbClr val="C00000"/>
                </a:solidFill>
              </a:rPr>
              <a:t>App</a:t>
            </a:r>
            <a:r>
              <a:rPr lang="zh-CN" altLang="en-US" sz="3600" dirty="0">
                <a:solidFill>
                  <a:srgbClr val="C00000"/>
                </a:solidFill>
              </a:rPr>
              <a:t>Download volume is broken</a:t>
            </a:r>
            <a:r>
              <a:rPr lang="en-US" altLang="zh-CN" sz="3600" dirty="0" err="1">
                <a:solidFill>
                  <a:srgbClr val="C00000"/>
                </a:solidFill>
              </a:rPr>
              <a:t>Shein</a:t>
            </a:r>
            <a:r>
              <a:rPr lang="zh-CN" altLang="en-US" sz="3600" dirty="0">
                <a:solidFill>
                  <a:srgbClr val="C00000"/>
                </a:solidFill>
              </a:rPr>
              <a:t>record</a:t>
            </a:r>
            <a:endParaRPr lang="en-US" altLang="zh-TW" sz="36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FED8C5-E69D-4833-AA38-B98EDB87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zh-TW" altLang="en-US" dirty="0"/>
              <a:t>Case Study:</a:t>
            </a:r>
            <a:r>
              <a:rPr lang="en-US" altLang="zh-TW" sz="4800" b="1" dirty="0"/>
              <a:t> </a:t>
            </a:r>
            <a:r>
              <a:rPr lang="en-US" altLang="zh-CN" sz="4800" b="1" dirty="0" err="1"/>
              <a:t>Temu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45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86E33D-1101-4A02-A195-4D48865B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/>
              <a:t>1.</a:t>
            </a:r>
            <a:r>
              <a:rPr lang="zh-CN" altLang="en-US" dirty="0"/>
              <a:t>Product Type</a:t>
            </a:r>
          </a:p>
          <a:p>
            <a:pPr lvl="1" algn="l" rtl="0"/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◉</a:t>
            </a:r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/>
              <a:t>:supply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Wide range of products</a:t>
            </a:r>
            <a:r>
              <a:rPr lang="zh-CN" altLang="en-US" dirty="0">
                <a:solidFill>
                  <a:srgbClr val="C00000"/>
                </a:solidFill>
              </a:rPr>
              <a:t>Class</a:t>
            </a:r>
            <a:r>
              <a:rPr lang="zh-CN" altLang="en-US" dirty="0"/>
              <a:t>,include</a:t>
            </a:r>
            <a:r>
              <a:rPr lang="zh-CN" altLang="en-US" dirty="0">
                <a:solidFill>
                  <a:srgbClr val="C00000"/>
                </a:solidFill>
              </a:rPr>
              <a:t>Daily necessities, clothing and shoes,</a:t>
            </a:r>
            <a:r>
              <a:rPr lang="en-US" altLang="zh-CN" dirty="0">
                <a:solidFill>
                  <a:srgbClr val="C00000"/>
                </a:solidFill>
              </a:rPr>
              <a:t>3C</a:t>
            </a:r>
            <a:r>
              <a:rPr lang="zh-CN" altLang="en-US" dirty="0">
                <a:solidFill>
                  <a:srgbClr val="C00000"/>
                </a:solidFill>
              </a:rPr>
              <a:t>Digital</a:t>
            </a:r>
            <a:r>
              <a:rPr lang="zh-CN" altLang="en-US" dirty="0"/>
              <a:t>etc., meeting the needs of more consumers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/>
              <a:t>：Main focus on</a:t>
            </a:r>
            <a:r>
              <a:rPr lang="zh-CN" altLang="en-US" dirty="0">
                <a:solidFill>
                  <a:srgbClr val="C00000"/>
                </a:solidFill>
              </a:rPr>
              <a:t>Fashion clothing and accessories, especially women's clothing</a:t>
            </a:r>
            <a:r>
              <a:rPr lang="zh-CN" altLang="en-US" dirty="0"/>
              <a:t>But it has also gradually expanded to household goods and beauty products</a:t>
            </a:r>
          </a:p>
          <a:p>
            <a:pPr algn="l" rtl="0"/>
            <a:r>
              <a:rPr lang="en-US" altLang="zh-CN" dirty="0"/>
              <a:t>2.</a:t>
            </a:r>
            <a:r>
              <a:rPr lang="zh-CN" altLang="en-US" dirty="0"/>
              <a:t>Pricing strategy</a:t>
            </a:r>
          </a:p>
          <a:p>
            <a:pPr lvl="1" algn="l" rtl="0"/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◉</a:t>
            </a:r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/>
              <a:t>：With highly competitive</a:t>
            </a:r>
            <a:r>
              <a:rPr lang="zh-CN" altLang="en-US" dirty="0">
                <a:highlight>
                  <a:srgbClr val="FFFF00"/>
                </a:highlight>
              </a:rPr>
              <a:t>Low price</a:t>
            </a:r>
            <a:r>
              <a:rPr lang="zh-CN" altLang="en-US" dirty="0"/>
              <a:t>To attract consumers, they often offer big discounts and promotions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/>
              <a:t>: Also known for its low price, but in</a:t>
            </a:r>
            <a:r>
              <a:rPr lang="zh-CN" altLang="en-US" dirty="0">
                <a:solidFill>
                  <a:srgbClr val="7030A0"/>
                </a:solidFill>
              </a:rPr>
              <a:t>Some products may be priced slightly higher than</a:t>
            </a:r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endParaRPr lang="zh-CN" altLang="en-US" dirty="0">
              <a:solidFill>
                <a:srgbClr val="7030A0"/>
              </a:solidFill>
            </a:endParaRPr>
          </a:p>
          <a:p>
            <a:pPr algn="l" rtl="0"/>
            <a:endParaRPr lang="zh-CN" altLang="en-US" dirty="0"/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C8E73C-4D4D-4ACF-9C2A-97A11D4B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compare</a:t>
            </a:r>
            <a:r>
              <a:rPr lang="en-US" altLang="zh-CN" dirty="0" err="1"/>
              <a:t>Temu</a:t>
            </a:r>
            <a:r>
              <a:rPr lang="zh-CN" altLang="en-US" dirty="0"/>
              <a:t>,</a:t>
            </a:r>
            <a:r>
              <a:rPr lang="en-US" altLang="zh-CN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275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5C152E-D4CD-47DD-A89A-8D238FBE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zh-CN" dirty="0" err="1"/>
              <a:t>Temu</a:t>
            </a:r>
            <a:r>
              <a:rPr lang="zh-TW" altLang="en-US" dirty="0"/>
              <a:t>Able to</a:t>
            </a:r>
            <a:r>
              <a:rPr lang="zh-TW" altLang="en-US" dirty="0">
                <a:solidFill>
                  <a:srgbClr val="7030A0"/>
                </a:solidFill>
              </a:rPr>
              <a:t>Low price</a:t>
            </a:r>
            <a:r>
              <a:rPr lang="zh-TW" altLang="en-US" dirty="0"/>
              <a:t>Also</a:t>
            </a:r>
            <a:r>
              <a:rPr lang="zh-TW" altLang="en-US" dirty="0">
                <a:solidFill>
                  <a:srgbClr val="7030A0"/>
                </a:solidFill>
              </a:rPr>
              <a:t>Fully managed model</a:t>
            </a:r>
            <a:r>
              <a:rPr lang="zh-TW" altLang="en-US" dirty="0"/>
              <a:t>About,</a:t>
            </a:r>
            <a:endParaRPr lang="en-US" altLang="zh-TW" dirty="0"/>
          </a:p>
          <a:p>
            <a:pPr algn="l" rtl="0"/>
            <a:r>
              <a:rPr lang="zh-TW" altLang="en-US" dirty="0"/>
              <a:t>Because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lang="zh-TW" altLang="en-US" sz="3600" dirty="0">
                <a:solidFill>
                  <a:srgbClr val="7030A0"/>
                </a:solidFill>
              </a:rPr>
              <a:t>Fully managed model</a:t>
            </a:r>
            <a:r>
              <a:rPr lang="zh-TW" altLang="en-US" sz="3600" dirty="0"/>
              <a:t>Can</a:t>
            </a:r>
            <a:r>
              <a:rPr lang="zh-TW" altLang="en-US" sz="3600" dirty="0">
                <a:solidFill>
                  <a:srgbClr val="C00000"/>
                </a:solidFill>
              </a:rPr>
              <a:t>Avoid middlemen’s commissions</a:t>
            </a:r>
            <a:r>
              <a:rPr lang="zh-TW" altLang="en-US" sz="3600" dirty="0"/>
              <a:t>,</a:t>
            </a:r>
            <a:endParaRPr lang="en-US" altLang="zh-TW" sz="3600" dirty="0"/>
          </a:p>
          <a:p>
            <a:pPr lvl="1" algn="l" rtl="0"/>
            <a:r>
              <a:rPr lang="zh-TW" altLang="en-US" sz="3600" dirty="0"/>
              <a:t>use</a:t>
            </a:r>
            <a:r>
              <a:rPr lang="zh-TW" altLang="en-US" sz="3600" dirty="0">
                <a:solidFill>
                  <a:srgbClr val="C00000"/>
                </a:solidFill>
              </a:rPr>
              <a:t>Factory price direct sales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5B40F5-8F73-4EF1-89C3-C3D29BCB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Why</a:t>
            </a:r>
            <a:r>
              <a:rPr lang="en-US" altLang="zh-CN" dirty="0" err="1"/>
              <a:t>Temu</a:t>
            </a:r>
            <a:r>
              <a:rPr lang="zh-CN" altLang="en-US" dirty="0"/>
              <a:t>The price can be compared</a:t>
            </a:r>
            <a:r>
              <a:rPr lang="en-US" altLang="zh-CN" dirty="0" err="1"/>
              <a:t>Shein</a:t>
            </a:r>
            <a:r>
              <a:rPr lang="zh-CN" altLang="en-US" dirty="0"/>
              <a:t>Low?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737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86E33D-1101-4A02-A195-4D48865B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/>
              <a:t>3.</a:t>
            </a:r>
            <a:r>
              <a:rPr lang="zh-CN" altLang="en-US" dirty="0"/>
              <a:t>User Experience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/>
              <a:t>: The website and application interface are simple in design, easy to navigate, and the shopping experience is smooth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/>
              <a:t>: Has good user interface design and is globally</a:t>
            </a:r>
            <a:r>
              <a:rPr lang="zh-CN" altLang="en-US" dirty="0">
                <a:solidFill>
                  <a:srgbClr val="C00000"/>
                </a:solidFill>
              </a:rPr>
              <a:t>There is a temporary store</a:t>
            </a:r>
            <a:r>
              <a:rPr lang="zh-CN" altLang="en-US" dirty="0"/>
              <a:t>, enhancing brand reach and user experience</a:t>
            </a:r>
          </a:p>
          <a:p>
            <a:pPr algn="l" rtl="0"/>
            <a:endParaRPr lang="zh-CN" altLang="en-US" dirty="0"/>
          </a:p>
          <a:p>
            <a:pPr algn="l" rtl="0"/>
            <a:r>
              <a:rPr lang="en-US" altLang="zh-CN" dirty="0"/>
              <a:t>4.</a:t>
            </a:r>
            <a:r>
              <a:rPr lang="zh-CN" altLang="en-US" dirty="0"/>
              <a:t>Logistics and delivery</a:t>
            </a:r>
          </a:p>
          <a:p>
            <a:pPr lvl="1" algn="l" rtl="0"/>
            <a:r>
              <a:rPr lang="zh-TW" altLang="en-US" sz="3900" b="1" i="0" dirty="0">
                <a:solidFill>
                  <a:srgbClr val="FF0000"/>
                </a:solidFill>
                <a:effectLst/>
                <a:latin typeface="system-ui"/>
              </a:rPr>
              <a:t>◉</a:t>
            </a:r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/>
              <a:t>：Depend on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Pinduoduo’s supply chain advantages</a:t>
            </a:r>
            <a:r>
              <a:rPr lang="zh-CN" altLang="en-US" dirty="0"/>
              <a:t>, able to respond quickly to market demands,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Faster delivery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/>
              <a:t>：The global delivery network is relatively complete, but</a:t>
            </a:r>
            <a:r>
              <a:rPr lang="zh-CN" altLang="en-US" dirty="0">
                <a:solidFill>
                  <a:srgbClr val="C00000"/>
                </a:solidFill>
              </a:rPr>
              <a:t>Delivery may not be as fast as in some areas.</a:t>
            </a:r>
            <a:r>
              <a:rPr lang="en-US" altLang="zh-CN" dirty="0" err="1">
                <a:solidFill>
                  <a:srgbClr val="C00000"/>
                </a:solidFill>
              </a:rPr>
              <a:t>Temu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C8E73C-4D4D-4ACF-9C2A-97A11D4B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compare</a:t>
            </a:r>
            <a:r>
              <a:rPr lang="en-US" altLang="zh-CN" dirty="0" err="1"/>
              <a:t>Temu</a:t>
            </a:r>
            <a:r>
              <a:rPr lang="zh-CN" altLang="en-US" dirty="0"/>
              <a:t>,</a:t>
            </a:r>
            <a:r>
              <a:rPr lang="en-US" altLang="zh-CN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225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86E33D-1101-4A02-A195-4D48865B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zh-CN" dirty="0"/>
              <a:t>5.</a:t>
            </a:r>
            <a:r>
              <a:rPr lang="zh-CN" altLang="en-US" dirty="0"/>
              <a:t>Customer Service</a:t>
            </a:r>
          </a:p>
          <a:p>
            <a:pPr lvl="1" algn="l" rtl="0"/>
            <a:r>
              <a:rPr lang="zh-TW" altLang="en-US" sz="2800" b="1" i="0" dirty="0">
                <a:solidFill>
                  <a:srgbClr val="FF0000"/>
                </a:solidFill>
                <a:effectLst/>
                <a:latin typeface="system-ui"/>
              </a:rPr>
              <a:t>◉</a:t>
            </a:r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/>
              <a:t>: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Customer service response is fast</a:t>
            </a:r>
            <a:r>
              <a:rPr lang="zh-CN" altLang="en-US" dirty="0"/>
              <a:t>, supporting multiple communication channels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/>
              <a:t>: The customer service is also quite complete, but</a:t>
            </a:r>
            <a:r>
              <a:rPr lang="zh-CN" altLang="en-US" dirty="0">
                <a:solidFill>
                  <a:srgbClr val="C00000"/>
                </a:solidFill>
              </a:rPr>
              <a:t>Response time may be slow in some cases</a:t>
            </a:r>
          </a:p>
          <a:p>
            <a:pPr algn="l" rtl="0"/>
            <a:endParaRPr lang="zh-CN" altLang="en-US" dirty="0"/>
          </a:p>
          <a:p>
            <a:pPr algn="l" rtl="0"/>
            <a:r>
              <a:rPr lang="en-US" altLang="zh-CN" dirty="0"/>
              <a:t>6.</a:t>
            </a:r>
            <a:r>
              <a:rPr lang="zh-CN" altLang="en-US" dirty="0"/>
              <a:t>Environmental Protection and Social Responsibility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/>
              <a:t>: Few public commitments to environmental protection and social responsibility</a:t>
            </a:r>
          </a:p>
          <a:p>
            <a:pPr lvl="1" algn="l" rtl="0"/>
            <a:r>
              <a:rPr lang="zh-TW" altLang="en-US" sz="2800" b="1" i="0" dirty="0">
                <a:solidFill>
                  <a:srgbClr val="FF0000"/>
                </a:solidFill>
                <a:effectLst/>
                <a:latin typeface="system-ui"/>
              </a:rPr>
              <a:t>◉</a:t>
            </a:r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/>
              <a:t>: Despite some criticisms on environmental and labor issues,</a:t>
            </a:r>
            <a:r>
              <a:rPr lang="zh-CN" altLang="en-US" dirty="0">
                <a:solidFill>
                  <a:srgbClr val="C00000"/>
                </a:solidFill>
              </a:rPr>
              <a:t>But it is also gradually improving its supply chain transparency and social responsibility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C8E73C-4D4D-4ACF-9C2A-97A11D4B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compare</a:t>
            </a:r>
            <a:r>
              <a:rPr lang="en-US" altLang="zh-CN" dirty="0" err="1"/>
              <a:t>Temu</a:t>
            </a:r>
            <a:r>
              <a:rPr lang="zh-CN" altLang="en-US" dirty="0"/>
              <a:t>,</a:t>
            </a:r>
            <a:r>
              <a:rPr lang="en-US" altLang="zh-CN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718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86E33D-1101-4A02-A195-4D48865B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zh-CN" dirty="0"/>
              <a:t>7.</a:t>
            </a:r>
            <a:r>
              <a:rPr lang="zh-CN" altLang="en-US" dirty="0"/>
              <a:t>Market Positioning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/>
              <a:t>：Located in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A wide range of consumer groups</a:t>
            </a:r>
            <a:r>
              <a:rPr lang="zh-CN" altLang="en-US" dirty="0"/>
              <a:t>, especially focusing on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Cost-effectiveness</a:t>
            </a:r>
            <a:r>
              <a:rPr lang="zh-CN" altLang="en-US" dirty="0"/>
              <a:t>Consumers (</a:t>
            </a:r>
            <a:r>
              <a:rPr lang="zh-CN" altLang="en-US" dirty="0">
                <a:solidFill>
                  <a:srgbClr val="C00000"/>
                </a:solidFill>
              </a:rPr>
              <a:t>Request for cheap</a:t>
            </a:r>
            <a:r>
              <a:rPr lang="zh-CN" altLang="en-US" dirty="0"/>
              <a:t>）</a:t>
            </a:r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/>
              <a:t>：Mainly for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Young, fashionable and sensitive</a:t>
            </a:r>
            <a:r>
              <a:rPr lang="zh-CN" altLang="en-US" dirty="0"/>
              <a:t>of consumers, especially women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C8E73C-4D4D-4ACF-9C2A-97A11D4B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dirty="0"/>
              <a:t>compare</a:t>
            </a:r>
            <a:r>
              <a:rPr lang="en-US" altLang="zh-CN" dirty="0" err="1"/>
              <a:t>Temu</a:t>
            </a:r>
            <a:r>
              <a:rPr lang="zh-CN" altLang="en-US" dirty="0"/>
              <a:t>,</a:t>
            </a:r>
            <a:r>
              <a:rPr lang="en-US" altLang="zh-CN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571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29D946-3F7B-4186-8D45-B4CD1D6B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zh-CN" altLang="en-US" dirty="0">
                <a:cs typeface="+mj-cs"/>
              </a:rPr>
              <a:t>Pinduoduo</a:t>
            </a:r>
            <a:r>
              <a:rPr lang="zh-TW" altLang="en-US" dirty="0">
                <a:solidFill>
                  <a:srgbClr val="C00000"/>
                </a:solidFill>
                <a:cs typeface="+mj-cs"/>
              </a:rPr>
              <a:t>Huang Zheng</a:t>
            </a:r>
            <a:endParaRPr lang="en-US" altLang="zh-TW" dirty="0">
              <a:solidFill>
                <a:srgbClr val="C00000"/>
              </a:solidFill>
              <a:cs typeface="+mj-cs"/>
            </a:endParaRPr>
          </a:p>
          <a:p>
            <a:pPr algn="l" rtl="0"/>
            <a:r>
              <a:rPr lang="zh-CN" altLang="en-US" dirty="0">
                <a:cs typeface="+mj-cs"/>
              </a:rPr>
              <a:t>exist</a:t>
            </a:r>
            <a:r>
              <a:rPr lang="zh-TW" altLang="en-US" dirty="0">
                <a:cs typeface="+mj-cs"/>
              </a:rPr>
              <a:t> </a:t>
            </a:r>
            <a:r>
              <a:rPr lang="en-US" altLang="zh-TW" dirty="0">
                <a:solidFill>
                  <a:srgbClr val="7030A0"/>
                </a:solidFill>
                <a:cs typeface="+mj-cs"/>
              </a:rPr>
              <a:t>2024</a:t>
            </a:r>
            <a:r>
              <a:rPr lang="zh-TW" altLang="en-US" dirty="0">
                <a:solidFill>
                  <a:srgbClr val="7030A0"/>
                </a:solidFill>
                <a:cs typeface="+mj-cs"/>
              </a:rPr>
              <a:t>Year</a:t>
            </a:r>
            <a:r>
              <a:rPr lang="en-US" altLang="zh-TW" dirty="0">
                <a:solidFill>
                  <a:srgbClr val="7030A0"/>
                </a:solidFill>
                <a:cs typeface="+mj-cs"/>
              </a:rPr>
              <a:t>8</a:t>
            </a:r>
            <a:r>
              <a:rPr lang="zh-TW" altLang="en-US" dirty="0">
                <a:solidFill>
                  <a:srgbClr val="7030A0"/>
                </a:solidFill>
                <a:cs typeface="+mj-cs"/>
              </a:rPr>
              <a:t>moon</a:t>
            </a:r>
            <a:r>
              <a:rPr lang="zh-TW" altLang="en-US" dirty="0">
                <a:cs typeface="+mj-cs"/>
              </a:rPr>
              <a:t>, become</a:t>
            </a:r>
            <a:r>
              <a:rPr lang="zh-TW" altLang="en-US" dirty="0">
                <a:solidFill>
                  <a:srgbClr val="C00000"/>
                </a:solidFill>
                <a:cs typeface="+mj-cs"/>
              </a:rPr>
              <a:t>China's richest man</a:t>
            </a:r>
            <a:endParaRPr lang="en-US" altLang="zh-TW" dirty="0">
              <a:solidFill>
                <a:srgbClr val="C00000"/>
              </a:solidFill>
              <a:cs typeface="+mj-cs"/>
            </a:endParaRPr>
          </a:p>
          <a:p>
            <a:pPr lvl="1" algn="l" rtl="0"/>
            <a:r>
              <a:rPr lang="zh-CN" altLang="en-US" dirty="0">
                <a:cs typeface="+mj-cs"/>
              </a:rPr>
              <a:t>In the Chinese market:</a:t>
            </a:r>
            <a:r>
              <a:rPr lang="zh-CN" altLang="en-US" dirty="0">
                <a:solidFill>
                  <a:srgbClr val="7030A0"/>
                </a:solidFill>
                <a:cs typeface="+mj-cs"/>
              </a:rPr>
              <a:t>Pinduoduo</a:t>
            </a:r>
            <a:endParaRPr lang="en-US" altLang="zh-CN" dirty="0">
              <a:solidFill>
                <a:srgbClr val="7030A0"/>
              </a:solidFill>
              <a:cs typeface="+mj-cs"/>
            </a:endParaRPr>
          </a:p>
          <a:p>
            <a:pPr lvl="1" algn="l" rtl="0"/>
            <a:r>
              <a:rPr lang="zh-CN" altLang="en-US" dirty="0">
                <a:cs typeface="+mj-cs"/>
              </a:rPr>
              <a:t>In the cross-border e-commerce market:</a:t>
            </a:r>
            <a:r>
              <a:rPr lang="en-US" altLang="zh-CN" dirty="0" err="1">
                <a:solidFill>
                  <a:srgbClr val="7030A0"/>
                </a:solidFill>
                <a:cs typeface="+mj-cs"/>
              </a:rPr>
              <a:t>Temu</a:t>
            </a:r>
            <a:endParaRPr lang="zh-TW" altLang="en-US" dirty="0">
              <a:solidFill>
                <a:srgbClr val="7030A0"/>
              </a:solidFill>
              <a:cs typeface="+mj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78D630-8BC8-4B38-9583-D9206814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dirty="0"/>
              <a:t>2024</a:t>
            </a:r>
            <a:r>
              <a:rPr lang="zh-CN" altLang="en-US" dirty="0"/>
              <a:t>The richest person in mainland China</a:t>
            </a:r>
            <a:endParaRPr lang="zh-TW" altLang="en-US" dirty="0"/>
          </a:p>
        </p:txBody>
      </p:sp>
      <p:pic>
        <p:nvPicPr>
          <p:cNvPr id="1026" name="Picture 2" descr="中國Temu狂飆全球，母公司拼多多創辦人黃崢憑什麼？ | 遠見雜誌">
            <a:extLst>
              <a:ext uri="{FF2B5EF4-FFF2-40B4-BE49-F238E27FC236}">
                <a16:creationId xmlns:a16="http://schemas.microsoft.com/office/drawing/2014/main" id="{4085AC2B-AC56-4CDF-929E-ABDFC68B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82" y="3610079"/>
            <a:ext cx="4435395" cy="311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27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C92E87-F312-4CE8-B9E9-C5A648C4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zh-TW" altLang="en-US" sz="3600" dirty="0"/>
              <a:t>Cross-border e-commerce in China</a:t>
            </a:r>
            <a:r>
              <a:rPr lang="en-US" altLang="zh-TW" sz="3600" dirty="0" err="1"/>
              <a:t>Temu</a:t>
            </a:r>
            <a:r>
              <a:rPr lang="zh-TW" altLang="en-US" sz="3600" dirty="0"/>
              <a:t>"</a:t>
            </a:r>
            <a:r>
              <a:rPr lang="en-US" altLang="zh-TW" sz="3600" dirty="0"/>
              <a:t>.</a:t>
            </a:r>
            <a:r>
              <a:rPr lang="zh-TW" altLang="en-US" sz="3600" dirty="0"/>
              <a:t>「</a:t>
            </a:r>
            <a:r>
              <a:rPr lang="en-US" altLang="zh-TW" sz="3600" dirty="0" err="1"/>
              <a:t>Shein</a:t>
            </a:r>
            <a:r>
              <a:rPr lang="zh-TW" altLang="en-US" sz="3600" dirty="0"/>
              <a:t>"Seize the US, Japan and South Korea markets</a:t>
            </a:r>
            <a:r>
              <a:rPr lang="zh-CN" altLang="en-US" sz="3600" dirty="0"/>
              <a:t>,</a:t>
            </a:r>
            <a:r>
              <a:rPr lang="en-US" altLang="zh-CN" sz="3600" dirty="0"/>
              <a:t>TVBS</a:t>
            </a:r>
            <a:endParaRPr lang="zh-TW" altLang="en-US" sz="3600" dirty="0"/>
          </a:p>
          <a:p>
            <a:pPr lvl="1" algn="l" rtl="0"/>
            <a:r>
              <a:rPr lang="en-US" altLang="zh-TW" dirty="0">
                <a:hlinkClick r:id="rId2"/>
              </a:rPr>
              <a:t>https://www.youtube.com/watch?v=6h6cY-EjlYE</a:t>
            </a:r>
            <a:endParaRPr lang="en-US" altLang="zh-TW" dirty="0"/>
          </a:p>
          <a:p>
            <a:pPr algn="l" rtl="0"/>
            <a:endParaRPr lang="en-US" altLang="zh-TW" sz="3600"/>
          </a:p>
          <a:p>
            <a:pPr algn="l" rtl="0"/>
            <a:r>
              <a:rPr lang="zh-TW" altLang="en-US" sz="3600"/>
              <a:t>spell</a:t>
            </a:r>
            <a:r>
              <a:rPr lang="zh-TW" altLang="en-US" sz="3600" dirty="0"/>
              <a:t>Duoduo</a:t>
            </a:r>
            <a:r>
              <a:rPr lang="en-US" altLang="zh-CN" sz="3600" dirty="0"/>
              <a:t>【</a:t>
            </a:r>
            <a:r>
              <a:rPr lang="zh-TW" altLang="en-US" sz="3600" dirty="0"/>
              <a:t>Full custody</a:t>
            </a:r>
            <a:r>
              <a:rPr lang="en-US" altLang="zh-CN" sz="3600" dirty="0"/>
              <a:t>】</a:t>
            </a:r>
            <a:r>
              <a:rPr lang="zh-TW" altLang="en-US" sz="3600" dirty="0"/>
              <a:t>Amazon</a:t>
            </a:r>
            <a:r>
              <a:rPr lang="zh-CN" altLang="en-US" sz="3600" dirty="0"/>
              <a:t>Lose:</a:t>
            </a:r>
            <a:endParaRPr lang="en-US" altLang="zh-CN" sz="3600" dirty="0"/>
          </a:p>
          <a:p>
            <a:pPr lvl="1" algn="l" rtl="0"/>
            <a:r>
              <a:rPr lang="en-US" altLang="zh-TW" dirty="0">
                <a:hlinkClick r:id="rId3"/>
              </a:rPr>
              <a:t>https://www.youtube.com/watch?v=JKmXbOwSgho</a:t>
            </a:r>
            <a:endParaRPr lang="en-US" altLang="zh-TW" dirty="0"/>
          </a:p>
          <a:p>
            <a:pPr lvl="1" algn="l" rtl="0"/>
            <a:r>
              <a:rPr lang="zh-TW" altLang="en-US" sz="2400" dirty="0"/>
              <a:t> </a:t>
            </a:r>
            <a:endParaRPr lang="en-US" altLang="zh-TW" sz="2400" dirty="0"/>
          </a:p>
          <a:p>
            <a:pPr algn="l" rtl="0"/>
            <a:endParaRPr lang="zh-TW" altLang="en-US" sz="3600" dirty="0"/>
          </a:p>
          <a:p>
            <a:pPr algn="l" rtl="0"/>
            <a:endParaRPr lang="en-US" altLang="zh-TW" dirty="0"/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F84509-2C1E-411B-9F3C-92B4138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zh-CN" dirty="0" err="1"/>
              <a:t>Temu</a:t>
            </a:r>
            <a:r>
              <a:rPr lang="zh-CN" altLang="en-US" dirty="0"/>
              <a:t>,</a:t>
            </a:r>
            <a:r>
              <a:rPr lang="en-US" altLang="zh-CN" dirty="0" err="1"/>
              <a:t>Shein</a:t>
            </a:r>
            <a:r>
              <a:rPr lang="zh-CN" altLang="en-US" dirty="0"/>
              <a:t>Compare Videos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747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366580"/>
          </a:xfrm>
        </p:spPr>
        <p:txBody>
          <a:bodyPr>
            <a:normAutofit/>
          </a:bodyPr>
          <a:lstStyle/>
          <a:p>
            <a:pPr algn="l" rtl="0"/>
            <a:r>
              <a:rPr lang="en-US" altLang="zh-CN" sz="6600" b="1" dirty="0" err="1"/>
              <a:t>Temu</a:t>
            </a:r>
            <a:r>
              <a:rPr lang="zh-CN" altLang="en-US" sz="6600" b="1" dirty="0"/>
              <a:t>Can it be used in Taiwan?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971676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A34E999-1B6D-4E12-B40F-674B1027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altLang="zh-CN" dirty="0" err="1"/>
              <a:t>Temu</a:t>
            </a:r>
            <a:r>
              <a:rPr lang="zh-CN" altLang="en-US" dirty="0"/>
              <a:t>Website can be used</a:t>
            </a:r>
            <a:endParaRPr lang="en-US" altLang="zh-CN" dirty="0"/>
          </a:p>
          <a:p>
            <a:pPr algn="l" rtl="0"/>
            <a:r>
              <a:rPr lang="en-US" altLang="zh-CN" dirty="0" err="1"/>
              <a:t>Temu</a:t>
            </a:r>
            <a:r>
              <a:rPr lang="en-US" altLang="zh-CN" dirty="0"/>
              <a:t>App</a:t>
            </a:r>
            <a:r>
              <a:rPr lang="zh-CN" altLang="en-US" dirty="0"/>
              <a:t>Can be installed</a:t>
            </a:r>
            <a:endParaRPr lang="en-US" altLang="zh-CN" dirty="0"/>
          </a:p>
          <a:p>
            <a:pPr algn="l" rtl="0"/>
            <a:endParaRPr lang="en-US" altLang="zh-TW" dirty="0"/>
          </a:p>
          <a:p>
            <a:pPr algn="l" rtl="0"/>
            <a:r>
              <a:rPr lang="zh-CN" altLang="en-US" dirty="0"/>
              <a:t>However, the shipment was not received in Taiwan.</a:t>
            </a:r>
            <a:endParaRPr lang="en-US" altLang="zh-CN" dirty="0"/>
          </a:p>
          <a:p>
            <a:pPr algn="l" rtl="0"/>
            <a:r>
              <a:rPr lang="zh-CN" altLang="en-US" dirty="0"/>
              <a:t>Worldwide delivery</a:t>
            </a:r>
            <a:r>
              <a:rPr lang="en-US" altLang="zh-CN" dirty="0"/>
              <a:t>64</a:t>
            </a:r>
            <a:r>
              <a:rPr lang="zh-CN" altLang="en-US"/>
              <a:t>Countries (including: Africa, South America, Ukraine), but not Taiwan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5AEA2A-32CD-48B0-ADA1-520B623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185230"/>
            <a:ext cx="8753382" cy="126523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altLang="zh-CN" sz="4800" b="1" dirty="0" err="1"/>
              <a:t>Temu</a:t>
            </a:r>
            <a:r>
              <a:rPr lang="zh-CN" altLang="en-US" sz="4800" b="1" dirty="0"/>
              <a:t>Can it be used in Taiwan?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61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Mobile Shopping: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Consumers can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Mobile Application</a:t>
            </a:r>
            <a:r>
              <a:rPr lang="zh-CN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or mobile website</a:t>
            </a:r>
            <a:r>
              <a:rPr lang="en-US" altLang="zh-CN" dirty="0"/>
              <a:t>】</a:t>
            </a:r>
            <a:r>
              <a:rPr dirty="0"/>
              <a:t>Browse and purchase items.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Mobile Payment: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Consumers use mobile devices to complete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exist</a:t>
            </a:r>
            <a:r>
              <a:rPr dirty="0">
                <a:solidFill>
                  <a:srgbClr val="C00000"/>
                </a:solidFill>
              </a:rPr>
              <a:t>Online Payment</a:t>
            </a:r>
            <a:r>
              <a:rPr lang="zh-CN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Or scan the QR code to pay offline</a:t>
            </a:r>
            <a:r>
              <a:rPr lang="en-US" altLang="zh-CN" dirty="0"/>
              <a:t>】</a:t>
            </a:r>
            <a:endParaRPr dirty="0"/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Location Based Services (LBS):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highlight>
                  <a:srgbClr val="FFFF00"/>
                </a:highlight>
              </a:rPr>
              <a:t>GPS Positioning Technology</a:t>
            </a:r>
            <a:r>
              <a:rPr dirty="0"/>
              <a:t>, merchants can provide push notifications and services based on geographic location, such as</a:t>
            </a:r>
            <a:r>
              <a:rPr sz="4300" dirty="0">
                <a:solidFill>
                  <a:srgbClr val="C00000"/>
                </a:solidFill>
                <a:highlight>
                  <a:srgbClr val="FFFF00"/>
                </a:highlight>
              </a:rPr>
              <a:t>Recommended nearby stores</a:t>
            </a:r>
            <a:r>
              <a:rPr dirty="0"/>
              <a:t>and</a:t>
            </a:r>
            <a:r>
              <a:rPr sz="3300" dirty="0">
                <a:solidFill>
                  <a:srgbClr val="C00000"/>
                </a:solidFill>
                <a:highlight>
                  <a:srgbClr val="FFFF00"/>
                </a:highlight>
              </a:rPr>
              <a:t>Discount notification</a:t>
            </a:r>
            <a:r>
              <a:rPr dirty="0"/>
              <a:t>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Social Business</a:t>
            </a:r>
            <a:r>
              <a:rPr dirty="0">
                <a:solidFill>
                  <a:srgbClr val="7030A0"/>
                </a:solidFill>
              </a:rPr>
              <a:t>and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Mobile Business</a:t>
            </a:r>
            <a:r>
              <a:rPr dirty="0">
                <a:solidFill>
                  <a:srgbClr val="7030A0"/>
                </a:solidFill>
              </a:rPr>
              <a:t>Combination of: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Consumers can</a:t>
            </a:r>
            <a:r>
              <a:rPr dirty="0">
                <a:solidFill>
                  <a:srgbClr val="C00000"/>
                </a:solidFill>
              </a:rPr>
              <a:t>Share your purchases through social media platforms</a:t>
            </a:r>
            <a:r>
              <a:rPr dirty="0"/>
              <a:t>, and complete your purchase directly within the platform.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Application Scenarios of Mobile Commerce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366580"/>
          </a:xfrm>
        </p:spPr>
        <p:txBody>
          <a:bodyPr>
            <a:normAutofit/>
          </a:bodyPr>
          <a:lstStyle/>
          <a:p>
            <a:pPr algn="l" rtl="0"/>
            <a:r>
              <a:rPr lang="en-US" altLang="zh-CN" sz="6600" b="1" dirty="0" err="1"/>
              <a:t>Temu</a:t>
            </a:r>
            <a:r>
              <a:rPr lang="zh-CN" altLang="en-US" sz="6600" b="1" dirty="0"/>
              <a:t>Analysis of business model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14411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67F4FA-34D0-4DE6-8E0B-5D86FB9B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lang="zh-TW" altLang="en-US" dirty="0">
                <a:solidFill>
                  <a:srgbClr val="7030A0"/>
                </a:solidFill>
              </a:rPr>
              <a:t>Pricing strategy</a:t>
            </a:r>
            <a:r>
              <a:rPr lang="zh-CN" altLang="en-US" dirty="0">
                <a:solidFill>
                  <a:srgbClr val="7030A0"/>
                </a:solidFill>
              </a:rPr>
              <a:t>:</a:t>
            </a:r>
            <a:endParaRPr lang="en-US" altLang="zh-TW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dirty="0">
                <a:solidFill>
                  <a:srgbClr val="7030A0"/>
                </a:solidFill>
              </a:rPr>
              <a:t>Low price strategy</a:t>
            </a:r>
            <a:r>
              <a:rPr lang="zh-CN" altLang="en-US" dirty="0"/>
              <a:t>:</a:t>
            </a:r>
            <a:r>
              <a:rPr lang="zh-TW" altLang="en-US" dirty="0"/>
              <a:t>Focus on high cost-effective products.</a:t>
            </a:r>
            <a:r>
              <a:rPr lang="zh-CN" altLang="en-US" dirty="0">
                <a:solidFill>
                  <a:srgbClr val="C00000"/>
                </a:solidFill>
              </a:rPr>
              <a:t>Because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Full custody</a:t>
            </a:r>
            <a:r>
              <a:rPr lang="zh-TW" altLang="en-US" dirty="0">
                <a:solidFill>
                  <a:srgbClr val="C00000"/>
                </a:solidFill>
              </a:rPr>
              <a:t>model,</a:t>
            </a:r>
            <a:r>
              <a:rPr lang="en-US" altLang="zh-TW" dirty="0" err="1">
                <a:solidFill>
                  <a:srgbClr val="C00000"/>
                </a:solidFill>
              </a:rPr>
              <a:t>Temu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talent</a:t>
            </a:r>
            <a:r>
              <a:rPr lang="zh-TW" altLang="en-US" dirty="0">
                <a:solidFill>
                  <a:srgbClr val="C00000"/>
                </a:solidFill>
              </a:rPr>
              <a:t>Able to effectively control operating costs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l" rtl="0"/>
            <a:r>
              <a:rPr lang="zh-TW" altLang="en-US" b="1" dirty="0">
                <a:solidFill>
                  <a:srgbClr val="7030A0"/>
                </a:solidFill>
              </a:rPr>
              <a:t>Promotions</a:t>
            </a:r>
            <a:r>
              <a:rPr lang="zh-TW" altLang="en-US" dirty="0"/>
              <a:t>:</a:t>
            </a:r>
            <a:r>
              <a:rPr lang="en-US" altLang="zh-TW" dirty="0" err="1"/>
              <a:t>Temu</a:t>
            </a:r>
            <a:r>
              <a:rPr lang="en-US" altLang="zh-TW" dirty="0"/>
              <a:t> </a:t>
            </a:r>
            <a:r>
              <a:rPr lang="zh-TW" altLang="en-US" dirty="0"/>
              <a:t>Frequent promotions.</a:t>
            </a:r>
            <a:r>
              <a:rPr lang="zh-CN" altLang="en-US" dirty="0"/>
              <a:t>For example: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Limited time discounts, discounts,</a:t>
            </a:r>
            <a:r>
              <a:rPr lang="zh-CN" altLang="en-US" dirty="0">
                <a:solidFill>
                  <a:srgbClr val="C00000"/>
                </a:solidFill>
              </a:rPr>
              <a:t>Free shipping</a:t>
            </a:r>
            <a:r>
              <a:rPr lang="en-US" altLang="zh-CN" dirty="0"/>
              <a:t>】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CN" altLang="en-US" dirty="0">
                <a:solidFill>
                  <a:srgbClr val="7030A0"/>
                </a:solidFill>
              </a:rPr>
              <a:t>Group order mechanism: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/>
              <a:t>Can be used</a:t>
            </a:r>
            <a:r>
              <a:rPr lang="en-US" altLang="zh-TW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Group buying model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zh-TW" altLang="en-US" dirty="0">
                <a:solidFill>
                  <a:srgbClr val="C00000"/>
                </a:solidFill>
              </a:rPr>
              <a:t>or share invitation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Help me cut it</a:t>
            </a:r>
            <a:r>
              <a:rPr lang="en-US" altLang="zh-TW" dirty="0"/>
              <a:t>】</a:t>
            </a:r>
            <a:r>
              <a:rPr lang="zh-TW" altLang="en-US" dirty="0"/>
              <a:t>Ways to group orders to achieve</a:t>
            </a:r>
            <a:r>
              <a:rPr lang="zh-TW" altLang="en-US" dirty="0">
                <a:solidFill>
                  <a:srgbClr val="C00000"/>
                </a:solidFill>
              </a:rPr>
              <a:t>Sufficient quantity can be discounted</a:t>
            </a:r>
            <a:r>
              <a:rPr lang="zh-CN" altLang="en-US">
                <a:solidFill>
                  <a:srgbClr val="C00000"/>
                </a:solidFill>
              </a:rPr>
              <a:t>Lower prices</a:t>
            </a:r>
            <a:endParaRPr lang="en-US" altLang="zh-TW" dirty="0"/>
          </a:p>
          <a:p>
            <a:pPr lvl="1" algn="l" rtl="0"/>
            <a:r>
              <a:rPr lang="zh-TW" altLang="en-US" b="1" dirty="0">
                <a:solidFill>
                  <a:srgbClr val="7030A0"/>
                </a:solidFill>
              </a:rPr>
              <a:t>Cross-border group buying</a:t>
            </a:r>
            <a:r>
              <a:rPr lang="zh-TW" altLang="en-US" dirty="0"/>
              <a:t>：Different from Pinduoduo,</a:t>
            </a:r>
            <a:r>
              <a:rPr lang="en-US" altLang="zh-TW" dirty="0" err="1"/>
              <a:t>Temu</a:t>
            </a:r>
            <a:r>
              <a:rPr lang="en-US" altLang="zh-TW" dirty="0"/>
              <a:t> </a:t>
            </a:r>
            <a:r>
              <a:rPr lang="zh-TW" altLang="en-US" dirty="0"/>
              <a:t>It is aimed at the global market.</a:t>
            </a:r>
            <a:r>
              <a:rPr lang="zh-TW" altLang="en-US" dirty="0">
                <a:solidFill>
                  <a:srgbClr val="C00000"/>
                </a:solidFill>
              </a:rPr>
              <a:t>Users can group orders with consumers from different countries</a:t>
            </a:r>
            <a:r>
              <a:rPr lang="zh-TW" altLang="en-US" dirty="0"/>
              <a:t>,</a:t>
            </a:r>
            <a:endParaRPr lang="en-US" altLang="zh-TW" dirty="0"/>
          </a:p>
          <a:p>
            <a:pPr algn="l" rtl="0"/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E62D59-5982-4C1D-9BA1-CC620134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sz="4800" b="1" dirty="0" err="1"/>
              <a:t>Temu</a:t>
            </a:r>
            <a:r>
              <a:rPr lang="zh-CN" altLang="en-US" sz="4800" b="1" dirty="0"/>
              <a:t>Analysis of business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26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67F4FA-34D0-4DE6-8E0B-5D86FB9B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CN" altLang="en-US" dirty="0">
                <a:solidFill>
                  <a:srgbClr val="7030A0"/>
                </a:solidFill>
              </a:rPr>
              <a:t>Group order mechanism: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dirty="0"/>
              <a:t>Encourage</a:t>
            </a:r>
            <a:r>
              <a:rPr lang="zh-CN" altLang="en-US" dirty="0">
                <a:solidFill>
                  <a:srgbClr val="C00000"/>
                </a:solidFill>
              </a:rPr>
              <a:t>Social Media</a:t>
            </a:r>
            <a:r>
              <a:rPr lang="zh-CN" altLang="en-US" dirty="0"/>
              <a:t>superior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Group order</a:t>
            </a:r>
            <a:r>
              <a:rPr lang="en-US" altLang="zh-CN" dirty="0"/>
              <a:t>】</a:t>
            </a:r>
          </a:p>
          <a:p>
            <a:pPr lvl="1" algn="l" rtl="0"/>
            <a:r>
              <a:rPr lang="zh-CN" altLang="en-US" dirty="0"/>
              <a:t>exist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WeChat Moments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rgbClr val="C00000"/>
                </a:solidFill>
              </a:rPr>
              <a:t>Many relatives and friends are group buying.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This effect is better than advertising.</a:t>
            </a:r>
            <a:endParaRPr lang="en-US" altLang="zh-CN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 algn="l" rtl="0"/>
            <a:endParaRPr lang="en-US" altLang="zh-CN" dirty="0">
              <a:solidFill>
                <a:srgbClr val="C00000"/>
              </a:solidFill>
            </a:endParaRP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lang="zh-CN" altLang="en-US" dirty="0">
                <a:solidFill>
                  <a:srgbClr val="7030A0"/>
                </a:solidFill>
              </a:rPr>
              <a:t>product</a:t>
            </a:r>
            <a:r>
              <a:rPr lang="zh-TW" altLang="en-US" b="1" dirty="0">
                <a:solidFill>
                  <a:srgbClr val="7030A0"/>
                </a:solidFill>
              </a:rPr>
              <a:t>Diversity</a:t>
            </a:r>
            <a:r>
              <a:rPr lang="zh-CN" altLang="en-US" b="1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Comprehensiveness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Department Store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7030A0"/>
                </a:solidFill>
              </a:rPr>
              <a:t>Multi-category products</a:t>
            </a:r>
            <a:r>
              <a:rPr lang="zh-TW" altLang="en-US" dirty="0"/>
              <a:t>:</a:t>
            </a:r>
            <a:r>
              <a:rPr lang="en-US" altLang="zh-TW" dirty="0" err="1"/>
              <a:t>Temu</a:t>
            </a:r>
            <a:r>
              <a:rPr lang="en-US" altLang="zh-TW" dirty="0"/>
              <a:t> </a:t>
            </a:r>
            <a:r>
              <a:rPr lang="zh-TW" altLang="en-US" dirty="0"/>
              <a:t>Provides a wide range of product lines, from fashion apparel to electronic products and household items, covering all aspects of consumers' daily lives</a:t>
            </a:r>
            <a:endParaRPr lang="en-US" altLang="zh-TW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CN" altLang="en-US" dirty="0"/>
              <a:t>this</a:t>
            </a:r>
            <a:r>
              <a:rPr lang="zh-TW" altLang="en-US" dirty="0"/>
              <a:t>Expanded market coverage.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E62D59-5982-4C1D-9BA1-CC620134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sz="4800" b="1" dirty="0" err="1"/>
              <a:t>Temu</a:t>
            </a:r>
            <a:r>
              <a:rPr lang="zh-CN" altLang="en-US" sz="4800" b="1" dirty="0"/>
              <a:t>Analysis of business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8881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67F4FA-34D0-4DE6-8E0B-5D86FB9B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CN" altLang="en-US" dirty="0">
                <a:solidFill>
                  <a:srgbClr val="7030A0"/>
                </a:solidFill>
              </a:rPr>
              <a:t>Fully managed business model: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/>
              <a:t>The platform is responsible for</a:t>
            </a:r>
            <a:r>
              <a:rPr lang="zh-CN" altLang="en-US" dirty="0"/>
              <a:t>: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Commodity supply chain management, warehousing, logistics distribution, and after-sales service</a:t>
            </a:r>
            <a:r>
              <a:rPr lang="en-US" altLang="zh-CN" dirty="0"/>
              <a:t>】</a:t>
            </a:r>
            <a:r>
              <a:rPr lang="zh-TW" altLang="en-US" dirty="0"/>
              <a:t>of the entire operation process.</a:t>
            </a:r>
            <a:endParaRPr lang="en-US" altLang="zh-TW" dirty="0"/>
          </a:p>
          <a:p>
            <a:pPr lvl="1" algn="l" rtl="0"/>
            <a:r>
              <a:rPr lang="zh-TW" altLang="en-US" dirty="0">
                <a:solidFill>
                  <a:srgbClr val="7030A0"/>
                </a:solidFill>
              </a:rPr>
              <a:t>Merchants</a:t>
            </a:r>
            <a:r>
              <a:rPr lang="zh-CN" altLang="en-US" dirty="0">
                <a:solidFill>
                  <a:srgbClr val="7030A0"/>
                </a:solidFill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Just focus on</a:t>
            </a:r>
            <a:r>
              <a:rPr lang="zh-CN" altLang="en-US" dirty="0">
                <a:solidFill>
                  <a:srgbClr val="7030A0"/>
                </a:solidFill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Product design and production</a:t>
            </a:r>
            <a:r>
              <a:rPr lang="zh-TW" altLang="en-US" dirty="0"/>
              <a:t>,</a:t>
            </a:r>
            <a:endParaRPr lang="en-US" altLang="zh-TW" dirty="0"/>
          </a:p>
          <a:p>
            <a:pPr lvl="1" algn="l" rtl="0"/>
            <a:r>
              <a:rPr lang="zh-TW" altLang="en-US" dirty="0"/>
              <a:t>All other aspects related to e-commerce operations are handled by</a:t>
            </a:r>
            <a:r>
              <a:rPr lang="en-US" altLang="zh-TW" dirty="0" err="1"/>
              <a:t>Temu</a:t>
            </a:r>
            <a:r>
              <a:rPr lang="en-US" altLang="zh-TW" dirty="0"/>
              <a:t> </a:t>
            </a:r>
            <a:r>
              <a:rPr lang="zh-TW" altLang="en-US" dirty="0"/>
              <a:t>Platform processing.</a:t>
            </a:r>
            <a:endParaRPr lang="en-US" altLang="zh-TW" dirty="0"/>
          </a:p>
          <a:p>
            <a:pPr lvl="2" algn="l" rtl="0"/>
            <a:r>
              <a:rPr lang="zh-TW" altLang="en-US" sz="3200" dirty="0">
                <a:solidFill>
                  <a:srgbClr val="C00000"/>
                </a:solidFill>
              </a:rPr>
              <a:t>Logistics and Distribution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2" algn="l" rtl="0"/>
            <a:r>
              <a:rPr lang="zh-TW" altLang="en-US" sz="3200" b="1" dirty="0">
                <a:solidFill>
                  <a:srgbClr val="C00000"/>
                </a:solidFill>
              </a:rPr>
              <a:t>Order processing</a:t>
            </a:r>
            <a:endParaRPr lang="en-US" altLang="zh-TW" sz="3200" b="1" dirty="0">
              <a:solidFill>
                <a:srgbClr val="C00000"/>
              </a:solidFill>
            </a:endParaRPr>
          </a:p>
          <a:p>
            <a:pPr lvl="2" algn="l" rtl="0"/>
            <a:r>
              <a:rPr lang="zh-TW" altLang="en-US" sz="3200" dirty="0">
                <a:solidFill>
                  <a:srgbClr val="C00000"/>
                </a:solidFill>
              </a:rPr>
              <a:t>Customer Service and After-Sales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E62D59-5982-4C1D-9BA1-CC620134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sz="4800" b="1" dirty="0" err="1"/>
              <a:t>Temu</a:t>
            </a:r>
            <a:r>
              <a:rPr lang="zh-CN" altLang="en-US" sz="4800" b="1" dirty="0"/>
              <a:t>Analysis of business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415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67F4FA-34D0-4DE6-8E0B-5D86FB9B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5.</a:t>
            </a:r>
            <a:r>
              <a:rPr lang="zh-CN" altLang="en-US" dirty="0">
                <a:solidFill>
                  <a:srgbClr val="7030A0"/>
                </a:solidFill>
              </a:rPr>
              <a:t>Small e-commerce companies can also obtain the same traffic as large e-commerce companies.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CN" dirty="0" err="1">
                <a:solidFill>
                  <a:srgbClr val="C00000"/>
                </a:solidFill>
              </a:rPr>
              <a:t>Temu</a:t>
            </a:r>
            <a:r>
              <a:rPr lang="zh-CN" altLang="en-US" dirty="0">
                <a:solidFill>
                  <a:srgbClr val="C00000"/>
                </a:solidFill>
              </a:rPr>
              <a:t>Don’t look at the company, look at the product</a:t>
            </a:r>
            <a:r>
              <a:rPr lang="zh-CN" altLang="en-US" dirty="0"/>
              <a:t>, whether it is good quality and cheap</a:t>
            </a:r>
            <a:endParaRPr lang="en-US" altLang="zh-CN" dirty="0"/>
          </a:p>
          <a:p>
            <a:pPr lvl="1" algn="l" rtl="0"/>
            <a:r>
              <a:rPr lang="zh-CN" altLang="en-US" dirty="0">
                <a:solidFill>
                  <a:srgbClr val="C00000"/>
                </a:solidFill>
              </a:rPr>
              <a:t>As long as the cost-effectiveness is high, it can provide a certain amount of exposure and traffic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l" rtl="0"/>
            <a:r>
              <a:rPr lang="zh-CN" altLang="en-US" dirty="0"/>
              <a:t>Pinduoduo</a:t>
            </a:r>
            <a:r>
              <a:rPr lang="en-US" altLang="zh-CN" dirty="0"/>
              <a:t>/</a:t>
            </a:r>
            <a:r>
              <a:rPr lang="en-US" altLang="zh-CN" dirty="0" err="1"/>
              <a:t>Temu</a:t>
            </a:r>
            <a:r>
              <a:rPr lang="zh-CN" altLang="en-US" dirty="0"/>
              <a:t>,very</a:t>
            </a:r>
            <a:r>
              <a:rPr lang="zh-CN" altLang="en-US" dirty="0">
                <a:solidFill>
                  <a:srgbClr val="C00000"/>
                </a:solidFill>
              </a:rPr>
              <a:t>Suitable for small and medium-sized e-commerce</a:t>
            </a:r>
            <a:r>
              <a:rPr lang="zh-CN" altLang="en-US" dirty="0"/>
              <a:t>Development</a:t>
            </a:r>
            <a:endParaRPr lang="en-US" altLang="zh-CN" dirty="0"/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6.</a:t>
            </a:r>
            <a:r>
              <a:rPr lang="zh-TW" altLang="en-US" dirty="0">
                <a:solidFill>
                  <a:srgbClr val="7030A0"/>
                </a:solidFill>
              </a:rPr>
              <a:t>Technology</a:t>
            </a:r>
            <a:r>
              <a:rPr lang="zh-TW" altLang="en-US" b="1" dirty="0">
                <a:solidFill>
                  <a:srgbClr val="7030A0"/>
                </a:solidFill>
              </a:rPr>
              <a:t>platform</a:t>
            </a:r>
            <a:r>
              <a:rPr lang="zh-TW" altLang="en-US" dirty="0">
                <a:solidFill>
                  <a:srgbClr val="7030A0"/>
                </a:solidFill>
              </a:rPr>
              <a:t>and</a:t>
            </a:r>
            <a:r>
              <a:rPr lang="zh-CN" altLang="en-US" dirty="0">
                <a:solidFill>
                  <a:srgbClr val="7030A0"/>
                </a:solidFill>
              </a:rPr>
              <a:t>big</a:t>
            </a:r>
            <a:r>
              <a:rPr lang="zh-TW" altLang="en-US" dirty="0">
                <a:solidFill>
                  <a:srgbClr val="7030A0"/>
                </a:solidFill>
              </a:rPr>
              <a:t>Data</a:t>
            </a:r>
            <a:r>
              <a:rPr lang="zh-CN" altLang="en-US" dirty="0">
                <a:solidFill>
                  <a:srgbClr val="7030A0"/>
                </a:solidFill>
              </a:rPr>
              <a:t>analyze</a:t>
            </a:r>
            <a:r>
              <a:rPr lang="zh-TW" altLang="en-US" dirty="0">
                <a:solidFill>
                  <a:srgbClr val="7030A0"/>
                </a:solidFill>
              </a:rPr>
              <a:t>support</a:t>
            </a:r>
            <a:r>
              <a:rPr lang="zh-CN" altLang="en-US" dirty="0">
                <a:solidFill>
                  <a:srgbClr val="7030A0"/>
                </a:solidFill>
              </a:rPr>
              <a:t>:</a:t>
            </a:r>
            <a:endParaRPr lang="zh-TW" altLang="en-US" dirty="0">
              <a:solidFill>
                <a:srgbClr val="7030A0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7030A0"/>
                </a:solidFill>
              </a:rPr>
              <a:t>Data Driven Decision Making</a:t>
            </a:r>
            <a:r>
              <a:rPr lang="zh-TW" altLang="en-US" dirty="0">
                <a:solidFill>
                  <a:srgbClr val="7030A0"/>
                </a:solidFill>
              </a:rPr>
              <a:t>:</a:t>
            </a:r>
            <a:r>
              <a:rPr lang="en-US" altLang="zh-TW" dirty="0" err="1">
                <a:solidFill>
                  <a:srgbClr val="C00000"/>
                </a:solidFill>
              </a:rPr>
              <a:t>Temu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C00000"/>
                </a:solidFill>
              </a:rPr>
              <a:t>Use big data analysis to optimize supply chain management, product selection and marketing strategies</a:t>
            </a:r>
            <a:r>
              <a:rPr lang="zh-TW" altLang="en-US" dirty="0"/>
              <a:t>. Through the analysis of consumer behavior data,</a:t>
            </a:r>
            <a:r>
              <a:rPr lang="en-US" altLang="zh-TW" dirty="0" err="1"/>
              <a:t>Temu</a:t>
            </a:r>
            <a:r>
              <a:rPr lang="en-US" altLang="zh-TW" dirty="0"/>
              <a:t> </a:t>
            </a:r>
            <a:r>
              <a:rPr lang="zh-TW" altLang="en-US" dirty="0"/>
              <a:t>Ability to accurately identify consumer needs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7030A0"/>
                </a:solidFill>
              </a:rPr>
              <a:t>Technology Platform</a:t>
            </a:r>
            <a:r>
              <a:rPr lang="zh-TW" altLang="en-US" dirty="0">
                <a:solidFill>
                  <a:srgbClr val="7030A0"/>
                </a:solidFill>
              </a:rPr>
              <a:t>:</a:t>
            </a:r>
            <a:endParaRPr lang="en-US" altLang="zh-TW" dirty="0">
              <a:solidFill>
                <a:srgbClr val="7030A0"/>
              </a:solidFill>
            </a:endParaRPr>
          </a:p>
          <a:p>
            <a:pPr algn="l" rtl="0"/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E62D59-5982-4C1D-9BA1-CC620134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sz="4800" b="1" dirty="0" err="1"/>
              <a:t>Temu</a:t>
            </a:r>
            <a:r>
              <a:rPr lang="zh-CN" altLang="en-US" sz="4800" b="1" dirty="0"/>
              <a:t>Analysis of business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340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67F4FA-34D0-4DE6-8E0B-5D86FB9B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7</a:t>
            </a:r>
            <a:r>
              <a:rPr lang="en-US" altLang="zh-TW" dirty="0">
                <a:solidFill>
                  <a:srgbClr val="7030A0"/>
                </a:solidFill>
              </a:rPr>
              <a:t>.</a:t>
            </a:r>
            <a:r>
              <a:rPr lang="zh-TW" altLang="en-US" dirty="0">
                <a:solidFill>
                  <a:srgbClr val="7030A0"/>
                </a:solidFill>
              </a:rPr>
              <a:t>Marketing and Branding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7030A0"/>
                </a:solidFill>
              </a:rPr>
              <a:t>Social Media Marketing</a:t>
            </a:r>
            <a:r>
              <a:rPr lang="zh-TW" altLang="en-US" dirty="0"/>
              <a:t>:</a:t>
            </a:r>
            <a:endParaRPr lang="en-US" altLang="zh-TW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zh-TW" dirty="0" err="1"/>
              <a:t>Temu</a:t>
            </a:r>
            <a:r>
              <a:rPr lang="en-US" altLang="zh-TW" dirty="0"/>
              <a:t> </a:t>
            </a:r>
            <a:r>
              <a:rPr lang="zh-TW" altLang="en-US" dirty="0"/>
              <a:t>use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Social Media</a:t>
            </a:r>
            <a:r>
              <a:rPr lang="zh-CN" altLang="en-US" dirty="0">
                <a:solidFill>
                  <a:srgbClr val="C00000"/>
                </a:solidFill>
              </a:rPr>
              <a:t>,</a:t>
            </a:r>
            <a:r>
              <a:rPr lang="zh-TW" altLang="en-US" dirty="0">
                <a:solidFill>
                  <a:srgbClr val="C00000"/>
                </a:solidFill>
              </a:rPr>
              <a:t>Digital Marketing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TW" altLang="en-US" dirty="0"/>
              <a:t>To increase brand awareness.</a:t>
            </a:r>
            <a:endParaRPr lang="en-US" altLang="zh-TW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dirty="0"/>
              <a:t>Platform through</a:t>
            </a:r>
            <a:r>
              <a:rPr lang="zh-TW" altLang="en-US" dirty="0">
                <a:solidFill>
                  <a:srgbClr val="C00000"/>
                </a:solidFill>
              </a:rPr>
              <a:t>Discounts, promotions, and user-generated content (</a:t>
            </a:r>
            <a:r>
              <a:rPr lang="en-US" altLang="zh-TW" dirty="0">
                <a:solidFill>
                  <a:srgbClr val="C00000"/>
                </a:solidFill>
              </a:rPr>
              <a:t>UGC</a:t>
            </a:r>
            <a:r>
              <a:rPr lang="zh-TW" altLang="en-US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To attract new customers and increase user stickiness.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30A0"/>
                </a:solidFill>
              </a:rPr>
              <a:t>Heavy advertising</a:t>
            </a:r>
            <a:r>
              <a:rPr lang="zh-TW" altLang="en-US" dirty="0">
                <a:solidFill>
                  <a:srgbClr val="7030A0"/>
                </a:solidFill>
              </a:rPr>
              <a:t>:</a:t>
            </a:r>
            <a:endParaRPr lang="en-US" altLang="zh-TW" dirty="0">
              <a:solidFill>
                <a:srgbClr val="7030A0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CN" altLang="en-US" dirty="0"/>
              <a:t>Every year in the United States</a:t>
            </a:r>
            <a:r>
              <a:rPr lang="en-US" altLang="zh-CN" dirty="0"/>
              <a:t>superball</a:t>
            </a:r>
            <a:r>
              <a:rPr lang="zh-CN" altLang="en-US" dirty="0"/>
              <a:t>Super Cup, a historic investment</a:t>
            </a:r>
            <a:r>
              <a:rPr lang="en-US" altLang="zh-CN" dirty="0"/>
              <a:t>1400</a:t>
            </a:r>
            <a:r>
              <a:rPr lang="zh-CN" altLang="en-US" dirty="0"/>
              <a:t>10,000 US dollars for advertising</a:t>
            </a:r>
            <a:endParaRPr lang="en-US" altLang="zh-CN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CN" altLang="en-US" dirty="0"/>
              <a:t>result,</a:t>
            </a:r>
            <a:r>
              <a:rPr lang="en-US" altLang="zh-CN" dirty="0" err="1"/>
              <a:t>Temu</a:t>
            </a:r>
            <a:r>
              <a:rPr lang="zh-CN" altLang="en-US" dirty="0"/>
              <a:t>As a result, the traffic volume increased significantly</a:t>
            </a:r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E62D59-5982-4C1D-9BA1-CC620134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sz="4800" b="1" dirty="0" err="1"/>
              <a:t>Temu</a:t>
            </a:r>
            <a:r>
              <a:rPr lang="zh-CN" altLang="en-US" sz="4800" b="1" dirty="0"/>
              <a:t>Analysis of business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2705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b="1" dirty="0"/>
              <a:t>Case 2:</a:t>
            </a:r>
            <a:r>
              <a:rPr b="1" dirty="0">
                <a:solidFill>
                  <a:srgbClr val="7030A0"/>
                </a:solidFill>
                <a:highlight>
                  <a:srgbClr val="FFFF00"/>
                </a:highlight>
              </a:rPr>
              <a:t>Amazon Global</a:t>
            </a:r>
            <a:r>
              <a:rPr b="1" dirty="0"/>
              <a:t>Cross-border e-commerce model</a:t>
            </a:r>
            <a:endParaRPr lang="en-US" b="1" dirty="0"/>
          </a:p>
          <a:p>
            <a:pPr algn="l" rtl="0"/>
            <a:r>
              <a:rPr b="1" dirty="0"/>
              <a:t>background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Amazon through its</a:t>
            </a:r>
            <a:r>
              <a:rPr dirty="0">
                <a:solidFill>
                  <a:srgbClr val="C00000"/>
                </a:solidFill>
              </a:rPr>
              <a:t>Global Selling Program</a:t>
            </a:r>
            <a:r>
              <a:rPr dirty="0"/>
              <a:t>, helping sellers sell their products to</a:t>
            </a:r>
            <a:r>
              <a:rPr dirty="0">
                <a:solidFill>
                  <a:srgbClr val="C00000"/>
                </a:solidFill>
              </a:rPr>
              <a:t>More than 100 countries around the world</a:t>
            </a:r>
            <a:r>
              <a:rPr dirty="0"/>
              <a:t>and regions.</a:t>
            </a:r>
            <a:endParaRPr lang="en-US" dirty="0"/>
          </a:p>
          <a:p>
            <a:pPr algn="l" rtl="0"/>
            <a:r>
              <a:rPr b="1" dirty="0"/>
              <a:t>Strategy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Amazon offers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Comprehensive cross-border logistics, payment and customer service support</a:t>
            </a:r>
            <a:r>
              <a:rPr dirty="0"/>
              <a:t>, helping sellers solve the challenges in cross-border sales, and relying on its strong brand and platform advantages, it has attracted a large number of global buyers.</a:t>
            </a:r>
            <a:endParaRPr lang="en-US" dirty="0"/>
          </a:p>
          <a:p>
            <a:pPr algn="l" rtl="0"/>
            <a:r>
              <a:rPr b="1" dirty="0"/>
              <a:t>Revelation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Platform operation and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Complete support services</a:t>
            </a:r>
            <a:r>
              <a:rPr dirty="0"/>
              <a:t>It is an important boost to the expansion of cross-border e-commerce.</a:t>
            </a:r>
            <a:endParaRPr lang="en-US" dirty="0"/>
          </a:p>
          <a:p>
            <a:pPr lvl="1" algn="l" rtl="0"/>
            <a:r>
              <a:rPr dirty="0"/>
              <a:t>Enterprises can use the power of the platform to quickly open up the global market.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7. Case Study: Successful Cross-border E-commerce Enterprises</a:t>
            </a:r>
          </a:p>
        </p:txBody>
      </p:sp>
    </p:spTree>
    <p:extLst>
      <p:ext uri="{BB962C8B-B14F-4D97-AF65-F5344CB8AC3E}">
        <p14:creationId xmlns:p14="http://schemas.microsoft.com/office/powerpoint/2010/main" val="2138487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205566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zh-TW" altLang="en-US" u="sng" dirty="0"/>
              <a:t>Please ask</a:t>
            </a:r>
            <a:r>
              <a:rPr lang="zh-CN" altLang="en-US" dirty="0"/>
              <a:t>:</a:t>
            </a:r>
            <a:endParaRPr lang="en-US" altLang="zh-CN" dirty="0"/>
          </a:p>
          <a:p>
            <a:pPr algn="l" rtl="0"/>
            <a:endParaRPr lang="en-US" altLang="zh-TW" dirty="0"/>
          </a:p>
          <a:p>
            <a:pPr algn="l" rtl="0"/>
            <a:r>
              <a:rPr lang="zh-TW" altLang="en-US" dirty="0"/>
              <a:t>Is Shopee a fully managed business model?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559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02C8DC-CE9B-413F-A933-14BA5E85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zh-CN" altLang="en-US" dirty="0"/>
              <a:t>As long as there is a store that is dealing with the following matters,</a:t>
            </a:r>
            <a:endParaRPr lang="en-US" altLang="zh-CN" dirty="0"/>
          </a:p>
          <a:p>
            <a:pPr algn="l" rtl="0"/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It is not full custody</a:t>
            </a:r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lang="zh-CN" altLang="en-US" dirty="0"/>
              <a:t>Merchants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Answer customer inquiries and process orders</a:t>
            </a:r>
            <a:r>
              <a:rPr lang="en-US" altLang="zh-CN" dirty="0"/>
              <a:t>】</a:t>
            </a:r>
          </a:p>
          <a:p>
            <a:pPr lvl="1" algn="l" rtl="0"/>
            <a:r>
              <a:rPr lang="zh-CN" altLang="en-US" dirty="0"/>
              <a:t>Merchant processing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Storage of goods</a:t>
            </a:r>
            <a:r>
              <a:rPr lang="zh-CN" altLang="en-US" dirty="0">
                <a:solidFill>
                  <a:srgbClr val="C00000"/>
                </a:solidFill>
              </a:rPr>
              <a:t>, warehousing</a:t>
            </a:r>
            <a:r>
              <a:rPr lang="en-US" altLang="zh-CN" dirty="0"/>
              <a:t>】</a:t>
            </a:r>
          </a:p>
          <a:p>
            <a:pPr lvl="1" algn="l" rtl="0"/>
            <a:r>
              <a:rPr lang="zh-CN" altLang="en-US" dirty="0"/>
              <a:t>Merchants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Commodity</a:t>
            </a:r>
            <a:r>
              <a:rPr lang="zh-CN" altLang="en-US" dirty="0">
                <a:solidFill>
                  <a:srgbClr val="C00000"/>
                </a:solidFill>
              </a:rPr>
              <a:t>Delivery</a:t>
            </a:r>
            <a:r>
              <a:rPr lang="en-US" altLang="zh-CN" dirty="0"/>
              <a:t>】</a:t>
            </a:r>
          </a:p>
          <a:p>
            <a:pPr lvl="1" algn="l" rtl="0"/>
            <a:endParaRPr lang="en-US" altLang="zh-TW" dirty="0"/>
          </a:p>
          <a:p>
            <a:pPr algn="l" rtl="0"/>
            <a:r>
              <a:rPr lang="en-US" altLang="zh-CN" dirty="0" err="1"/>
              <a:t>Temu</a:t>
            </a:r>
            <a:r>
              <a:rPr lang="zh-CN" altLang="en-US" dirty="0"/>
              <a:t>, completely helping merchants handle the above matters</a:t>
            </a:r>
            <a:endParaRPr lang="en-US" altLang="zh-CN" dirty="0"/>
          </a:p>
          <a:p>
            <a:pPr algn="l" rtl="0"/>
            <a:r>
              <a:rPr lang="zh-CN" altLang="en-US" dirty="0"/>
              <a:t>This is</a:t>
            </a:r>
            <a:r>
              <a:rPr lang="en-US" altLang="zh-CN" dirty="0"/>
              <a:t>【</a:t>
            </a:r>
            <a:r>
              <a:rPr lang="zh-CN" altLang="en-US" dirty="0"/>
              <a:t>Full custody</a:t>
            </a:r>
            <a:r>
              <a:rPr lang="en-US" altLang="zh-CN" dirty="0"/>
              <a:t>】</a:t>
            </a:r>
            <a:r>
              <a:rPr lang="zh-CN" altLang="en-US" dirty="0"/>
              <a:t>Business Model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7C5CD4-3225-419F-8B9F-D75568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TW" altLang="en-US" dirty="0"/>
              <a:t>Is Shopee a fully managed business model?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023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205566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zh-TW" altLang="en-US" u="sng" dirty="0"/>
              <a:t>Please ask</a:t>
            </a:r>
            <a:r>
              <a:rPr lang="zh-CN" altLang="en-US" dirty="0"/>
              <a:t>:</a:t>
            </a:r>
            <a:endParaRPr lang="en-US" altLang="zh-CN" dirty="0"/>
          </a:p>
          <a:p>
            <a:pPr algn="l" rtl="0"/>
            <a:endParaRPr lang="en-US" altLang="zh-TW" dirty="0"/>
          </a:p>
          <a:p>
            <a:pPr algn="l" rtl="0"/>
            <a:r>
              <a:rPr lang="zh-CN" altLang="en-US" dirty="0"/>
              <a:t>Taobao</a:t>
            </a:r>
            <a:r>
              <a:rPr lang="zh-TW" altLang="en-US" dirty="0"/>
              <a:t>Is it a fully managed business model?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11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Challenges and opportunities of cross-border e-commerce</a:t>
            </a:r>
          </a:p>
        </p:txBody>
      </p:sp>
    </p:spTree>
    <p:extLst>
      <p:ext uri="{BB962C8B-B14F-4D97-AF65-F5344CB8AC3E}">
        <p14:creationId xmlns:p14="http://schemas.microsoft.com/office/powerpoint/2010/main" val="7572553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02C8DC-CE9B-413F-A933-14BA5E85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zh-CN" altLang="en-US" dirty="0"/>
              <a:t>As long as there is a store that is dealing with the following matters,</a:t>
            </a:r>
            <a:endParaRPr lang="en-US" altLang="zh-CN" dirty="0"/>
          </a:p>
          <a:p>
            <a:pPr algn="l" rtl="0"/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It is not full custody</a:t>
            </a:r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lang="zh-CN" altLang="en-US" dirty="0"/>
              <a:t>Merchants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Answer customer inquiries and process orders</a:t>
            </a:r>
            <a:r>
              <a:rPr lang="en-US" altLang="zh-CN" dirty="0"/>
              <a:t>】</a:t>
            </a:r>
          </a:p>
          <a:p>
            <a:pPr lvl="1" algn="l" rtl="0"/>
            <a:r>
              <a:rPr lang="zh-CN" altLang="en-US" dirty="0"/>
              <a:t>Merchant processing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Storage of goods</a:t>
            </a:r>
            <a:r>
              <a:rPr lang="zh-CN" altLang="en-US" dirty="0">
                <a:solidFill>
                  <a:srgbClr val="C00000"/>
                </a:solidFill>
              </a:rPr>
              <a:t>, warehousing</a:t>
            </a:r>
            <a:r>
              <a:rPr lang="en-US" altLang="zh-CN" dirty="0"/>
              <a:t>】</a:t>
            </a:r>
          </a:p>
          <a:p>
            <a:pPr lvl="1" algn="l" rtl="0"/>
            <a:r>
              <a:rPr lang="zh-CN" altLang="en-US" dirty="0"/>
              <a:t>Merchants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Commodity</a:t>
            </a:r>
            <a:r>
              <a:rPr lang="zh-CN" altLang="en-US" dirty="0">
                <a:solidFill>
                  <a:srgbClr val="C00000"/>
                </a:solidFill>
              </a:rPr>
              <a:t>Delivery</a:t>
            </a:r>
            <a:r>
              <a:rPr lang="en-US" altLang="zh-CN" dirty="0"/>
              <a:t>】</a:t>
            </a:r>
          </a:p>
          <a:p>
            <a:pPr lvl="1" algn="l" rtl="0"/>
            <a:endParaRPr lang="en-US" altLang="zh-TW" dirty="0"/>
          </a:p>
          <a:p>
            <a:pPr algn="l" rtl="0"/>
            <a:r>
              <a:rPr lang="zh-CN" altLang="en-US" dirty="0"/>
              <a:t>However, some of Taobao's</a:t>
            </a:r>
            <a:r>
              <a:rPr lang="en-US" altLang="zh-CN" dirty="0"/>
              <a:t>【</a:t>
            </a:r>
            <a:r>
              <a:rPr lang="zh-CN" altLang="en-US" dirty="0"/>
              <a:t>Full custody</a:t>
            </a:r>
            <a:r>
              <a:rPr lang="en-US" altLang="zh-CN" dirty="0"/>
              <a:t>】</a:t>
            </a:r>
          </a:p>
          <a:p>
            <a:pPr algn="l" rtl="0"/>
            <a:r>
              <a:rPr lang="zh-CN" altLang="en-US" dirty="0"/>
              <a:t>We will discuss this later.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7C5CD4-3225-419F-8B9F-D75568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Taobao</a:t>
            </a:r>
            <a:r>
              <a:rPr lang="zh-TW" altLang="en-US" dirty="0"/>
              <a:t>Is it a fully managed business model?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9985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43" y="1460702"/>
            <a:ext cx="8495931" cy="3205566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zh-TW" altLang="en-US" u="sng" dirty="0"/>
              <a:t>Please ask</a:t>
            </a:r>
            <a:r>
              <a:rPr lang="zh-CN" altLang="en-US" dirty="0"/>
              <a:t>:</a:t>
            </a:r>
            <a:endParaRPr lang="en-US" altLang="zh-CN" dirty="0"/>
          </a:p>
          <a:p>
            <a:pPr algn="l" rtl="0"/>
            <a:endParaRPr lang="en-US" altLang="zh-TW" dirty="0"/>
          </a:p>
          <a:p>
            <a:pPr algn="l" rtl="0"/>
            <a:r>
              <a:rPr lang="en-US" altLang="zh-CN" dirty="0" err="1"/>
              <a:t>Shein</a:t>
            </a:r>
            <a:r>
              <a:rPr lang="zh-TW" altLang="en-US" dirty="0"/>
              <a:t>Is it a fully managed business model?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217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02C8DC-CE9B-413F-A933-14BA5E85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zh-TW" dirty="0" err="1"/>
              <a:t>Shein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Not a typical full custody model</a:t>
            </a:r>
            <a:endParaRPr lang="en-US" altLang="zh-TW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algn="l" rtl="0"/>
            <a:r>
              <a:rPr lang="zh-TW" altLang="en-US" dirty="0"/>
              <a:t>But it does</a:t>
            </a:r>
            <a:r>
              <a:rPr lang="zh-TW" altLang="en-US" dirty="0">
                <a:solidFill>
                  <a:srgbClr val="C00000"/>
                </a:solidFill>
              </a:rPr>
              <a:t>To some extent, it integrates supply chain, logistics and marketing.</a:t>
            </a:r>
            <a:r>
              <a:rPr lang="zh-TW" altLang="en-US" dirty="0"/>
              <a:t>,</a:t>
            </a:r>
            <a:r>
              <a:rPr lang="zh-TW" altLang="en-US" dirty="0">
                <a:highlight>
                  <a:srgbClr val="FFFF00"/>
                </a:highlight>
              </a:rPr>
              <a:t>Formed an operation model close to full custody</a:t>
            </a:r>
            <a:endParaRPr lang="en-US" altLang="zh-TW" dirty="0">
              <a:highlight>
                <a:srgbClr val="FFFF00"/>
              </a:highlight>
            </a:endParaRPr>
          </a:p>
          <a:p>
            <a:pPr algn="l" rtl="0"/>
            <a:r>
              <a:rPr lang="en-US" altLang="zh-TW" dirty="0" err="1">
                <a:solidFill>
                  <a:srgbClr val="7030A0"/>
                </a:solidFill>
              </a:rPr>
              <a:t>Shein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It is a fast fashion brand.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dirty="0"/>
              <a:t>Design, produce, sell and distribute by yourself</a:t>
            </a:r>
            <a:r>
              <a:rPr lang="zh-TW" altLang="en-US" dirty="0"/>
              <a:t>➜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Selling your own brand cannot be called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Full custody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</a:p>
          <a:p>
            <a:pPr lvl="1" algn="l" rtl="0"/>
            <a:r>
              <a:rPr lang="zh-CN" altLang="en-US" dirty="0">
                <a:solidFill>
                  <a:srgbClr val="7030A0"/>
                </a:solidFill>
              </a:rPr>
              <a:t>Not like</a:t>
            </a:r>
            <a:r>
              <a:rPr lang="en-US" altLang="zh-CN" dirty="0" err="1">
                <a:solidFill>
                  <a:srgbClr val="7030A0"/>
                </a:solidFill>
              </a:rPr>
              <a:t>Temu</a:t>
            </a:r>
            <a:r>
              <a:rPr lang="zh-CN" altLang="en-US" dirty="0">
                <a:solidFill>
                  <a:srgbClr val="7030A0"/>
                </a:solidFill>
              </a:rPr>
              <a:t>Many small companies entrust the platform to handle their business.</a:t>
            </a:r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Full custody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Management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7C5CD4-3225-419F-8B9F-D75568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dirty="0" err="1"/>
              <a:t>Shein</a:t>
            </a:r>
            <a:r>
              <a:rPr lang="zh-TW" altLang="en-US" dirty="0"/>
              <a:t>Is it a fully managed business model?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923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02C8DC-CE9B-413F-A933-14BA5E85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zh-CN" altLang="en-US" sz="5400" dirty="0"/>
              <a:t>so,</a:t>
            </a:r>
            <a:endParaRPr lang="en-US" altLang="zh-CN" sz="5400" dirty="0"/>
          </a:p>
          <a:p>
            <a:pPr algn="l" rtl="0"/>
            <a:r>
              <a:rPr lang="zh-CN" altLang="en-US" sz="5400" dirty="0"/>
              <a:t>Cannot be called</a:t>
            </a:r>
            <a:r>
              <a:rPr lang="en-US" altLang="zh-TW" sz="5400" dirty="0" err="1"/>
              <a:t>Shein</a:t>
            </a:r>
            <a:r>
              <a:rPr lang="zh-CN" altLang="en-US" sz="5400" dirty="0"/>
              <a:t>Fully managed platform</a:t>
            </a:r>
            <a:endParaRPr lang="en-US" altLang="zh-CN" sz="5400" dirty="0"/>
          </a:p>
          <a:p>
            <a:pPr lvl="1" algn="l" rtl="0"/>
            <a:r>
              <a:rPr lang="zh-CN" altLang="en-US" sz="4200" dirty="0"/>
              <a:t>Selling your own products cannot be called</a:t>
            </a:r>
            <a:r>
              <a:rPr lang="zh-CN" altLang="en-US" sz="4200" dirty="0">
                <a:solidFill>
                  <a:srgbClr val="7030A0"/>
                </a:solidFill>
              </a:rPr>
              <a:t>Full custody</a:t>
            </a:r>
            <a:endParaRPr lang="en-US" altLang="zh-CN" sz="4200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sz="4200" dirty="0"/>
              <a:t>It is to help others handle all the business of selling goods.</a:t>
            </a:r>
            <a:r>
              <a:rPr lang="zh-CN" altLang="en-US" sz="4200" dirty="0">
                <a:solidFill>
                  <a:srgbClr val="7030A0"/>
                </a:solidFill>
              </a:rPr>
              <a:t>Full custody</a:t>
            </a:r>
            <a:endParaRPr lang="en-US" altLang="zh-CN" sz="4200" dirty="0">
              <a:solidFill>
                <a:srgbClr val="7030A0"/>
              </a:solidFill>
            </a:endParaRPr>
          </a:p>
          <a:p>
            <a:pPr lvl="1" algn="l" rtl="0"/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7C5CD4-3225-419F-8B9F-D75568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dirty="0" err="1"/>
              <a:t>Shein</a:t>
            </a:r>
            <a:r>
              <a:rPr lang="zh-TW" altLang="en-US" dirty="0"/>
              <a:t>Is it a fully managed business model?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2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205566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zh-TW" altLang="en-US" u="sng" dirty="0"/>
              <a:t>Please ask</a:t>
            </a:r>
            <a:r>
              <a:rPr lang="zh-CN" altLang="en-US" dirty="0"/>
              <a:t>:</a:t>
            </a:r>
            <a:endParaRPr lang="en-US" altLang="zh-CN" dirty="0"/>
          </a:p>
          <a:p>
            <a:pPr algn="l" rtl="0"/>
            <a:endParaRPr lang="en-US" altLang="zh-TW" dirty="0"/>
          </a:p>
          <a:p>
            <a:pPr algn="l" rtl="0"/>
            <a:r>
              <a:rPr lang="zh-CN" altLang="en-US" dirty="0"/>
              <a:t>Apart from</a:t>
            </a:r>
            <a:r>
              <a:rPr lang="en-US" altLang="zh-CN" dirty="0" err="1"/>
              <a:t>Temu</a:t>
            </a:r>
            <a:r>
              <a:rPr lang="zh-CN" altLang="en-US" dirty="0"/>
              <a:t>What other e-commerce companies are there?</a:t>
            </a:r>
            <a:r>
              <a:rPr lang="zh-TW" altLang="en-US" dirty="0"/>
              <a:t>yes</a:t>
            </a:r>
            <a:r>
              <a:rPr lang="zh-CN" altLang="en-US" dirty="0"/>
              <a:t>Adoption</a:t>
            </a:r>
            <a:r>
              <a:rPr lang="en-US" altLang="zh-CN" dirty="0"/>
              <a:t>【</a:t>
            </a:r>
            <a:r>
              <a:rPr lang="zh-CN" altLang="en-US" dirty="0"/>
              <a:t>Complete</a:t>
            </a:r>
            <a:r>
              <a:rPr lang="zh-TW" altLang="en-US" dirty="0"/>
              <a:t>Trust</a:t>
            </a:r>
            <a:r>
              <a:rPr lang="en-US" altLang="zh-CN" dirty="0"/>
              <a:t>】</a:t>
            </a:r>
            <a:r>
              <a:rPr lang="zh-TW" altLang="en-US" dirty="0"/>
              <a:t>Business Model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6228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28BAC3-F81E-4560-ABCA-4E89111C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81" y="1600200"/>
            <a:ext cx="8851037" cy="5121275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1.</a:t>
            </a:r>
            <a:r>
              <a:rPr lang="zh-TW" altLang="en-US" b="1" dirty="0">
                <a:solidFill>
                  <a:srgbClr val="7030A0"/>
                </a:solidFill>
              </a:rPr>
              <a:t>JD.com</a:t>
            </a:r>
            <a:r>
              <a:rPr lang="zh-CN" altLang="en-US" b="1" dirty="0">
                <a:solidFill>
                  <a:srgbClr val="7030A0"/>
                </a:solidFill>
              </a:rPr>
              <a:t>E-commerce</a:t>
            </a:r>
            <a:r>
              <a:rPr lang="zh-TW" altLang="en-US" b="1" dirty="0"/>
              <a:t>of</a:t>
            </a:r>
            <a:r>
              <a:rPr lang="en-US" altLang="zh-CN" b="1" dirty="0"/>
              <a:t>【</a:t>
            </a:r>
            <a:r>
              <a:rPr lang="zh-TW" altLang="en-US" b="1" dirty="0">
                <a:solidFill>
                  <a:srgbClr val="7030A0"/>
                </a:solidFill>
              </a:rPr>
              <a:t>JD.com</a:t>
            </a:r>
            <a:r>
              <a:rPr lang="en-US" altLang="zh-CN" b="1" dirty="0"/>
              <a:t>】</a:t>
            </a:r>
            <a:endParaRPr lang="zh-TW" altLang="en-US" b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CN" altLang="en-US" dirty="0"/>
              <a:t>JD.com</a:t>
            </a:r>
            <a:r>
              <a:rPr lang="zh-TW" altLang="en-US" dirty="0"/>
              <a:t>That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Self-operated business</a:t>
            </a:r>
            <a:r>
              <a:rPr lang="zh-TW" altLang="en-US" dirty="0">
                <a:solidFill>
                  <a:srgbClr val="C00000"/>
                </a:solidFill>
              </a:rPr>
              <a:t>It is also a fully managed model.</a:t>
            </a:r>
            <a:r>
              <a:rPr lang="zh-TW" altLang="en-US" dirty="0"/>
              <a:t>JD.com is responsible for all aspects from supply chain, warehousing, logistics to after-sales service.</a:t>
            </a:r>
            <a:endParaRPr lang="en-US" altLang="zh-TW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dirty="0"/>
              <a:t>All subsequent operations and distribution will be completed by JD.com.</a:t>
            </a:r>
            <a:r>
              <a:rPr lang="zh-TW" altLang="en-US" dirty="0">
                <a:solidFill>
                  <a:srgbClr val="C00000"/>
                </a:solidFill>
              </a:rPr>
              <a:t>Merchants only need to provide their products to JD.com.</a:t>
            </a:r>
            <a:endParaRPr lang="zh-TW" altLang="en-US" dirty="0"/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TW" altLang="en-US" dirty="0">
                <a:solidFill>
                  <a:srgbClr val="7030A0"/>
                </a:solidFill>
              </a:rPr>
              <a:t>Alibaba</a:t>
            </a:r>
            <a:r>
              <a:rPr lang="zh-TW" altLang="en-US" b="1" dirty="0"/>
              <a:t>of"</a:t>
            </a:r>
            <a:r>
              <a:rPr lang="zh-TW" altLang="en-US" dirty="0">
                <a:solidFill>
                  <a:srgbClr val="7030A0"/>
                </a:solidFill>
              </a:rPr>
              <a:t>Cainiao Network</a:t>
            </a:r>
            <a:r>
              <a:rPr lang="zh-TW" altLang="en-US" sz="2000" b="1" dirty="0"/>
              <a:t>"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Cainiao</a:t>
            </a:r>
            <a:r>
              <a:rPr lang="en-US" altLang="zh-TW" sz="2000" b="1" dirty="0"/>
              <a:t>Network</a:t>
            </a:r>
            <a:endParaRPr lang="zh-TW" altLang="en-US" b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Cainiao Network</a:t>
            </a:r>
            <a:r>
              <a:rPr lang="zh-TW" altLang="en-US" dirty="0"/>
              <a:t>：Alibaba's Cainiao Network is</a:t>
            </a:r>
            <a:r>
              <a:rPr lang="en-US" altLang="zh-TW" dirty="0"/>
              <a:t>AliExpress</a:t>
            </a:r>
            <a:r>
              <a:rPr lang="zh-TW" altLang="en-US" dirty="0"/>
              <a:t>Merchants provide logistics and warehousing services, especially in cross-border e-commerce. Merchants can choose to entrust their products to Cainiao, which is responsible for international distribution and logistics management.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93C35F-8808-437D-A308-97E96D66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What other e-commerce companies are there?</a:t>
            </a:r>
            <a:r>
              <a:rPr lang="zh-TW" altLang="en-US" dirty="0"/>
              <a:t>yes</a:t>
            </a:r>
            <a:r>
              <a:rPr lang="zh-CN" altLang="en-US" dirty="0"/>
              <a:t>Adoption</a:t>
            </a:r>
            <a:r>
              <a:rPr lang="en-US" altLang="zh-CN" dirty="0"/>
              <a:t>【</a:t>
            </a:r>
            <a:r>
              <a:rPr lang="zh-CN" altLang="en-US" dirty="0"/>
              <a:t>Complete</a:t>
            </a:r>
            <a:r>
              <a:rPr lang="zh-TW" altLang="en-US" dirty="0"/>
              <a:t>Trust</a:t>
            </a:r>
            <a:r>
              <a:rPr lang="en-US" altLang="zh-CN" dirty="0"/>
              <a:t>】</a:t>
            </a:r>
            <a:r>
              <a:rPr lang="zh-TW" altLang="en-US" dirty="0"/>
              <a:t>Business Model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7440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28BAC3-F81E-4560-ABCA-4E89111C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81" y="1600200"/>
            <a:ext cx="8851037" cy="5121275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3.</a:t>
            </a:r>
            <a:r>
              <a:rPr lang="zh-CN" altLang="en-US" dirty="0">
                <a:solidFill>
                  <a:srgbClr val="7030A0"/>
                </a:solidFill>
              </a:rPr>
              <a:t>Amazon</a:t>
            </a:r>
            <a:r>
              <a:rPr lang="en-US" altLang="zh-TW" b="1" dirty="0">
                <a:solidFill>
                  <a:srgbClr val="7030A0"/>
                </a:solidFill>
              </a:rPr>
              <a:t>Amazon FBA</a:t>
            </a:r>
            <a:r>
              <a:rPr lang="zh-TW" altLang="en-US" b="1" dirty="0">
                <a:solidFill>
                  <a:srgbClr val="7030A0"/>
                </a:solidFill>
              </a:rPr>
              <a:t>（</a:t>
            </a:r>
            <a:r>
              <a:rPr lang="en-US" altLang="zh-TW" b="1" dirty="0">
                <a:solidFill>
                  <a:srgbClr val="7030A0"/>
                </a:solidFill>
              </a:rPr>
              <a:t>Fulfillment by Amazon</a:t>
            </a:r>
            <a:r>
              <a:rPr lang="zh-TW" altLang="en-US" b="1" dirty="0">
                <a:solidFill>
                  <a:srgbClr val="7030A0"/>
                </a:solidFill>
              </a:rPr>
              <a:t>）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7030A0"/>
                </a:solidFill>
              </a:rPr>
              <a:t>Features of Full Custody</a:t>
            </a:r>
            <a:r>
              <a:rPr lang="zh-TW" altLang="en-US" dirty="0">
                <a:solidFill>
                  <a:srgbClr val="7030A0"/>
                </a:solidFill>
              </a:rPr>
              <a:t>:</a:t>
            </a:r>
            <a:endParaRPr lang="en-US" altLang="zh-TW" dirty="0">
              <a:solidFill>
                <a:srgbClr val="7030A0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zh-TW" dirty="0"/>
              <a:t>Amazon FBA</a:t>
            </a:r>
            <a:r>
              <a:rPr lang="zh-TW" altLang="en-US" dirty="0"/>
              <a:t>Allow sellers to</a:t>
            </a:r>
            <a:r>
              <a:rPr lang="zh-TW" altLang="en-US" dirty="0">
                <a:solidFill>
                  <a:srgbClr val="C00000"/>
                </a:solidFill>
              </a:rPr>
              <a:t>Store in</a:t>
            </a:r>
            <a:r>
              <a:rPr lang="en-US" altLang="zh-TW" dirty="0">
                <a:solidFill>
                  <a:srgbClr val="C00000"/>
                </a:solidFill>
              </a:rPr>
              <a:t>Amazon</a:t>
            </a:r>
            <a:r>
              <a:rPr lang="zh-TW" altLang="en-US" dirty="0">
                <a:solidFill>
                  <a:srgbClr val="C00000"/>
                </a:solidFill>
              </a:rPr>
              <a:t>Warehouse</a:t>
            </a:r>
            <a:endParaRPr lang="en-US" altLang="zh-TW" dirty="0">
              <a:solidFill>
                <a:srgbClr val="C00000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dirty="0"/>
              <a:t>Depend on</a:t>
            </a:r>
            <a:r>
              <a:rPr lang="en-US" altLang="zh-TW" dirty="0">
                <a:solidFill>
                  <a:srgbClr val="C00000"/>
                </a:solidFill>
              </a:rPr>
              <a:t>Amazon</a:t>
            </a:r>
            <a:r>
              <a:rPr lang="zh-TW" altLang="en-US" dirty="0">
                <a:solidFill>
                  <a:srgbClr val="C00000"/>
                </a:solidFill>
              </a:rPr>
              <a:t>Responsible for the entire order processing process</a:t>
            </a:r>
            <a:r>
              <a:rPr lang="zh-TW" altLang="en-US" dirty="0"/>
              <a:t>, including storage, packaging, distribution and after-sales service.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30A0"/>
                </a:solidFill>
              </a:rPr>
              <a:t>Merchants</a:t>
            </a:r>
            <a:r>
              <a:rPr lang="zh-TW" altLang="en-US" b="1" dirty="0">
                <a:solidFill>
                  <a:srgbClr val="7030A0"/>
                </a:solidFill>
              </a:rPr>
              <a:t>Role</a:t>
            </a:r>
            <a:r>
              <a:rPr lang="zh-TW" altLang="en-US" dirty="0">
                <a:solidFill>
                  <a:srgbClr val="7030A0"/>
                </a:solidFill>
              </a:rPr>
              <a:t>:</a:t>
            </a:r>
            <a:endParaRPr lang="en-US" altLang="zh-TW" dirty="0">
              <a:solidFill>
                <a:srgbClr val="7030A0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CN" altLang="en-US" dirty="0"/>
              <a:t>Merchants</a:t>
            </a:r>
            <a:r>
              <a:rPr lang="zh-TW" altLang="en-US" dirty="0"/>
              <a:t>Need to send products</a:t>
            </a:r>
            <a:r>
              <a:rPr lang="zh-TW" altLang="en-US" dirty="0">
                <a:solidFill>
                  <a:srgbClr val="C00000"/>
                </a:solidFill>
              </a:rPr>
              <a:t>Send to</a:t>
            </a:r>
            <a:r>
              <a:rPr lang="en-US" altLang="zh-TW" dirty="0">
                <a:solidFill>
                  <a:srgbClr val="C00000"/>
                </a:solidFill>
              </a:rPr>
              <a:t>Amazon</a:t>
            </a:r>
            <a:r>
              <a:rPr lang="zh-TW" altLang="en-US" dirty="0">
                <a:solidFill>
                  <a:srgbClr val="C00000"/>
                </a:solidFill>
              </a:rPr>
              <a:t>Warehouse</a:t>
            </a:r>
            <a:r>
              <a:rPr lang="zh-TW" altLang="en-US" dirty="0"/>
              <a:t>,</a:t>
            </a:r>
            <a:endParaRPr lang="en-US" altLang="zh-TW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dirty="0"/>
              <a:t>Everything after that is</a:t>
            </a:r>
            <a:r>
              <a:rPr lang="en-US" altLang="zh-TW" dirty="0"/>
              <a:t>Amazon</a:t>
            </a:r>
            <a:r>
              <a:rPr lang="zh-TW" altLang="en-US" dirty="0"/>
              <a:t>Processing, including customer service and returns and exchanges.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93C35F-8808-437D-A308-97E96D66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CN" altLang="en-US" dirty="0"/>
              <a:t>What other e-commerce companies are there?</a:t>
            </a:r>
            <a:r>
              <a:rPr lang="zh-TW" altLang="en-US" dirty="0"/>
              <a:t>yes</a:t>
            </a:r>
            <a:r>
              <a:rPr lang="zh-CN" altLang="en-US" dirty="0"/>
              <a:t>Adoption</a:t>
            </a:r>
            <a:r>
              <a:rPr lang="en-US" altLang="zh-CN" dirty="0"/>
              <a:t>【</a:t>
            </a:r>
            <a:r>
              <a:rPr lang="zh-CN" altLang="en-US" dirty="0"/>
              <a:t>Complete</a:t>
            </a:r>
            <a:r>
              <a:rPr lang="zh-TW" altLang="en-US" dirty="0"/>
              <a:t>Trust</a:t>
            </a:r>
            <a:r>
              <a:rPr lang="en-US" altLang="zh-CN" dirty="0"/>
              <a:t>】</a:t>
            </a:r>
            <a:r>
              <a:rPr lang="zh-TW" altLang="en-US" dirty="0"/>
              <a:t>Business Model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4654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4317929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zh-TW" altLang="en-US" u="sng" dirty="0"/>
              <a:t>Please ask</a:t>
            </a:r>
            <a:r>
              <a:rPr lang="zh-CN" altLang="en-US" dirty="0"/>
              <a:t>:</a:t>
            </a:r>
            <a:endParaRPr lang="en-US" altLang="zh-CN" dirty="0"/>
          </a:p>
          <a:p>
            <a:pPr algn="l" rtl="0"/>
            <a:endParaRPr lang="en-US" altLang="zh-TW" dirty="0"/>
          </a:p>
          <a:p>
            <a:pPr algn="l" rtl="0"/>
            <a:r>
              <a:rPr lang="zh-TW" altLang="en-US" dirty="0"/>
              <a:t>Are all the products I purchased on JD.com fully managed?</a:t>
            </a:r>
            <a:r>
              <a:rPr lang="zh-CN" altLang="en-US" dirty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47358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26A478-8294-4878-9DF9-EBE66C33E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zh-TW" altLang="en-US" dirty="0">
                <a:solidFill>
                  <a:srgbClr val="C00000"/>
                </a:solidFill>
              </a:rPr>
              <a:t>Not exactly.</a:t>
            </a:r>
            <a:endParaRPr lang="en-US" altLang="zh-TW" dirty="0">
              <a:solidFill>
                <a:srgbClr val="C00000"/>
              </a:solidFill>
            </a:endParaRPr>
          </a:p>
          <a:p>
            <a:pPr algn="l" rtl="0"/>
            <a:r>
              <a:rPr lang="zh-TW" altLang="en-US" dirty="0"/>
              <a:t>Not all products on JD.com's website are managed by JD.com.</a:t>
            </a:r>
            <a:endParaRPr lang="en-US" altLang="zh-TW" dirty="0"/>
          </a:p>
          <a:p>
            <a:pPr algn="l" rtl="0"/>
            <a:r>
              <a:rPr lang="zh-TW" altLang="en-US" dirty="0"/>
              <a:t>There are two main modes of commodity sales on JD.com:</a:t>
            </a:r>
            <a:endParaRPr lang="en-US" altLang="zh-TW" dirty="0"/>
          </a:p>
          <a:p>
            <a:pPr lvl="1" algn="l" rtl="0"/>
            <a:r>
              <a:rPr lang="zh-CN" altLang="en-US" sz="3600" dirty="0">
                <a:solidFill>
                  <a:srgbClr val="C00000"/>
                </a:solidFill>
              </a:rPr>
              <a:t>Full custody (self-operated)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lvl="1" algn="l" rtl="0"/>
            <a:r>
              <a:rPr lang="zh-CN" altLang="en-US" sz="3600" dirty="0">
                <a:solidFill>
                  <a:srgbClr val="C00000"/>
                </a:solidFill>
              </a:rPr>
              <a:t>Partial Custody (Non-Custody)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755864-C6F9-486D-BBE4-5BE48F8A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TW" altLang="en-US" dirty="0"/>
              <a:t>Are all the products I purchased on JD.com fully managed?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4166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218A9A2-C17C-4322-885C-CCC9FB67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altLang="zh-TW" b="1" dirty="0">
                <a:solidFill>
                  <a:srgbClr val="7030A0"/>
                </a:solidFill>
              </a:rPr>
              <a:t>1.</a:t>
            </a:r>
            <a:r>
              <a:rPr lang="zh-TW" altLang="en-US" b="1" dirty="0">
                <a:solidFill>
                  <a:srgbClr val="7030A0"/>
                </a:solidFill>
              </a:rPr>
              <a:t>JD.com</a:t>
            </a:r>
            <a:r>
              <a:rPr lang="zh-TW" altLang="en-US" sz="3200" b="1" dirty="0">
                <a:solidFill>
                  <a:srgbClr val="7030A0"/>
                </a:solidFill>
              </a:rPr>
              <a:t>（</a:t>
            </a:r>
            <a:r>
              <a:rPr lang="en-US" altLang="zh-TW" sz="3200" b="1" dirty="0">
                <a:solidFill>
                  <a:srgbClr val="7030A0"/>
                </a:solidFill>
              </a:rPr>
              <a:t>JD.com Direct Sales</a:t>
            </a:r>
            <a:r>
              <a:rPr lang="zh-TW" altLang="en-US" sz="3200" b="1" dirty="0">
                <a:solidFill>
                  <a:srgbClr val="7030A0"/>
                </a:solidFill>
              </a:rPr>
              <a:t>）</a:t>
            </a:r>
            <a:endParaRPr lang="zh-TW" altLang="en-US" sz="4800" b="1" dirty="0">
              <a:solidFill>
                <a:srgbClr val="7030A0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Fully managed model</a:t>
            </a:r>
            <a:endParaRPr lang="en-US" altLang="zh-TW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C00000"/>
                </a:solidFill>
              </a:rPr>
              <a:t>Identification</a:t>
            </a:r>
            <a:r>
              <a:rPr lang="zh-TW" altLang="en-US" dirty="0"/>
              <a:t>： Usually on the product page it will be marked with "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JD.com</a:t>
            </a:r>
            <a:r>
              <a:rPr lang="zh-TW" altLang="en-US" dirty="0"/>
              <a:t>"or"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Self-operated</a:t>
            </a:r>
            <a:r>
              <a:rPr lang="zh-TW" altLang="en-US" dirty="0"/>
              <a:t>"</a:t>
            </a:r>
            <a:endParaRPr lang="en-US" altLang="zh-TW" dirty="0"/>
          </a:p>
          <a:p>
            <a:pPr algn="l" rtl="0"/>
            <a:r>
              <a:rPr lang="en-US" altLang="zh-TW" b="1" dirty="0">
                <a:solidFill>
                  <a:srgbClr val="7030A0"/>
                </a:solidFill>
              </a:rPr>
              <a:t>2.</a:t>
            </a:r>
            <a:r>
              <a:rPr lang="zh-TW" altLang="en-US" b="1" dirty="0">
                <a:solidFill>
                  <a:srgbClr val="7030A0"/>
                </a:solidFill>
              </a:rPr>
              <a:t>JD Third-party Sellers</a:t>
            </a:r>
            <a:r>
              <a:rPr lang="zh-TW" altLang="en-US" sz="2800" b="1" dirty="0">
                <a:solidFill>
                  <a:srgbClr val="7030A0"/>
                </a:solidFill>
              </a:rPr>
              <a:t>（</a:t>
            </a:r>
            <a:r>
              <a:rPr lang="en-US" altLang="zh-TW" sz="2800" b="1" dirty="0">
                <a:solidFill>
                  <a:srgbClr val="7030A0"/>
                </a:solidFill>
              </a:rPr>
              <a:t>JD Marketplace Sellers</a:t>
            </a:r>
            <a:r>
              <a:rPr lang="zh-TW" altLang="en-US" sz="2800" b="1" dirty="0">
                <a:solidFill>
                  <a:srgbClr val="7030A0"/>
                </a:solidFill>
              </a:rPr>
              <a:t>）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Non-Fully Custodial Model</a:t>
            </a:r>
            <a:r>
              <a:rPr lang="zh-TW" altLang="en-US" dirty="0"/>
              <a:t>:</a:t>
            </a:r>
            <a:endParaRPr lang="en-US" altLang="zh-TW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C00000"/>
                </a:solidFill>
              </a:rPr>
              <a:t>Identification</a:t>
            </a:r>
            <a:r>
              <a:rPr lang="zh-TW" altLang="en-US" dirty="0"/>
              <a:t>：This type of product will usually display "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Depend on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XXX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The store delivers goods and provides after-sales service</a:t>
            </a:r>
            <a:r>
              <a:rPr lang="zh-TW" altLang="en-US" dirty="0"/>
              <a:t>"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9C2C9C-DA75-4A76-ABBB-86C68B7E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TW" altLang="en-US" dirty="0"/>
              <a:t>There are two main modes of commodity sales on JD.com:</a:t>
            </a:r>
          </a:p>
        </p:txBody>
      </p:sp>
    </p:spTree>
    <p:extLst>
      <p:ext uri="{BB962C8B-B14F-4D97-AF65-F5344CB8AC3E}">
        <p14:creationId xmlns:p14="http://schemas.microsoft.com/office/powerpoint/2010/main" val="281091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Cross-border e-commerce</a:t>
            </a:r>
            <a:r>
              <a:rPr dirty="0"/>
              <a:t>refers to</a:t>
            </a:r>
            <a:endParaRPr lang="en-US" dirty="0"/>
          </a:p>
          <a:p>
            <a:pPr lvl="1" algn="l" rtl="0"/>
            <a:r>
              <a:rPr lang="en-US" altLang="zh-TW" b="1" dirty="0">
                <a:solidFill>
                  <a:srgbClr val="7030A0"/>
                </a:solidFill>
              </a:rPr>
              <a:t>Cross-Border E-Commerce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Through the Internet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International Trade</a:t>
            </a:r>
            <a:r>
              <a:rPr sz="4000" dirty="0">
                <a:solidFill>
                  <a:srgbClr val="C00000"/>
                </a:solidFill>
              </a:rPr>
              <a:t>,</a:t>
            </a:r>
            <a:endParaRPr lang="en-US" sz="4000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Buyer and Seller</a:t>
            </a:r>
            <a:r>
              <a:rPr sz="4000" dirty="0">
                <a:solidFill>
                  <a:srgbClr val="C00000"/>
                </a:solidFill>
              </a:rPr>
              <a:t>Belong to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Different countries</a:t>
            </a:r>
            <a:r>
              <a:rPr sz="4000" dirty="0">
                <a:solidFill>
                  <a:srgbClr val="C00000"/>
                </a:solidFill>
              </a:rPr>
              <a:t>or Region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dirty="0"/>
              <a:t>With the development of globalization and the Internet, more and more companies have begun to engage in cross-border e-commerce and sell their products to the global market.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Definition of Cross-Border E-Commerce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9DFDE44-8FDF-46EE-A088-AEB34992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D35EC9-5543-4D62-814D-5565C5C9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/>
            <a:r>
              <a:rPr lang="zh-TW" altLang="en-US" sz="43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Fully managed model</a:t>
            </a:r>
            <a:r>
              <a:rPr lang="zh-CN" altLang="en-US" sz="43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:</a:t>
            </a:r>
            <a:r>
              <a:rPr lang="zh-TW" altLang="en-US" sz="43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Will mark</a:t>
            </a:r>
            <a:br>
              <a:rPr lang="en-US" altLang="zh-TW" sz="43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r>
              <a:rPr lang="zh-TW" altLang="en-US" sz="43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"JD self-operated" or "self-operated"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21A79F-AFE4-4A57-A027-4ACD4D2F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4485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87C654-975B-4A9B-AD68-C4163D7E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76" y="329938"/>
            <a:ext cx="3067460" cy="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869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4317929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zh-TW" altLang="en-US" u="sng" dirty="0"/>
              <a:t>Please ask</a:t>
            </a:r>
            <a:r>
              <a:rPr lang="zh-CN" altLang="en-US" dirty="0"/>
              <a:t>:</a:t>
            </a:r>
            <a:endParaRPr lang="en-US" altLang="zh-CN" dirty="0"/>
          </a:p>
          <a:p>
            <a:pPr algn="l" rtl="0"/>
            <a:endParaRPr lang="en-US" altLang="zh-TW" dirty="0"/>
          </a:p>
          <a:p>
            <a:pPr algn="l" rtl="0"/>
            <a:r>
              <a:rPr lang="zh-TW" altLang="en-US" dirty="0"/>
              <a:t>I am here</a:t>
            </a:r>
            <a:r>
              <a:rPr lang="en-US" altLang="zh-CN" dirty="0"/>
              <a:t>Amazon</a:t>
            </a:r>
            <a:r>
              <a:rPr lang="zh-TW" altLang="en-US" dirty="0"/>
              <a:t>Are all products purchased from e-commerce websites managed by a full-service provider?</a:t>
            </a:r>
            <a:r>
              <a:rPr lang="zh-CN" altLang="en-US" dirty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77960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26A478-8294-4878-9DF9-EBE66C33E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zh-TW" altLang="en-US" dirty="0">
                <a:solidFill>
                  <a:srgbClr val="C00000"/>
                </a:solidFill>
              </a:rPr>
              <a:t>Not exactly.</a:t>
            </a:r>
            <a:endParaRPr lang="en-US" altLang="zh-TW" dirty="0">
              <a:solidFill>
                <a:srgbClr val="C00000"/>
              </a:solidFill>
            </a:endParaRPr>
          </a:p>
          <a:p>
            <a:pPr algn="l" rtl="0"/>
            <a:r>
              <a:rPr lang="en-US" altLang="zh-CN" dirty="0"/>
              <a:t>Amazon</a:t>
            </a:r>
            <a:r>
              <a:rPr lang="zh-TW" altLang="en-US" dirty="0"/>
              <a:t>Product sales on the platform are divided into</a:t>
            </a:r>
            <a:r>
              <a:rPr lang="en-US" altLang="zh-CN" dirty="0"/>
              <a:t>3</a:t>
            </a:r>
            <a:r>
              <a:rPr lang="zh-TW" altLang="en-US" dirty="0"/>
              <a:t>Main modes:</a:t>
            </a:r>
            <a:endParaRPr lang="en-US" altLang="zh-TW" dirty="0"/>
          </a:p>
          <a:p>
            <a:pPr lvl="1" algn="l" rtl="0"/>
            <a:r>
              <a:rPr lang="en-US" altLang="zh-CN" sz="3600" dirty="0">
                <a:solidFill>
                  <a:srgbClr val="7030A0"/>
                </a:solidFill>
              </a:rPr>
              <a:t>1.</a:t>
            </a:r>
            <a:r>
              <a:rPr lang="zh-CN" altLang="en-US" sz="3600" dirty="0">
                <a:solidFill>
                  <a:srgbClr val="7030A0"/>
                </a:solidFill>
              </a:rPr>
              <a:t>Full custody (self-operated)</a:t>
            </a:r>
            <a:endParaRPr lang="en-US" altLang="zh-CN" sz="3600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CN" sz="3600" dirty="0">
                <a:solidFill>
                  <a:srgbClr val="7030A0"/>
                </a:solidFill>
              </a:rPr>
              <a:t>2.</a:t>
            </a:r>
            <a:r>
              <a:rPr lang="zh-TW" altLang="en-US" sz="3600" dirty="0">
                <a:solidFill>
                  <a:srgbClr val="7030A0"/>
                </a:solidFill>
              </a:rPr>
              <a:t>use</a:t>
            </a:r>
            <a:r>
              <a:rPr lang="zh-CN" altLang="en-US" sz="3600" dirty="0">
                <a:solidFill>
                  <a:srgbClr val="7030A0"/>
                </a:solidFill>
              </a:rPr>
              <a:t>Full custody</a:t>
            </a:r>
            <a:r>
              <a:rPr lang="en-US" altLang="zh-TW" sz="3600" dirty="0">
                <a:solidFill>
                  <a:srgbClr val="7030A0"/>
                </a:solidFill>
              </a:rPr>
              <a:t>FBA</a:t>
            </a:r>
            <a:r>
              <a:rPr lang="zh-TW" altLang="en-US" sz="3600" dirty="0">
                <a:solidFill>
                  <a:srgbClr val="7030A0"/>
                </a:solidFill>
              </a:rPr>
              <a:t>Third-party sellers of services</a:t>
            </a:r>
            <a:endParaRPr lang="en-US" altLang="zh-TW" sz="3600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CN" sz="3600" dirty="0">
                <a:solidFill>
                  <a:srgbClr val="7030A0"/>
                </a:solidFill>
              </a:rPr>
              <a:t>3.</a:t>
            </a:r>
            <a:r>
              <a:rPr lang="zh-TW" altLang="en-US" sz="3600" dirty="0">
                <a:solidFill>
                  <a:srgbClr val="7030A0"/>
                </a:solidFill>
              </a:rPr>
              <a:t>No</a:t>
            </a:r>
            <a:r>
              <a:rPr lang="zh-CN" altLang="en-US" sz="3600" dirty="0">
                <a:solidFill>
                  <a:srgbClr val="7030A0"/>
                </a:solidFill>
              </a:rPr>
              <a:t>Full custody</a:t>
            </a:r>
            <a:r>
              <a:rPr lang="en-US" altLang="zh-TW" sz="3600" dirty="0">
                <a:solidFill>
                  <a:srgbClr val="7030A0"/>
                </a:solidFill>
              </a:rPr>
              <a:t>FBA</a:t>
            </a:r>
            <a:r>
              <a:rPr lang="zh-TW" altLang="en-US" sz="3600" dirty="0">
                <a:solidFill>
                  <a:srgbClr val="7030A0"/>
                </a:solidFill>
              </a:rPr>
              <a:t>Third-party sellers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755864-C6F9-486D-BBE4-5BE48F8A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zh-TW" altLang="en-US" dirty="0"/>
              <a:t>I am here</a:t>
            </a:r>
            <a:r>
              <a:rPr lang="en-US" altLang="zh-CN" dirty="0"/>
              <a:t>Amazon</a:t>
            </a:r>
            <a:r>
              <a:rPr lang="zh-TW" altLang="en-US" dirty="0"/>
              <a:t>Are all products purchased from e-commerce websites managed by a full-service provider?</a:t>
            </a:r>
            <a:r>
              <a:rPr lang="zh-CN" altLang="en-US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153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6268043-F193-4559-9532-4FB235E4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TW" b="1" dirty="0">
                <a:solidFill>
                  <a:srgbClr val="7030A0"/>
                </a:solidFill>
              </a:rPr>
              <a:t>1. Amazon</a:t>
            </a:r>
            <a:r>
              <a:rPr lang="zh-TW" altLang="en-US" b="1" dirty="0">
                <a:solidFill>
                  <a:srgbClr val="7030A0"/>
                </a:solidFill>
              </a:rPr>
              <a:t>Self-operated (</a:t>
            </a:r>
            <a:r>
              <a:rPr lang="en-US" altLang="zh-TW" b="1" dirty="0">
                <a:solidFill>
                  <a:srgbClr val="7030A0"/>
                </a:solidFill>
              </a:rPr>
              <a:t>Amazon Direct Sales</a:t>
            </a:r>
            <a:r>
              <a:rPr lang="zh-TW" altLang="en-US" b="1" dirty="0">
                <a:solidFill>
                  <a:srgbClr val="7030A0"/>
                </a:solidFill>
              </a:rPr>
              <a:t>）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Fully managed model</a:t>
            </a:r>
            <a:r>
              <a:rPr lang="zh-TW" altLang="en-US" dirty="0"/>
              <a:t>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Identification</a:t>
            </a:r>
            <a:r>
              <a:rPr lang="zh-TW" altLang="en-US" dirty="0"/>
              <a:t>:</a:t>
            </a:r>
            <a:r>
              <a:rPr lang="en-US" altLang="zh-TW" dirty="0">
                <a:solidFill>
                  <a:srgbClr val="C00000"/>
                </a:solidFill>
              </a:rPr>
              <a:t>Ships from and sold by Amazon.com</a:t>
            </a:r>
            <a:endParaRPr lang="zh-TW" altLang="en-US" dirty="0">
              <a:solidFill>
                <a:srgbClr val="C00000"/>
              </a:solidFill>
            </a:endParaRPr>
          </a:p>
          <a:p>
            <a:pPr algn="l" rtl="0"/>
            <a:r>
              <a:rPr lang="en-US" altLang="zh-TW" b="1" dirty="0">
                <a:solidFill>
                  <a:srgbClr val="7030A0"/>
                </a:solidFill>
              </a:rPr>
              <a:t>2.</a:t>
            </a:r>
            <a:r>
              <a:rPr lang="zh-TW" altLang="en-US" b="1" dirty="0">
                <a:solidFill>
                  <a:srgbClr val="7030A0"/>
                </a:solidFill>
              </a:rPr>
              <a:t>use</a:t>
            </a:r>
            <a:r>
              <a:rPr lang="en-US" altLang="zh-TW" b="1" dirty="0">
                <a:solidFill>
                  <a:srgbClr val="7030A0"/>
                </a:solidFill>
              </a:rPr>
              <a:t>Amazon FBA</a:t>
            </a:r>
            <a:r>
              <a:rPr lang="zh-TW" altLang="en-US" b="1" dirty="0">
                <a:solidFill>
                  <a:srgbClr val="7030A0"/>
                </a:solidFill>
              </a:rPr>
              <a:t>Third-party sellers of services (</a:t>
            </a:r>
            <a:r>
              <a:rPr lang="en-US" altLang="zh-TW" b="1" dirty="0">
                <a:solidFill>
                  <a:srgbClr val="7030A0"/>
                </a:solidFill>
              </a:rPr>
              <a:t>Fulfillment by Amazon</a:t>
            </a:r>
            <a:r>
              <a:rPr lang="zh-TW" altLang="en-US" b="1" dirty="0">
                <a:solidFill>
                  <a:srgbClr val="7030A0"/>
                </a:solidFill>
              </a:rPr>
              <a:t>）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dirty="0"/>
              <a:t>Used</a:t>
            </a:r>
            <a:r>
              <a:rPr lang="en-US" altLang="zh-TW" dirty="0"/>
              <a:t>FBA</a:t>
            </a:r>
            <a:r>
              <a:rPr lang="zh-CN" altLang="en-US" dirty="0"/>
              <a:t>Full custody</a:t>
            </a:r>
            <a:r>
              <a:rPr lang="zh-TW" altLang="en-US" dirty="0"/>
              <a:t>Amazon manages the entire logistics and after-sales process, so these products also belong to the full-trust model.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Identification</a:t>
            </a:r>
            <a:r>
              <a:rPr lang="zh-TW" altLang="en-US" dirty="0"/>
              <a:t>:</a:t>
            </a:r>
            <a:r>
              <a:rPr lang="en-US" altLang="zh-TW" dirty="0">
                <a:solidFill>
                  <a:srgbClr val="C00000"/>
                </a:solidFill>
              </a:rPr>
              <a:t>Fulfilled by Amazon</a:t>
            </a:r>
            <a:r>
              <a:rPr lang="zh-TW" altLang="en-US" dirty="0">
                <a:solidFill>
                  <a:srgbClr val="C00000"/>
                </a:solidFill>
              </a:rPr>
              <a:t>, indicating that Amazon is responsible for the delivery and after-sales service of the product</a:t>
            </a:r>
            <a:r>
              <a:rPr lang="zh-TW" altLang="en-US" dirty="0"/>
              <a:t>.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21B6C5-3A8E-48D5-B5F4-4FFAA0F8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dirty="0"/>
              <a:t>Amazon</a:t>
            </a:r>
            <a:r>
              <a:rPr lang="zh-TW" altLang="en-US" dirty="0"/>
              <a:t>The sales of goods are divided into</a:t>
            </a:r>
            <a:r>
              <a:rPr lang="en-US" altLang="zh-CN" dirty="0"/>
              <a:t>3</a:t>
            </a:r>
            <a:r>
              <a:rPr lang="zh-TW" alt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3918610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6268043-F193-4559-9532-4FB235E4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zh-TW" b="1" dirty="0">
                <a:solidFill>
                  <a:srgbClr val="7030A0"/>
                </a:solidFill>
              </a:rPr>
              <a:t>3.</a:t>
            </a:r>
            <a:r>
              <a:rPr lang="zh-TW" altLang="en-US" b="1" dirty="0">
                <a:solidFill>
                  <a:srgbClr val="7030A0"/>
                </a:solidFill>
              </a:rPr>
              <a:t>No</a:t>
            </a:r>
            <a:r>
              <a:rPr lang="en-US" altLang="zh-TW" b="1" dirty="0">
                <a:solidFill>
                  <a:srgbClr val="7030A0"/>
                </a:solidFill>
              </a:rPr>
              <a:t>FBA</a:t>
            </a:r>
            <a:r>
              <a:rPr lang="zh-TW" altLang="en-US" b="1" dirty="0">
                <a:solidFill>
                  <a:srgbClr val="7030A0"/>
                </a:solidFill>
              </a:rPr>
              <a:t>Third-party sellers (</a:t>
            </a:r>
            <a:r>
              <a:rPr lang="en-US" altLang="zh-TW" b="1" dirty="0">
                <a:solidFill>
                  <a:srgbClr val="7030A0"/>
                </a:solidFill>
              </a:rPr>
              <a:t>Non-FBA Third-Party Sellers</a:t>
            </a:r>
            <a:r>
              <a:rPr lang="zh-TW" altLang="en-US" b="1" dirty="0">
                <a:solidFill>
                  <a:srgbClr val="7030A0"/>
                </a:solidFill>
              </a:rPr>
              <a:t>）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Non-Fully Custodial Model</a:t>
            </a:r>
            <a:r>
              <a:rPr lang="zh-TW" altLang="en-US" dirty="0"/>
              <a:t>: Amazon only provides platform and technical support and is not responsible for the specific operation and after-sales service of these products.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b="1" dirty="0"/>
              <a:t>Identification</a:t>
            </a:r>
            <a:r>
              <a:rPr lang="zh-TW" altLang="en-US" dirty="0"/>
              <a:t>:</a:t>
            </a:r>
            <a:r>
              <a:rPr lang="en-US" altLang="zh-TW" dirty="0">
                <a:solidFill>
                  <a:srgbClr val="C00000"/>
                </a:solidFill>
              </a:rPr>
              <a:t>Ships from and sold by [Seller's Name]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zh-TW" altLang="en-US" dirty="0"/>
              <a:t>Indicates that the product is shipped and managed by a third-party seller.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21B6C5-3A8E-48D5-B5F4-4FFAA0F8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dirty="0"/>
              <a:t>Amazon</a:t>
            </a:r>
            <a:r>
              <a:rPr lang="zh-TW" altLang="en-US" dirty="0"/>
              <a:t>The sales of goods are divided into</a:t>
            </a:r>
            <a:r>
              <a:rPr lang="en-US" altLang="zh-CN" dirty="0"/>
              <a:t>3</a:t>
            </a:r>
            <a:r>
              <a:rPr lang="zh-TW" alt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5411554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A62B550-8AC2-4191-B58A-07E95773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DF6A64-A9E0-46F8-B34D-3FA5D54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altLang="zh-CN" dirty="0"/>
              <a:t>Amazon</a:t>
            </a:r>
            <a:r>
              <a:rPr lang="zh-CN" altLang="en-US" dirty="0"/>
              <a:t>Full custody</a:t>
            </a:r>
            <a:r>
              <a:rPr lang="en-US" altLang="zh-CN" dirty="0"/>
              <a:t>(</a:t>
            </a:r>
            <a:r>
              <a:rPr lang="zh-CN" altLang="en-US" dirty="0"/>
              <a:t>Self-operated</a:t>
            </a:r>
            <a:r>
              <a:rPr lang="en-US" altLang="zh-CN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C7A0A1-911E-48BD-BC53-80CDB188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9232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ADFF4F-C65D-4DBB-B5EE-FF35E483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47" y="152400"/>
            <a:ext cx="2657143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7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altLang="zh-CN" dirty="0"/>
              <a:t>5.</a:t>
            </a:r>
            <a:r>
              <a:rPr lang="zh-TW" altLang="en-US" dirty="0"/>
              <a:t>Multi-language and multi-currency support</a:t>
            </a:r>
          </a:p>
        </p:txBody>
      </p:sp>
    </p:spTree>
    <p:extLst>
      <p:ext uri="{BB962C8B-B14F-4D97-AF65-F5344CB8AC3E}">
        <p14:creationId xmlns:p14="http://schemas.microsoft.com/office/powerpoint/2010/main" val="3311402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sz="4800" dirty="0"/>
              <a:t>In cross-border e-commerce,</a:t>
            </a:r>
            <a:endParaRPr lang="en-US" sz="4800" dirty="0"/>
          </a:p>
          <a:p>
            <a:pPr lvl="1" algn="l" rtl="0"/>
            <a:r>
              <a:rPr sz="4400" dirty="0">
                <a:solidFill>
                  <a:srgbClr val="C00000"/>
                </a:solidFill>
              </a:rPr>
              <a:t>Multi-language support</a:t>
            </a:r>
            <a:r>
              <a:rPr sz="4400" dirty="0"/>
              <a:t>is the key to attracting and retaining consumers from different countries.</a:t>
            </a:r>
            <a:endParaRPr lang="en-US" sz="4400" dirty="0"/>
          </a:p>
          <a:p>
            <a:pPr lvl="1" algn="l" rtl="0"/>
            <a:r>
              <a:rPr sz="4400" dirty="0"/>
              <a:t>By offering localized language options, businesses can improve user experience and increase purchase intent.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Multi-language support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Website Localization: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Depending on the language and culture of the target market,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Translate website content</a:t>
            </a:r>
            <a:r>
              <a:rPr dirty="0"/>
              <a:t>, ensuring the accuracy and affinity of the information.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Customer Support: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supply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Multilingual customer service</a:t>
            </a:r>
            <a:r>
              <a:rPr dirty="0"/>
              <a:t>, answer consumers’ questions and enhance trust.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Multilingual SEO: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SEO optimization for different languages,</a:t>
            </a:r>
            <a:r>
              <a:rPr dirty="0">
                <a:solidFill>
                  <a:srgbClr val="C00000"/>
                </a:solidFill>
              </a:rPr>
              <a:t>Improve your visibility in search engines in various countries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Implementation of multi-language support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zh-CN" dirty="0"/>
              <a:t>6.</a:t>
            </a:r>
            <a:r>
              <a:rPr lang="zh-TW" altLang="en-US" dirty="0"/>
              <a:t>Multi-currency support</a:t>
            </a:r>
          </a:p>
        </p:txBody>
      </p:sp>
    </p:spTree>
    <p:extLst>
      <p:ext uri="{BB962C8B-B14F-4D97-AF65-F5344CB8AC3E}">
        <p14:creationId xmlns:p14="http://schemas.microsoft.com/office/powerpoint/2010/main" val="174928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b="1" dirty="0"/>
              <a:t>Cross-border e-commerce</a:t>
            </a:r>
            <a:r>
              <a:rPr b="1" dirty="0">
                <a:highlight>
                  <a:srgbClr val="FFFF00"/>
                </a:highlight>
              </a:rPr>
              <a:t>Features</a:t>
            </a:r>
            <a:endParaRPr lang="en-US" b="1" dirty="0">
              <a:highlight>
                <a:srgbClr val="FFFF00"/>
              </a:highlight>
            </a:endParaRPr>
          </a:p>
          <a:p>
            <a:pPr lvl="1" algn="l" rtl="0"/>
            <a:r>
              <a:rPr sz="3200" b="1" dirty="0">
                <a:solidFill>
                  <a:srgbClr val="7030A0"/>
                </a:solidFill>
              </a:rPr>
              <a:t>Global Market</a:t>
            </a:r>
            <a:r>
              <a:rPr sz="3200" dirty="0"/>
              <a:t>：Enterprises can sell their products all over the world through the Internet, breaking through geographical restrictions.
</a:t>
            </a:r>
            <a:r>
              <a:rPr sz="3200" b="1" dirty="0">
                <a:solidFill>
                  <a:srgbClr val="7030A0"/>
                </a:solidFill>
              </a:rPr>
              <a:t>Multi-language and multi-currency support</a:t>
            </a:r>
            <a:r>
              <a:rPr sz="3200" dirty="0"/>
              <a:t>：It is necessary to provide multi-language websites and payment options in multiple currencies to meet the needs of consumers in different countries.
</a:t>
            </a:r>
            <a:r>
              <a:rPr sz="3200" b="1" dirty="0">
                <a:solidFill>
                  <a:srgbClr val="7030A0"/>
                </a:solidFill>
              </a:rPr>
              <a:t>Complex legal and tax environment</a:t>
            </a:r>
            <a:r>
              <a:rPr sz="3200" dirty="0"/>
              <a:t>：Cross-border transactions involve the laws, taxes and customs requirements of different countries, which requires companies to have professional knowledge.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1. Overview of Cross-border E-commerce</a:t>
            </a:r>
          </a:p>
        </p:txBody>
      </p:sp>
    </p:spTree>
    <p:extLst>
      <p:ext uri="{BB962C8B-B14F-4D97-AF65-F5344CB8AC3E}">
        <p14:creationId xmlns:p14="http://schemas.microsoft.com/office/powerpoint/2010/main" val="11471817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sz="5400" dirty="0"/>
              <a:t>Multi-currency support</a:t>
            </a:r>
            <a:endParaRPr lang="en-US" sz="5400" dirty="0"/>
          </a:p>
          <a:p>
            <a:pPr lvl="1" algn="l" rtl="0"/>
            <a:r>
              <a:rPr sz="4000" dirty="0"/>
              <a:t>Enable consumers to pay using currencies they are familiar with,</a:t>
            </a:r>
            <a:endParaRPr lang="en-US" sz="4000" dirty="0"/>
          </a:p>
          <a:p>
            <a:pPr lvl="1" algn="l" rtl="0"/>
            <a:r>
              <a:rPr sz="4000" dirty="0"/>
              <a:t>Reduce purchasing barriers,</a:t>
            </a:r>
            <a:endParaRPr lang="en-US" sz="4000" dirty="0"/>
          </a:p>
          <a:p>
            <a:pPr lvl="1" algn="l" rtl="0"/>
            <a:r>
              <a:rPr sz="4000" dirty="0"/>
              <a:t>Improve your shopping experience.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Multi-currency support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/>
              <a:t>Dynamic Currency Conversion:</a:t>
            </a:r>
            <a:endParaRPr lang="en-US" dirty="0"/>
          </a:p>
          <a:p>
            <a:pPr lvl="1" algn="l" rtl="0"/>
            <a:r>
              <a:rPr dirty="0"/>
              <a:t>Depending on the country of the consumer,</a:t>
            </a:r>
            <a:r>
              <a:rPr sz="3200" dirty="0">
                <a:solidFill>
                  <a:srgbClr val="C00000"/>
                </a:solidFill>
              </a:rPr>
              <a:t>Automatically display prices in local currency</a:t>
            </a:r>
            <a:r>
              <a:rPr dirty="0"/>
              <a:t>, and provides currency conversion function.</a:t>
            </a:r>
          </a:p>
          <a:p>
            <a:pPr algn="l" rtl="0"/>
            <a:r>
              <a:rPr dirty="0"/>
              <a:t>Multi-Currency Settlement:</a:t>
            </a:r>
            <a:endParaRPr lang="en-US" dirty="0"/>
          </a:p>
          <a:p>
            <a:pPr lvl="1" algn="l" rtl="0"/>
            <a:r>
              <a:rPr dirty="0"/>
              <a:t>Enterprises can</a:t>
            </a:r>
            <a:r>
              <a:rPr dirty="0">
                <a:solidFill>
                  <a:srgbClr val="C00000"/>
                </a:solidFill>
              </a:rPr>
              <a:t>Choose to receive multiple currencies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or</a:t>
            </a:r>
            <a:r>
              <a:rPr dirty="0">
                <a:solidFill>
                  <a:srgbClr val="C00000"/>
                </a:solidFill>
              </a:rPr>
              <a:t>Automatically convert to your preferred currency via payment providers</a:t>
            </a:r>
            <a:r>
              <a:rPr dirty="0"/>
              <a:t>, reducing exchange rate risk.</a:t>
            </a:r>
          </a:p>
          <a:p>
            <a:pPr algn="l" rtl="0"/>
            <a:r>
              <a:rPr dirty="0"/>
              <a:t>Transparent Pricing:</a:t>
            </a:r>
            <a:endParaRPr lang="en-US" dirty="0"/>
          </a:p>
          <a:p>
            <a:pPr lvl="1" algn="l" rtl="0"/>
            <a:r>
              <a:rPr dirty="0"/>
              <a:t>Clearly display the price of your product and possible conversion fees to avoid confusion among consumers about the final amount they will pay.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Implementation of multi-currency support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1BD88709-CCBC-4AAB-8676-7C1A9AD5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zh-CN" dirty="0"/>
              <a:t>7</a:t>
            </a:r>
            <a:r>
              <a:rPr lang="zh-CN" altLang="en-US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7756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Mobile Business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,and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Cross-border e-commerce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,yes</a:t>
            </a:r>
            <a:r>
              <a:rPr dirty="0">
                <a:solidFill>
                  <a:srgbClr val="7030A0"/>
                </a:solidFill>
              </a:rPr>
              <a:t>Two major trends in current e-commerce</a:t>
            </a:r>
            <a:r>
              <a:rPr dirty="0"/>
              <a:t>.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Rapid growth of mobile commerce</a:t>
            </a:r>
            <a:r>
              <a:rPr lang="zh-CN" altLang="en-US" dirty="0"/>
              <a:t>:</a:t>
            </a:r>
            <a:r>
              <a:rPr dirty="0"/>
              <a:t>This requires companies to adapt to consumers' demand for shopping anytime, anywhere.</a:t>
            </a:r>
            <a:endParaRPr lang="en-US" dirty="0"/>
          </a:p>
          <a:p>
            <a:pPr lvl="1" algn="l" rtl="0"/>
            <a:r>
              <a:rPr dirty="0"/>
              <a:t>Cross-border e-commerce</a:t>
            </a:r>
            <a:r>
              <a:rPr lang="zh-CN" altLang="en-US" dirty="0"/>
              <a:t>:</a:t>
            </a:r>
            <a:r>
              <a:rPr dirty="0"/>
              <a:t>It provides enterprises with unprecedented market expansion opportunities.</a:t>
            </a:r>
            <a:endParaRPr lang="en-US" dirty="0"/>
          </a:p>
          <a:p>
            <a:pPr lvl="1" algn="l" rtl="0"/>
            <a:r>
              <a:rPr dirty="0"/>
              <a:t>Although cross-border transactions face challenges in logistics, payment and culture,</a:t>
            </a:r>
            <a:endParaRPr lang="en-US" dirty="0"/>
          </a:p>
          <a:p>
            <a:pPr lvl="1" algn="l" rtl="0"/>
            <a:r>
              <a:rPr dirty="0"/>
              <a:t>But through</a:t>
            </a:r>
            <a:r>
              <a:rPr dirty="0">
                <a:solidFill>
                  <a:srgbClr val="C00000"/>
                </a:solidFill>
              </a:rPr>
              <a:t>Reasonable strategy and technical support</a:t>
            </a:r>
            <a:r>
              <a:rPr lang="zh-CN" altLang="en-US" dirty="0"/>
              <a:t>:</a:t>
            </a:r>
            <a:r>
              <a:rPr dirty="0"/>
              <a:t>Companies can effectively address these challenges and stand out in the global marketplace.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Multi-language and multi-currency support</a:t>
            </a:r>
            <a:r>
              <a:rPr lang="zh-CN" altLang="en-US" dirty="0"/>
              <a:t>:</a:t>
            </a:r>
            <a:r>
              <a:rPr dirty="0"/>
              <a:t>It is an important guarantee for the success of cross-border e-commerce, helping companies provide localized shopping experience and win the favor of more international consumers.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845</TotalTime>
  <Words>7127</Words>
  <Application>Microsoft Office PowerPoint</Application>
  <PresentationFormat>如螢幕大小 (4:3)</PresentationFormat>
  <Paragraphs>525</Paragraphs>
  <Slides>93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100" baseType="lpstr">
      <vt:lpstr>Segoe Condensed</vt:lpstr>
      <vt:lpstr>system-ui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Definition and Background of Mobile Commerce</vt:lpstr>
      <vt:lpstr>The rise of mobile commerce</vt:lpstr>
      <vt:lpstr>Application Scenarios of Mobile Commerce</vt:lpstr>
      <vt:lpstr>PowerPoint 簡報</vt:lpstr>
      <vt:lpstr>Definition of Cross-Border E-Commerce</vt:lpstr>
      <vt:lpstr>1. Overview of Cross-border E-commerce</vt:lpstr>
      <vt:lpstr>2. Market opportunities for cross-border e-commerce</vt:lpstr>
      <vt:lpstr>Cross-border e-commerce opportunities</vt:lpstr>
      <vt:lpstr>Challenges of Cross-Border E-Commerce</vt:lpstr>
      <vt:lpstr>PowerPoint 簡報</vt:lpstr>
      <vt:lpstr>International Payment System</vt:lpstr>
      <vt:lpstr>International payment methods</vt:lpstr>
      <vt:lpstr>Payment Security</vt:lpstr>
      <vt:lpstr>PowerPoint 簡報</vt:lpstr>
      <vt:lpstr>Logistics Management</vt:lpstr>
      <vt:lpstr>Cross-border logistics model</vt:lpstr>
      <vt:lpstr>Logistics Optimization Strategy</vt:lpstr>
      <vt:lpstr>PowerPoint 簡報</vt:lpstr>
      <vt:lpstr>PowerPoint 簡報</vt:lpstr>
      <vt:lpstr>Case Study: Successful Cross-Border E-Commerce Business</vt:lpstr>
      <vt:lpstr>Case Study: Shein</vt:lpstr>
      <vt:lpstr>Case Study: Shein</vt:lpstr>
      <vt:lpstr>What is Return on Investment?ROI = 1:3</vt:lpstr>
      <vt:lpstr>Case Study: Shein</vt:lpstr>
      <vt:lpstr>What is【Affiliate Program, Distribution】</vt:lpstr>
      <vt:lpstr>What is【Affiliate Program, Distribution】</vt:lpstr>
      <vt:lpstr>Case Study: Shein</vt:lpstr>
      <vt:lpstr>Case Study: Shein</vt:lpstr>
      <vt:lpstr>Case Study: Shein</vt:lpstr>
      <vt:lpstr>Case Study: Shein</vt:lpstr>
      <vt:lpstr>Case Study:Shein</vt:lpstr>
      <vt:lpstr>Case Study:Shein</vt:lpstr>
      <vt:lpstr>Case Study: Shein</vt:lpstr>
      <vt:lpstr>Case Study: Shein</vt:lpstr>
      <vt:lpstr>TikTok,Shein, Little Red Book Common characteristics that make them popular all over the world</vt:lpstr>
      <vt:lpstr>Case Study: Shein analyzeSheinRelated videos of</vt:lpstr>
      <vt:lpstr>Case Study: Shein analyzeSheinRelated videos of</vt:lpstr>
      <vt:lpstr>PowerPoint 簡報</vt:lpstr>
      <vt:lpstr>PowerPoint 簡報</vt:lpstr>
      <vt:lpstr>Case Study: Temu</vt:lpstr>
      <vt:lpstr>Case Study: Temu</vt:lpstr>
      <vt:lpstr>Taobao stock price chart</vt:lpstr>
      <vt:lpstr>Pinduoduo stock price chart</vt:lpstr>
      <vt:lpstr>TaiwanPChome, stock price chart</vt:lpstr>
      <vt:lpstr>Shopee, stock price chart Shopee's parent company isSeaCompany, video game company</vt:lpstr>
      <vt:lpstr>Shopee suffered a huge loss</vt:lpstr>
      <vt:lpstr>Case Study: Temu</vt:lpstr>
      <vt:lpstr>compareTemu,Shein</vt:lpstr>
      <vt:lpstr>WhyTemuThe price can be comparedSheinLow?</vt:lpstr>
      <vt:lpstr>compareTemu,Shein</vt:lpstr>
      <vt:lpstr>compareTemu,Shein</vt:lpstr>
      <vt:lpstr>compareTemu,Shein</vt:lpstr>
      <vt:lpstr>2024The richest person in mainland China</vt:lpstr>
      <vt:lpstr>Temu,SheinCompare Videos</vt:lpstr>
      <vt:lpstr>PowerPoint 簡報</vt:lpstr>
      <vt:lpstr>TemuCan it be used in Taiwan?</vt:lpstr>
      <vt:lpstr>PowerPoint 簡報</vt:lpstr>
      <vt:lpstr>TemuAnalysis of business model</vt:lpstr>
      <vt:lpstr>TemuAnalysis of business model</vt:lpstr>
      <vt:lpstr>TemuAnalysis of business model</vt:lpstr>
      <vt:lpstr>TemuAnalysis of business model</vt:lpstr>
      <vt:lpstr>TemuAnalysis of business model</vt:lpstr>
      <vt:lpstr>7. Case Study: Successful Cross-border E-commerce Enterprises</vt:lpstr>
      <vt:lpstr>PowerPoint 簡報</vt:lpstr>
      <vt:lpstr>Is Shopee a fully managed business model??</vt:lpstr>
      <vt:lpstr>PowerPoint 簡報</vt:lpstr>
      <vt:lpstr>TaobaoIs it a fully managed business model??</vt:lpstr>
      <vt:lpstr>PowerPoint 簡報</vt:lpstr>
      <vt:lpstr>SheinIs it a fully managed business model??</vt:lpstr>
      <vt:lpstr>SheinIs it a fully managed business model??</vt:lpstr>
      <vt:lpstr>PowerPoint 簡報</vt:lpstr>
      <vt:lpstr>What other e-commerce companies are there?yesAdoption【CompleteTrust】Business Model?</vt:lpstr>
      <vt:lpstr>What other e-commerce companies are there?yesAdoption【CompleteTrust】Business Model?</vt:lpstr>
      <vt:lpstr>PowerPoint 簡報</vt:lpstr>
      <vt:lpstr>Are all the products I purchased on JD.com fully managed??</vt:lpstr>
      <vt:lpstr>There are two main modes of commodity sales on JD.com:</vt:lpstr>
      <vt:lpstr>Fully managed model:Will mark "JD self-operated" or "self-operated"</vt:lpstr>
      <vt:lpstr>PowerPoint 簡報</vt:lpstr>
      <vt:lpstr>I am hereAmazonAre all products purchased from e-commerce websites managed by a full-service provider??</vt:lpstr>
      <vt:lpstr>AmazonThe sales of goods are divided into3Mode</vt:lpstr>
      <vt:lpstr>AmazonThe sales of goods are divided into3Mode</vt:lpstr>
      <vt:lpstr>AmazonFull custody(Self-operated)</vt:lpstr>
      <vt:lpstr>PowerPoint 簡報</vt:lpstr>
      <vt:lpstr>Multi-language support</vt:lpstr>
      <vt:lpstr>Implementation of multi-language support</vt:lpstr>
      <vt:lpstr>PowerPoint 簡報</vt:lpstr>
      <vt:lpstr>Multi-currency support</vt:lpstr>
      <vt:lpstr>Implementation of multi-currency support</vt:lpstr>
      <vt:lpstr>PowerPoint 簡報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79</cp:revision>
  <dcterms:created xsi:type="dcterms:W3CDTF">2013-01-27T09:14:16Z</dcterms:created>
  <dcterms:modified xsi:type="dcterms:W3CDTF">2024-09-05T14:28:47Z</dcterms:modified>
  <cp:category/>
</cp:coreProperties>
</file>