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78" r:id="rId8"/>
    <p:sldId id="262" r:id="rId9"/>
    <p:sldId id="263" r:id="rId10"/>
    <p:sldId id="264" r:id="rId11"/>
    <p:sldId id="265" r:id="rId12"/>
    <p:sldId id="279" r:id="rId13"/>
    <p:sldId id="267" r:id="rId14"/>
    <p:sldId id="268" r:id="rId15"/>
    <p:sldId id="269" r:id="rId16"/>
    <p:sldId id="270" r:id="rId17"/>
    <p:sldId id="280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67227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147432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96425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6798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4723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912592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nlinedoctranslator.com/en/?utm_source=onlinedoctranslator&amp;utm_medium=pptx&amp;utm_campaign=attribu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zh-CN" dirty="0"/>
              <a:t>Ching-Wen Chen</a:t>
            </a:r>
            <a:endParaRPr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5D54486-515A-4F53-ADDE-E05CF6E06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zh-TW" altLang="en-US" dirty="0"/>
              <a:t>E-commerce Law and Ethics</a:t>
            </a:r>
          </a:p>
        </p:txBody>
      </p:sp>
      <p:sp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Translated from Chinese (Simplified) to English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Id2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b="1" dirty="0">
                <a:solidFill>
                  <a:srgbClr val="7030A0"/>
                </a:solidFill>
              </a:rPr>
              <a:t>GDPR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EU General Data Protection Regulation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/>
              <a:t>It provides detailed regulations on how companies collect, process and store personal data.</a:t>
            </a:r>
            <a:endParaRPr lang="en-US" dirty="0"/>
          </a:p>
          <a:p>
            <a:pPr lvl="1" algn="l" rtl="0"/>
            <a:r>
              <a:rPr dirty="0"/>
              <a:t>Violations of this law will result in severe fines.</a:t>
            </a:r>
            <a:endParaRPr lang="en-US" dirty="0"/>
          </a:p>
          <a:p>
            <a:pPr algn="l" rtl="0"/>
            <a:r>
              <a:rPr b="1" dirty="0">
                <a:solidFill>
                  <a:srgbClr val="7030A0"/>
                </a:solidFill>
              </a:rPr>
              <a:t>CCPA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lang="zh-TW" altLang="en-US" dirty="0">
                <a:solidFill>
                  <a:srgbClr val="C00000"/>
                </a:solidFill>
              </a:rPr>
              <a:t>California</a:t>
            </a:r>
            <a:r>
              <a:rPr lang="en-US" altLang="zh-TW" dirty="0">
                <a:solidFill>
                  <a:srgbClr val="C00000"/>
                </a:solidFill>
              </a:rPr>
              <a:t>《</a:t>
            </a:r>
            <a:r>
              <a:rPr lang="zh-TW" altLang="en-US" dirty="0">
                <a:solidFill>
                  <a:srgbClr val="C00000"/>
                </a:solidFill>
              </a:rPr>
              <a:t>Consumer Privacy Act</a:t>
            </a:r>
            <a:r>
              <a:rPr lang="en-US" altLang="zh-TW" dirty="0">
                <a:solidFill>
                  <a:srgbClr val="C00000"/>
                </a:solidFill>
              </a:rPr>
              <a:t>》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/>
              <a:t>Require companies to collect and process consumer data</a:t>
            </a:r>
            <a:endParaRPr lang="en-US" dirty="0"/>
          </a:p>
          <a:p>
            <a:pPr lvl="1" algn="l" rtl="0"/>
            <a:r>
              <a:rPr dirty="0"/>
              <a:t>Follow the principles of transparency and consent.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t>Privacy Protection Laws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Encryption technology: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For storage and</a:t>
            </a:r>
            <a:r>
              <a:rPr dirty="0">
                <a:solidFill>
                  <a:srgbClr val="C00000"/>
                </a:solidFill>
              </a:rPr>
              <a:t>Encrypt sensitive data in transit</a:t>
            </a:r>
            <a:r>
              <a:rPr dirty="0"/>
              <a:t>, ensuring the confidentiality and integrity of data.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Access Control: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Restrict access to sensitive data</a:t>
            </a:r>
            <a:r>
              <a:rPr dirty="0"/>
              <a:t>, ensuring that only authorized employees can access and process the data.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Regular audit and monitoring: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Enterprises should regularly conduct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Security Audit and Monitoring</a:t>
            </a:r>
            <a:r>
              <a:rPr dirty="0"/>
              <a:t>,</a:t>
            </a:r>
            <a:r>
              <a:rPr dirty="0">
                <a:solidFill>
                  <a:srgbClr val="C00000"/>
                </a:solidFill>
              </a:rPr>
              <a:t>to detect and patch potential security vulnerabilities.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Data protection measures for enterprises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E1EEAFC9-E5C7-47BB-A595-238D22D33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lang="en-US" altLang="zh-CN" dirty="0"/>
              <a:t>3.</a:t>
            </a:r>
            <a:r>
              <a:rPr lang="zh-TW" altLang="en-US" dirty="0"/>
              <a:t>Intellectual Property and Copyright Issues</a:t>
            </a:r>
          </a:p>
        </p:txBody>
      </p:sp>
    </p:spTree>
    <p:extLst>
      <p:ext uri="{BB962C8B-B14F-4D97-AF65-F5344CB8AC3E}">
        <p14:creationId xmlns:p14="http://schemas.microsoft.com/office/powerpoint/2010/main" val="206056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dirty="0"/>
              <a:t>In e-commerce,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Intellectual Property (IP)</a:t>
            </a:r>
            <a:r>
              <a:rPr dirty="0"/>
              <a:t>protect</a:t>
            </a:r>
            <a:endParaRPr lang="en-US" dirty="0"/>
          </a:p>
          <a:p>
            <a:pPr algn="l" rtl="0"/>
            <a:r>
              <a:rPr lang="en-US" altLang="zh-TW" dirty="0">
                <a:solidFill>
                  <a:srgbClr val="7030A0"/>
                </a:solidFill>
              </a:rPr>
              <a:t>IP</a:t>
            </a:r>
            <a:r>
              <a:rPr lang="zh-CN" altLang="en-US" dirty="0">
                <a:solidFill>
                  <a:srgbClr val="7030A0"/>
                </a:solidFill>
              </a:rPr>
              <a:t>:</a:t>
            </a:r>
            <a:r>
              <a:rPr lang="en-US" dirty="0">
                <a:solidFill>
                  <a:srgbClr val="7030A0"/>
                </a:solidFill>
              </a:rPr>
              <a:t>Intellectual Property</a:t>
            </a:r>
          </a:p>
          <a:p>
            <a:pPr algn="l" rtl="0"/>
            <a:r>
              <a:rPr dirty="0"/>
              <a:t>include</a:t>
            </a:r>
            <a:endParaRPr lang="en-US" dirty="0"/>
          </a:p>
          <a:p>
            <a:pPr lvl="1" algn="l" rtl="0"/>
            <a:r>
              <a:rPr sz="4000" dirty="0">
                <a:solidFill>
                  <a:srgbClr val="C00000"/>
                </a:solidFill>
              </a:rPr>
              <a:t>Trademarks,</a:t>
            </a:r>
            <a:endParaRPr lang="en-US" sz="4000" dirty="0">
              <a:solidFill>
                <a:srgbClr val="C00000"/>
              </a:solidFill>
            </a:endParaRPr>
          </a:p>
          <a:p>
            <a:pPr lvl="1" algn="l" rtl="0"/>
            <a:r>
              <a:rPr sz="4000" dirty="0">
                <a:solidFill>
                  <a:srgbClr val="C00000"/>
                </a:solidFill>
              </a:rPr>
              <a:t>Patents,</a:t>
            </a:r>
            <a:endParaRPr lang="en-US" sz="4000" dirty="0">
              <a:solidFill>
                <a:srgbClr val="C00000"/>
              </a:solidFill>
            </a:endParaRPr>
          </a:p>
          <a:p>
            <a:pPr lvl="1" algn="l" rtl="0"/>
            <a:r>
              <a:rPr sz="4000" dirty="0">
                <a:solidFill>
                  <a:srgbClr val="C00000"/>
                </a:solidFill>
              </a:rPr>
              <a:t>Copyright.</a:t>
            </a:r>
            <a:endParaRPr lang="en-US" sz="4000" dirty="0">
              <a:solidFill>
                <a:srgbClr val="C00000"/>
              </a:solidFill>
            </a:endParaRPr>
          </a:p>
          <a:p>
            <a:pPr algn="l" rtl="0"/>
            <a:r>
              <a:rPr dirty="0"/>
              <a:t>These rights protect innovation and brand value and prevent others from using a company's ideas and technologies without authorization.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dirty="0"/>
              <a:t>Intellectual Property</a:t>
            </a:r>
            <a:r>
              <a:rPr lang="en-US" dirty="0"/>
              <a:t>IP</a:t>
            </a:r>
            <a:r>
              <a:rPr dirty="0"/>
              <a:t>Importance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Text and images: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Website content, product descriptions, images and videos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/>
              <a:t>All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Copyright protection</a:t>
            </a:r>
            <a:r>
              <a:rPr dirty="0"/>
              <a:t>. Unauthorized use may constitute copyright infringement.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Software and Code: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E-commerce sites use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Software and Code</a:t>
            </a:r>
            <a:r>
              <a:rPr dirty="0"/>
              <a:t>also</a:t>
            </a:r>
            <a:r>
              <a:rPr dirty="0">
                <a:solidFill>
                  <a:srgbClr val="C00000"/>
                </a:solidFill>
              </a:rPr>
              <a:t>Category of copyright protection</a:t>
            </a:r>
            <a:r>
              <a:rPr dirty="0"/>
              <a:t>Plagiarism or unauthorized use may lead to legal consequences.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Trademarks and Patents: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Corporate</a:t>
            </a:r>
            <a:r>
              <a:rPr dirty="0">
                <a:solidFill>
                  <a:srgbClr val="C00000"/>
                </a:solidFill>
              </a:rPr>
              <a:t>Trademarks and Patents</a:t>
            </a:r>
            <a:r>
              <a:rPr dirty="0"/>
              <a:t>It plays an important role in e-commerce, protecting brand image and technological innovation from infringement.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Scope of copyright protection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b="1" dirty="0">
                <a:solidFill>
                  <a:srgbClr val="7030A0"/>
                </a:solidFill>
              </a:rPr>
              <a:t>Legal proceedings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Copyright or intellectual property infringement may result in a business being sued.</a:t>
            </a:r>
            <a:r>
              <a:rPr dirty="0">
                <a:solidFill>
                  <a:srgbClr val="7030A0"/>
                </a:solidFill>
              </a:rPr>
              <a:t>Faced with high compensation.</a:t>
            </a:r>
            <a:endParaRPr lang="en-US" dirty="0">
              <a:solidFill>
                <a:srgbClr val="7030A0"/>
              </a:solidFill>
            </a:endParaRPr>
          </a:p>
          <a:p>
            <a:pPr algn="l" rtl="0"/>
            <a:r>
              <a:rPr b="1" dirty="0">
                <a:solidFill>
                  <a:srgbClr val="7030A0"/>
                </a:solidFill>
              </a:rPr>
              <a:t>Brand damage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Infringement may damage a company's reputation and reduce consumers' trust in the brand.</a:t>
            </a:r>
            <a:endParaRPr lang="en-US" dirty="0"/>
          </a:p>
          <a:p>
            <a:pPr algn="l" rtl="0"/>
            <a:r>
              <a:rPr b="1" dirty="0">
                <a:solidFill>
                  <a:srgbClr val="7030A0"/>
                </a:solidFill>
              </a:rPr>
              <a:t>Economic losses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Infringement can result in lost sales or even force a company to withdraw its products.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Consequences of Infringement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Registered Trademarks and Patents: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Enterprises should</a:t>
            </a:r>
            <a:r>
              <a:rPr dirty="0">
                <a:solidFill>
                  <a:srgbClr val="C00000"/>
                </a:solidFill>
              </a:rPr>
              <a:t>Register trademarks and apply for patents in a timely manner</a:t>
            </a:r>
            <a:r>
              <a:rPr dirty="0"/>
              <a:t>, to ensure legal protection.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Monitoring and Enforcement: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Enterprises should actively</a:t>
            </a:r>
            <a:r>
              <a:rPr dirty="0">
                <a:solidFill>
                  <a:srgbClr val="C00000"/>
                </a:solidFill>
              </a:rPr>
              <a:t>Monitoring the market</a:t>
            </a:r>
            <a:r>
              <a:rPr dirty="0"/>
              <a:t>, and take legal action promptly when infringement is discovered.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Copyright Notice: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Clearly mark copyright information on your website and products</a:t>
            </a:r>
            <a:r>
              <a:rPr dirty="0"/>
              <a:t>, remind others not to use it without authorization.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Copyright Protection Measures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E1EEAFC9-E5C7-47BB-A595-238D22D33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r>
              <a:rPr lang="en-US" altLang="zh-CN" dirty="0"/>
              <a:t>4.</a:t>
            </a:r>
            <a:r>
              <a:rPr lang="zh-TW" altLang="en-US" dirty="0"/>
              <a:t>Ethical Issues in E-Commerce</a:t>
            </a:r>
          </a:p>
        </p:txBody>
      </p:sp>
    </p:spTree>
    <p:extLst>
      <p:ext uri="{BB962C8B-B14F-4D97-AF65-F5344CB8AC3E}">
        <p14:creationId xmlns:p14="http://schemas.microsoft.com/office/powerpoint/2010/main" val="2538374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dirty="0"/>
              <a:t>With the rapid development of e-commerce, business ethics issues are becoming increasingly important.</a:t>
            </a:r>
            <a:endParaRPr lang="en-US" dirty="0"/>
          </a:p>
          <a:p>
            <a:pPr algn="l" rtl="0"/>
            <a:r>
              <a:rPr dirty="0"/>
              <a:t>Businesses should not only comply with the law but also demonstrate ethical responsibility in their operations to maintain social trust and sustainable development.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Importance of business ethics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False propaganda: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Using exaggerated or false information to attract consumers, such as false price quotes or misleading advertising, is not only unethical, but may also be illegal.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Privacy Invasion: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lang="zh-CN" altLang="en-US" dirty="0">
                <a:solidFill>
                  <a:srgbClr val="C00000"/>
                </a:solidFill>
              </a:rPr>
              <a:t>pass</a:t>
            </a:r>
            <a:r>
              <a:rPr dirty="0">
                <a:solidFill>
                  <a:srgbClr val="C00000"/>
                </a:solidFill>
              </a:rPr>
              <a:t>Excessive collection or use of consumer personal data without consent</a:t>
            </a:r>
            <a:r>
              <a:rPr dirty="0"/>
              <a:t>, violating consumers’ privacy rights.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Environmental impact: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E-commerce activities generate</a:t>
            </a:r>
            <a:r>
              <a:rPr dirty="0">
                <a:solidFill>
                  <a:srgbClr val="C00000"/>
                </a:solidFill>
              </a:rPr>
              <a:t>Packaging waste and carbon emissions</a:t>
            </a:r>
            <a:r>
              <a:rPr dirty="0"/>
              <a:t>This puts pressure on the environment and companies should consider their environmental responsibilities.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t>Common ethical issues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F23DADB-EBD7-49C7-8FBD-2C6C2340B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zh-CN" dirty="0"/>
              <a:t>1.</a:t>
            </a:r>
            <a:r>
              <a:rPr lang="zh-TW" altLang="en-US" dirty="0"/>
              <a:t>E-commerce related laws and regulations</a:t>
            </a:r>
            <a:endParaRPr lang="en-US" altLang="zh-TW" dirty="0"/>
          </a:p>
          <a:p>
            <a:pPr algn="l" rtl="0"/>
            <a:r>
              <a:rPr lang="en-US" altLang="zh-CN" dirty="0"/>
              <a:t>2.</a:t>
            </a:r>
            <a:r>
              <a:rPr lang="zh-TW" altLang="en-US" dirty="0"/>
              <a:t>Privacy and Data Security</a:t>
            </a:r>
            <a:endParaRPr lang="en-US" altLang="zh-TW" dirty="0"/>
          </a:p>
          <a:p>
            <a:pPr algn="l" rtl="0"/>
            <a:r>
              <a:rPr lang="en-US" altLang="zh-CN" dirty="0"/>
              <a:t>3.</a:t>
            </a:r>
            <a:r>
              <a:rPr lang="zh-TW" altLang="en-US" dirty="0"/>
              <a:t>Intellectual Property and Copyright Issues</a:t>
            </a:r>
            <a:endParaRPr lang="en-US" altLang="zh-TW" dirty="0"/>
          </a:p>
          <a:p>
            <a:pPr algn="l" rtl="0"/>
            <a:r>
              <a:rPr lang="en-US" altLang="zh-CN" dirty="0"/>
              <a:t>4.</a:t>
            </a:r>
            <a:r>
              <a:rPr lang="zh-TW" altLang="en-US" dirty="0"/>
              <a:t>Ethical Issues in E-Commerce</a:t>
            </a:r>
          </a:p>
          <a:p>
            <a:pPr algn="l" rtl="0"/>
            <a:endParaRPr lang="zh-TW" altLang="en-US" dirty="0"/>
          </a:p>
          <a:p>
            <a:pPr algn="l" rtl="0"/>
            <a:endParaRPr lang="zh-TW" altLang="en-US" dirty="0"/>
          </a:p>
          <a:p>
            <a:pPr algn="l" rtl="0"/>
            <a:endParaRPr lang="zh-TW" altLang="en-US" dirty="0"/>
          </a:p>
          <a:p>
            <a:pPr algn="l" rtl="0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37B1BBB-FD8E-4A28-B141-FB53D90B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zh-CN" altLang="en-US" dirty="0"/>
              <a:t>Unit 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5707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Integrity Management: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Enterprises should provide true and accurate product and service information to avoid misleading consumers.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Transparent data processing: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Respect consumers' privacy rights, clearly inform them of the purpose of data collection and obtain their explicit consent.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Sustainable Development: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Adopting sustainable practices in operations,</a:t>
            </a:r>
            <a:r>
              <a:rPr dirty="0">
                <a:solidFill>
                  <a:srgbClr val="C00000"/>
                </a:solidFill>
              </a:rPr>
              <a:t>Such as using environmentally friendly materials and reducing carbon footprint</a:t>
            </a:r>
            <a:r>
              <a:rPr dirty="0"/>
              <a:t>, and encourage consumers to participate in environmental protection activities.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The practice of moral responsibility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dirty="0"/>
              <a:t>Certain unethical behaviors of e-commerce platforms may lead to serious consequences.</a:t>
            </a:r>
            <a:endParaRPr lang="en-US" dirty="0"/>
          </a:p>
          <a:p>
            <a:pPr algn="l" rtl="0"/>
            <a:r>
              <a:rPr dirty="0"/>
              <a:t>For example</a:t>
            </a:r>
            <a:r>
              <a:rPr lang="zh-CN" altLang="en-US" dirty="0"/>
              <a:t>:</a:t>
            </a:r>
            <a:endParaRPr lang="en-US" altLang="zh-CN" dirty="0"/>
          </a:p>
          <a:p>
            <a:pPr lvl="1" algn="l" rtl="0"/>
            <a:r>
              <a:rPr dirty="0"/>
              <a:t>Some platforms were subject to legal sanctions for selling counterfeit and substandard products and lost the trust of a large number of consumers, ultimately leading to a decline in business.</a:t>
            </a:r>
            <a:endParaRPr lang="en-US" dirty="0"/>
          </a:p>
          <a:p>
            <a:pPr lvl="1" algn="l" rtl="0"/>
            <a:r>
              <a:rPr dirty="0"/>
              <a:t>These cases highlight the importance of ethical responsibility in business success.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Case Study: The Impact of Unethical Behavior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r>
              <a:rPr dirty="0"/>
              <a:t>E-commerce legal and ethical issues are important aspects that enterprises cannot ignore in their operations.</a:t>
            </a:r>
            <a:endParaRPr lang="en-US" dirty="0"/>
          </a:p>
          <a:p>
            <a:pPr algn="l" rtl="0"/>
            <a:r>
              <a:rPr dirty="0"/>
              <a:t>Compliance with relevant laws and regulations can not only avoid legal risks, but also enhance consumer trust and improve brand image.</a:t>
            </a:r>
            <a:endParaRPr lang="en-US" dirty="0"/>
          </a:p>
          <a:p>
            <a:pPr algn="l" rtl="0"/>
            <a:r>
              <a:rPr dirty="0"/>
              <a:t>At the same time, companies should actively assume social responsibility, practice business ethics, and promote the sustainable development of e-commerce.</a:t>
            </a:r>
            <a:endParaRPr lang="en-US" dirty="0"/>
          </a:p>
          <a:p>
            <a:pPr algn="l" rtl="0"/>
            <a:r>
              <a:rPr dirty="0"/>
              <a:t>With globalization and technological advancement, the legal and ethical challenges facing businesses will become increasingly complex.</a:t>
            </a:r>
            <a:endParaRPr lang="en-US"/>
          </a:p>
          <a:p>
            <a:pPr algn="l" rtl="0"/>
            <a:r>
              <a:t>Only by constantly learning and adapting</a:t>
            </a:r>
            <a:r>
              <a:rPr dirty="0"/>
              <a:t>, can we stand out in the fiercely competitive market.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E1EEAFC9-E5C7-47BB-A595-238D22D33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rtl="0"/>
            <a:r>
              <a:rPr lang="en-US" altLang="zh-CN" dirty="0"/>
              <a:t>1.</a:t>
            </a:r>
            <a:r>
              <a:rPr lang="zh-TW" altLang="en-US" dirty="0"/>
              <a:t>E-commerce related laws and regulations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dirty="0"/>
              <a:t>With the rapid development of e-commerce, countries have formulated corresponding laws and regulations.</a:t>
            </a:r>
            <a:endParaRPr lang="en-US" dirty="0"/>
          </a:p>
          <a:p>
            <a:pPr algn="l" rtl="0"/>
            <a:r>
              <a:rPr lang="zh-CN" altLang="en-US" dirty="0"/>
              <a:t>Purpose:</a:t>
            </a:r>
            <a:endParaRPr lang="en-US" altLang="zh-CN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Regulate e-commerce activities,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Protecting consumer rights,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Maintain market order.</a:t>
            </a:r>
            <a:endParaRPr lang="en-US" dirty="0">
              <a:solidFill>
                <a:srgbClr val="C00000"/>
              </a:solidFill>
            </a:endParaRPr>
          </a:p>
          <a:p>
            <a:pPr algn="l" rtl="0"/>
            <a:r>
              <a:rPr dirty="0"/>
              <a:t>These laws involve</a:t>
            </a:r>
            <a:endParaRPr lang="en-US" dirty="0"/>
          </a:p>
          <a:p>
            <a:pPr lvl="1" algn="l" rtl="0"/>
            <a:r>
              <a:rPr dirty="0">
                <a:solidFill>
                  <a:srgbClr val="7030A0"/>
                </a:solidFill>
              </a:rPr>
              <a:t>Contract Law,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7030A0"/>
                </a:solidFill>
              </a:rPr>
              <a:t>Consumer Protection Act,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7030A0"/>
                </a:solidFill>
              </a:rPr>
              <a:t>Data Protection Law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7030A0"/>
                </a:solidFill>
              </a:rPr>
              <a:t>electronic signature law.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dirty="0">
                <a:solidFill>
                  <a:srgbClr val="7030A0"/>
                </a:solidFill>
              </a:rPr>
              <a:t>E-commerce Law</a:t>
            </a:r>
            <a:r>
              <a:rPr dirty="0"/>
              <a:t>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Legal effect of the contract: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In e-commerce,</a:t>
            </a:r>
            <a:r>
              <a:rPr dirty="0">
                <a:solidFill>
                  <a:srgbClr val="C00000"/>
                </a:solidFill>
              </a:rPr>
              <a:t>A contract signed over the Internet has the same legal effect as a traditional paper contract.</a:t>
            </a:r>
            <a:r>
              <a:rPr dirty="0"/>
              <a:t>Electronic contracts are usually confirmed by electronic signatures.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Consumer Protection: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The law stipulates the responsibilities of e-commerce platforms and sellers, such as the authenticity of product information, after-sales service guarantees and return and exchange policies.</a:t>
            </a:r>
            <a:r>
              <a:rPr dirty="0">
                <a:solidFill>
                  <a:srgbClr val="C00000"/>
                </a:solidFill>
              </a:rPr>
              <a:t>Protecting the legitimate rights and interests of consumers</a:t>
            </a:r>
            <a:r>
              <a:rPr dirty="0"/>
              <a:t>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Electronic payment regulations</a:t>
            </a:r>
            <a:r>
              <a:rPr dirty="0"/>
              <a:t>:</a:t>
            </a:r>
            <a:endParaRPr lang="en-US" dirty="0"/>
          </a:p>
          <a:p>
            <a:pPr lvl="1" algn="l" rtl="0"/>
            <a:r>
              <a:rPr dirty="0"/>
              <a:t>Payment activities in e-commerce need to comply with relevant financial laws and regulations, including</a:t>
            </a:r>
            <a:r>
              <a:rPr dirty="0">
                <a:solidFill>
                  <a:srgbClr val="C00000"/>
                </a:solidFill>
              </a:rPr>
              <a:t>Payment security and fund settlement</a:t>
            </a:r>
            <a:r>
              <a:rPr dirty="0"/>
              <a:t>And other aspects of requirements.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Data Protection: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When conducting e-commerce activities, companies must comply with data protection laws.</a:t>
            </a:r>
            <a:r>
              <a:rPr dirty="0">
                <a:solidFill>
                  <a:srgbClr val="C00000"/>
                </a:solidFill>
              </a:rPr>
              <a:t>Ensure the security of users' personal data and prevent data leakage and abuse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Main contents of e-commerce law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dirty="0"/>
              <a:t>There are differences in e-commerce laws between countries. For example,</a:t>
            </a:r>
            <a:endParaRPr lang="en-US" dirty="0"/>
          </a:p>
          <a:p>
            <a:pPr algn="l" rtl="0"/>
            <a:r>
              <a:rPr lang="en-US" dirty="0"/>
              <a:t>(1).</a:t>
            </a:r>
            <a:r>
              <a:rPr dirty="0"/>
              <a:t>EU</a:t>
            </a:r>
            <a:endParaRPr lang="en-US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General Data Protection Regulation (GDPR)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Strict requirements for data protection</a:t>
            </a:r>
            <a:r>
              <a:rPr dirty="0"/>
              <a:t>,</a:t>
            </a:r>
            <a:endParaRPr lang="en-US" dirty="0"/>
          </a:p>
          <a:p>
            <a:pPr algn="l" rtl="0"/>
            <a:r>
              <a:rPr lang="en-US" dirty="0"/>
              <a:t>(2).</a:t>
            </a:r>
            <a:r>
              <a:rPr dirty="0"/>
              <a:t>America</a:t>
            </a:r>
            <a:endParaRPr lang="en-US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More reliance on industry self-discipline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The laws of the states of the federation.</a:t>
            </a:r>
            <a:endParaRPr lang="en-US" dirty="0">
              <a:solidFill>
                <a:srgbClr val="C00000"/>
              </a:solidFill>
            </a:endParaRPr>
          </a:p>
          <a:p>
            <a:pPr algn="l" rtl="0"/>
            <a:r>
              <a:rPr dirty="0"/>
              <a:t>When engaging in cross-border e-commerce, companies need to understand and comply with the legal regulations of the target market.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Comparison of e-commerce laws in various countries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E1EEAFC9-E5C7-47BB-A595-238D22D33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r>
              <a:rPr lang="en-US" altLang="zh-CN" dirty="0"/>
              <a:t>2.</a:t>
            </a:r>
            <a:r>
              <a:rPr lang="zh-TW" altLang="en-US" dirty="0"/>
              <a:t>Privacy and Data Security</a:t>
            </a:r>
          </a:p>
        </p:txBody>
      </p:sp>
    </p:spTree>
    <p:extLst>
      <p:ext uri="{BB962C8B-B14F-4D97-AF65-F5344CB8AC3E}">
        <p14:creationId xmlns:p14="http://schemas.microsoft.com/office/powerpoint/2010/main" val="410954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dirty="0"/>
              <a:t>In e-commerce,</a:t>
            </a:r>
            <a:endParaRPr lang="en-US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Consumers’ personal information</a:t>
            </a:r>
            <a:r>
              <a:rPr dirty="0"/>
              <a:t>,include</a:t>
            </a:r>
            <a:endParaRPr lang="en-US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Name, address, payment information,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/>
              <a:t>are collected and stored.</a:t>
            </a:r>
            <a:endParaRPr lang="en-US" dirty="0"/>
          </a:p>
          <a:p>
            <a:pPr algn="l" rtl="0"/>
            <a:r>
              <a:rPr dirty="0"/>
              <a:t>Privacy Protection</a:t>
            </a:r>
            <a:endParaRPr lang="en-US" dirty="0"/>
          </a:p>
          <a:p>
            <a:pPr lvl="1" algn="l" rtl="0"/>
            <a:r>
              <a:rPr dirty="0"/>
              <a:t>It is not only about the basic rights of consumers,</a:t>
            </a:r>
            <a:endParaRPr lang="en-US" dirty="0"/>
          </a:p>
          <a:p>
            <a:pPr lvl="1" algn="l" rtl="0"/>
            <a:r>
              <a:rPr dirty="0"/>
              <a:t>It is also the basis for building consumer trust.</a:t>
            </a:r>
            <a:endParaRPr lang="en-US" dirty="0"/>
          </a:p>
          <a:p>
            <a:pPr algn="l" rtl="0"/>
            <a:r>
              <a:rPr dirty="0"/>
              <a:t>The leakage or misuse of private data may lead to severe legal consequences and business losses.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The importance of privacy protection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Data Leakage: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Hacker attacks, insider abuse</a:t>
            </a:r>
            <a:r>
              <a:rPr lang="zh-TW" altLang="en-US" dirty="0">
                <a:solidFill>
                  <a:srgbClr val="C00000"/>
                </a:solidFill>
              </a:rPr>
              <a:t>,</a:t>
            </a:r>
            <a:r>
              <a:rPr dirty="0">
                <a:solidFill>
                  <a:srgbClr val="C00000"/>
                </a:solidFill>
              </a:rPr>
              <a:t>Technical vulnerabilities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/>
              <a:t>All of these may lead to data leakage, bringing risks to consumers and businesses.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Data storage and transmission: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Enterprises need to ensure that data is stored and transmitted</a:t>
            </a:r>
            <a:r>
              <a:rPr sz="3200" dirty="0">
                <a:solidFill>
                  <a:srgbClr val="C00000"/>
                </a:solidFill>
                <a:highlight>
                  <a:srgbClr val="FFFF00"/>
                </a:highlight>
              </a:rPr>
              <a:t>Take encryption measures</a:t>
            </a:r>
            <a:r>
              <a:rPr dirty="0"/>
              <a:t>to prevent unauthorized access.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Data minimization principles: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Companies should collect and process only the minimum amount of data necessary to achieve their business purposes.</a:t>
            </a:r>
            <a:r>
              <a:rPr dirty="0">
                <a:solidFill>
                  <a:srgbClr val="C00000"/>
                </a:solidFill>
              </a:rPr>
              <a:t>Avoid excessive collection of consumer information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t>Data security challenges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20</TotalTime>
  <Words>1258</Words>
  <Application>Microsoft Office PowerPoint</Application>
  <PresentationFormat>如螢幕大小 (4:3)</PresentationFormat>
  <Paragraphs>134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Segoe Condensed</vt:lpstr>
      <vt:lpstr>微軟正黑體</vt:lpstr>
      <vt:lpstr>Arial</vt:lpstr>
      <vt:lpstr>Bookman Old Style</vt:lpstr>
      <vt:lpstr>Roboto</vt:lpstr>
      <vt:lpstr>佈景主題4-粗體大字</vt:lpstr>
      <vt:lpstr>Ching-Wen Chen</vt:lpstr>
      <vt:lpstr>Unit Outline</vt:lpstr>
      <vt:lpstr>PowerPoint 簡報</vt:lpstr>
      <vt:lpstr>E-commerce LawOverview</vt:lpstr>
      <vt:lpstr>Main contents of e-commerce law</vt:lpstr>
      <vt:lpstr>Comparison of e-commerce laws in various countries</vt:lpstr>
      <vt:lpstr>PowerPoint 簡報</vt:lpstr>
      <vt:lpstr>The importance of privacy protection</vt:lpstr>
      <vt:lpstr>Data security challenges</vt:lpstr>
      <vt:lpstr>Privacy Protection Laws</vt:lpstr>
      <vt:lpstr>Data protection measures for enterprises</vt:lpstr>
      <vt:lpstr>PowerPoint 簡報</vt:lpstr>
      <vt:lpstr>Intellectual PropertyIPImportance</vt:lpstr>
      <vt:lpstr>Scope of copyright protection</vt:lpstr>
      <vt:lpstr>Consequences of Infringement</vt:lpstr>
      <vt:lpstr>Copyright Protection Measures</vt:lpstr>
      <vt:lpstr>PowerPoint 簡報</vt:lpstr>
      <vt:lpstr>Importance of business ethics</vt:lpstr>
      <vt:lpstr>Common ethical issues</vt:lpstr>
      <vt:lpstr>The practice of moral responsibility</vt:lpstr>
      <vt:lpstr>Case Study: The Impact of Unethical Behavior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/>
  <cp:keywords/>
  <dc:description>generated using python-pptx</dc:description>
  <cp:lastModifiedBy>tsu ccw</cp:lastModifiedBy>
  <cp:revision>5</cp:revision>
  <dcterms:created xsi:type="dcterms:W3CDTF">2013-01-27T09:14:16Z</dcterms:created>
  <dcterms:modified xsi:type="dcterms:W3CDTF">2024-09-05T14:35:58Z</dcterms:modified>
  <cp:category/>
</cp:coreProperties>
</file>