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80" r:id="rId4"/>
    <p:sldId id="273" r:id="rId5"/>
    <p:sldId id="292" r:id="rId6"/>
    <p:sldId id="300" r:id="rId7"/>
    <p:sldId id="281" r:id="rId8"/>
    <p:sldId id="257" r:id="rId9"/>
    <p:sldId id="258" r:id="rId10"/>
    <p:sldId id="259" r:id="rId11"/>
    <p:sldId id="260" r:id="rId12"/>
    <p:sldId id="276" r:id="rId13"/>
    <p:sldId id="262" r:id="rId14"/>
    <p:sldId id="263" r:id="rId15"/>
    <p:sldId id="279" r:id="rId16"/>
    <p:sldId id="264" r:id="rId17"/>
    <p:sldId id="277" r:id="rId18"/>
    <p:sldId id="266" r:id="rId19"/>
    <p:sldId id="267" r:id="rId20"/>
    <p:sldId id="268" r:id="rId21"/>
    <p:sldId id="269" r:id="rId22"/>
    <p:sldId id="278" r:id="rId23"/>
    <p:sldId id="271" r:id="rId24"/>
    <p:sldId id="272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005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363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51790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944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52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4340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4967925"/>
            <a:ext cx="7772400" cy="1184299"/>
          </a:xfrm>
        </p:spPr>
        <p:txBody>
          <a:bodyPr/>
          <a:lstStyle/>
          <a:p>
            <a:pPr rtl="0"/>
            <a:r>
              <a:rPr lang="en-US" dirty="0"/>
              <a:t>Ching-Wen Chen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7F7E36F-9AF9-4A6D-9196-AC8DD51C9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4841" y="989815"/>
            <a:ext cx="9087439" cy="3535645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en-US" altLang="zh-TW" sz="4800" dirty="0"/>
              <a:t>"Supply Chain Management" is the key </a:t>
            </a:r>
            <a:r>
              <a:rPr lang="en-US" altLang="zh-CN" sz="4800" dirty="0"/>
              <a:t>of</a:t>
            </a:r>
            <a:r>
              <a:rPr lang="en-US" altLang="zh-TW" sz="4800" dirty="0"/>
              <a:t> competitiveness in "Fast Fashion E-commerce."</a:t>
            </a:r>
          </a:p>
          <a:p>
            <a:pPr rtl="0"/>
            <a:r>
              <a:rPr lang="en-US" altLang="zh-TW" sz="4800" dirty="0"/>
              <a:t> </a:t>
            </a:r>
          </a:p>
          <a:p>
            <a:pPr algn="l" rtl="0"/>
            <a:r>
              <a:rPr lang="en-US" altLang="zh-TW" sz="3600" dirty="0"/>
              <a:t>➜ Using Zara and SHEIN as examples.</a:t>
            </a:r>
            <a:endParaRPr lang="zh-TW" altLang="en-US" sz="10700" dirty="0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In e-commerce,</a:t>
            </a:r>
            <a:r>
              <a:rPr dirty="0">
                <a:highlight>
                  <a:srgbClr val="FFFF00"/>
                </a:highlight>
              </a:rPr>
              <a:t>Supply Chain Management</a:t>
            </a:r>
            <a:r>
              <a:rPr dirty="0">
                <a:solidFill>
                  <a:srgbClr val="7030A0"/>
                </a:solidFill>
              </a:rPr>
              <a:t>Crucial</a:t>
            </a:r>
            <a:r>
              <a:rPr dirty="0"/>
              <a:t>,</a:t>
            </a:r>
            <a:endParaRPr lang="en-US" dirty="0"/>
          </a:p>
          <a:p>
            <a:pPr algn="l" rtl="0"/>
            <a:r>
              <a:rPr dirty="0"/>
              <a:t>Because it directly affects the company's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Delivery speed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Cost Control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Customer satisfaction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algn="l" rtl="0"/>
            <a:r>
              <a:rPr dirty="0"/>
              <a:t>Effective supply chain management can help companies</a:t>
            </a:r>
            <a:endParaRPr lang="en-US" dirty="0"/>
          </a:p>
          <a:p>
            <a:pPr lvl="1" algn="l" rtl="0"/>
            <a:r>
              <a:rPr dirty="0"/>
              <a:t>Gain an advantage over your competition.</a:t>
            </a:r>
            <a:endParaRPr lang="en-US" dirty="0"/>
          </a:p>
          <a:p>
            <a:pPr lvl="1" algn="l" rtl="0"/>
            <a:r>
              <a:rPr dirty="0"/>
              <a:t>Through faster delivery</a:t>
            </a:r>
            <a:endParaRPr lang="en-US" dirty="0"/>
          </a:p>
          <a:p>
            <a:pPr lvl="1" algn="l" rtl="0"/>
            <a:r>
              <a:rPr dirty="0"/>
              <a:t>Lower costs to increase market share.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Importance of Supply Chain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speed: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E-commerce requirements</a:t>
            </a:r>
            <a:r>
              <a:rPr dirty="0">
                <a:solidFill>
                  <a:srgbClr val="C00000"/>
                </a:solidFill>
              </a:rPr>
              <a:t>Quick response to market demand</a:t>
            </a:r>
            <a:r>
              <a:rPr dirty="0"/>
              <a:t>,therefore</a:t>
            </a:r>
            <a:r>
              <a:rPr dirty="0">
                <a:solidFill>
                  <a:srgbClr val="C00000"/>
                </a:solidFill>
              </a:rPr>
              <a:t>The supply chain must be efficient</a:t>
            </a:r>
            <a:r>
              <a:rPr dirty="0"/>
              <a:t>and flexibility.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Complexity: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E-commerce involves multiple channels of sales, including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Online and offline collaboration</a:t>
            </a:r>
            <a:r>
              <a:rPr dirty="0"/>
              <a:t>, which makes supply chain management more complicated.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Global: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With the development of cross-border e-commerce,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Supply chain management needs to be considered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Complete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Global Logistics, Customs Clearance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International Payments</a:t>
            </a:r>
            <a:r>
              <a:rPr lang="en-US" altLang="zh-CN" dirty="0"/>
              <a:t>】</a:t>
            </a:r>
            <a:r>
              <a:rPr dirty="0"/>
              <a:t>And many other challenges.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Characteristics of e-commerce supply chain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TW" dirty="0"/>
              <a:t>3.</a:t>
            </a:r>
            <a:r>
              <a:rPr lang="zh-TW" altLang="en-US" dirty="0"/>
              <a:t>Logistics in </a:t>
            </a:r>
            <a:endParaRPr lang="en-US" altLang="zh-TW" dirty="0"/>
          </a:p>
          <a:p>
            <a:pPr rtl="0"/>
            <a:r>
              <a:rPr lang="zh-TW" altLang="en-US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23929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dirty="0"/>
              <a:t>Logistics management is an important part of supply chain management.</a:t>
            </a:r>
            <a:endParaRPr lang="en-US" dirty="0"/>
          </a:p>
          <a:p>
            <a:pPr algn="l" rtl="0"/>
            <a:r>
              <a:rPr dirty="0"/>
              <a:t>It covers</a:t>
            </a:r>
            <a:endParaRPr lang="en-US" dirty="0"/>
          </a:p>
          <a:p>
            <a:pPr lvl="1" algn="l" rtl="0"/>
            <a:r>
              <a:rPr sz="3800" dirty="0">
                <a:solidFill>
                  <a:srgbClr val="7030A0"/>
                </a:solidFill>
              </a:rPr>
              <a:t>from</a:t>
            </a:r>
            <a:r>
              <a:rPr lang="en-US" altLang="zh-CN" sz="3800" dirty="0">
                <a:solidFill>
                  <a:srgbClr val="7030A0"/>
                </a:solidFill>
              </a:rPr>
              <a:t>【</a:t>
            </a:r>
            <a:r>
              <a:rPr sz="3800" dirty="0">
                <a:solidFill>
                  <a:srgbClr val="7030A0"/>
                </a:solidFill>
              </a:rPr>
              <a:t>Suppliers</a:t>
            </a:r>
            <a:r>
              <a:rPr lang="en-US" altLang="zh-CN" sz="3800" dirty="0">
                <a:solidFill>
                  <a:srgbClr val="7030A0"/>
                </a:solidFill>
              </a:rPr>
              <a:t>】</a:t>
            </a:r>
            <a:r>
              <a:rPr sz="3800" dirty="0">
                <a:solidFill>
                  <a:srgbClr val="7030A0"/>
                </a:solidFill>
              </a:rPr>
              <a:t>arrive</a:t>
            </a:r>
            <a:r>
              <a:rPr lang="en-US" altLang="zh-CN" sz="3800" dirty="0">
                <a:solidFill>
                  <a:srgbClr val="7030A0"/>
                </a:solidFill>
              </a:rPr>
              <a:t>【</a:t>
            </a:r>
            <a:r>
              <a:rPr sz="3800" dirty="0">
                <a:solidFill>
                  <a:srgbClr val="7030A0"/>
                </a:solidFill>
              </a:rPr>
              <a:t>Consumers</a:t>
            </a:r>
            <a:r>
              <a:rPr lang="en-US" altLang="zh-CN" sz="3800" dirty="0">
                <a:solidFill>
                  <a:srgbClr val="7030A0"/>
                </a:solidFill>
              </a:rPr>
              <a:t>】</a:t>
            </a:r>
            <a:r>
              <a:rPr sz="3800" dirty="0">
                <a:solidFill>
                  <a:srgbClr val="7030A0"/>
                </a:solidFill>
              </a:rPr>
              <a:t>The entire commodity circulation process.</a:t>
            </a:r>
            <a:endParaRPr lang="en-US" sz="3800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Logistics in e-commerce mainly includes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sz="3900" dirty="0">
                <a:solidFill>
                  <a:srgbClr val="7030A0"/>
                </a:solidFill>
              </a:rPr>
              <a:t>Warehouse management,</a:t>
            </a:r>
            <a:endParaRPr lang="en-US" sz="3900" dirty="0">
              <a:solidFill>
                <a:srgbClr val="7030A0"/>
              </a:solidFill>
            </a:endParaRPr>
          </a:p>
          <a:p>
            <a:pPr lvl="1" algn="l" rtl="0"/>
            <a:r>
              <a:rPr sz="3900" dirty="0">
                <a:solidFill>
                  <a:srgbClr val="7030A0"/>
                </a:solidFill>
              </a:rPr>
              <a:t>Transport Management</a:t>
            </a:r>
            <a:endParaRPr lang="en-US" sz="3900" dirty="0">
              <a:solidFill>
                <a:srgbClr val="7030A0"/>
              </a:solidFill>
            </a:endParaRPr>
          </a:p>
          <a:p>
            <a:pPr lvl="1" algn="l" rtl="0"/>
            <a:r>
              <a:rPr sz="3900" dirty="0">
                <a:solidFill>
                  <a:srgbClr val="7030A0"/>
                </a:solidFill>
              </a:rPr>
              <a:t>Delivery service.</a:t>
            </a:r>
            <a:endParaRPr lang="en-US" sz="3900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The level of logistics efficiency directly affects consumers' shopping experience and enterprises' operating costs.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role of logistics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Fast delivery requirements: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As consumers</a:t>
            </a:r>
            <a:r>
              <a:rPr dirty="0">
                <a:solidFill>
                  <a:srgbClr val="C00000"/>
                </a:solidFill>
              </a:rPr>
              <a:t>The demand for delivery speed is getting higher and higher</a:t>
            </a:r>
            <a:r>
              <a:rPr dirty="0"/>
              <a:t>, how to complete order processing and delivery in a short time has become a big challenge.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Reverse Logistics: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Returns and Exchanges</a:t>
            </a:r>
            <a:r>
              <a:rPr dirty="0"/>
              <a:t>Very common in e-commerce.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Enterprises need to have a complete reverse logistics system</a:t>
            </a:r>
            <a:r>
              <a:rPr dirty="0"/>
              <a:t>to handle these needs.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Multi-channel logistics: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 e-commerce, companies need to manage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Orders from different sales channels</a:t>
            </a:r>
            <a:r>
              <a:rPr dirty="0"/>
              <a:t>, which requires the logistics system to have a high degree of integration and coordination capabilities.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Challenges of e-commerce logistics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TW" dirty="0"/>
              <a:t>4.</a:t>
            </a:r>
            <a:r>
              <a:rPr lang="zh-TW" altLang="en-US" dirty="0"/>
              <a:t>Delivery in </a:t>
            </a:r>
            <a:endParaRPr lang="en-US" altLang="zh-TW" dirty="0"/>
          </a:p>
          <a:p>
            <a:pPr rtl="0"/>
            <a:r>
              <a:rPr lang="zh-TW" altLang="en-US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113591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Last mile delivery: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The last mile of delivery is the most challenging part of logistics</a:t>
            </a:r>
            <a:r>
              <a:rPr dirty="0"/>
              <a:t>, companies can cooperate with local delivery service providers</a:t>
            </a:r>
            <a:r>
              <a:rPr lang="zh-CN" altLang="en-US" dirty="0"/>
              <a:t>,</a:t>
            </a:r>
            <a:r>
              <a:rPr dirty="0"/>
              <a:t>Or establish your own delivery team to improve delivery efficiency.</a:t>
            </a:r>
            <a:endParaRPr lang="en-US" dirty="0"/>
          </a:p>
          <a:p>
            <a:pPr algn="l" rtl="0"/>
            <a:r>
              <a:rPr dirty="0">
                <a:solidFill>
                  <a:srgbClr val="7030A0"/>
                </a:solidFill>
              </a:rPr>
              <a:t>Storage location optimization: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By</a:t>
            </a:r>
            <a:r>
              <a:rPr dirty="0">
                <a:solidFill>
                  <a:srgbClr val="C00000"/>
                </a:solidFill>
              </a:rPr>
              <a:t>Warehouses are located close to major markets</a:t>
            </a:r>
            <a:r>
              <a:rPr dirty="0"/>
              <a:t>, companies can</a:t>
            </a:r>
            <a:r>
              <a:rPr dirty="0">
                <a:highlight>
                  <a:srgbClr val="FFFF00"/>
                </a:highlight>
              </a:rPr>
              <a:t>Shorten delivery time</a:t>
            </a:r>
            <a:r>
              <a:rPr dirty="0"/>
              <a:t>, reducing logistics costs.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Automation technology applications: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Use automation techniques such as</a:t>
            </a:r>
            <a:endParaRPr lang="en-US" dirty="0"/>
          </a:p>
          <a:p>
            <a:pPr lvl="2" algn="l" rtl="0"/>
            <a:r>
              <a:rPr dirty="0">
                <a:solidFill>
                  <a:srgbClr val="C00000"/>
                </a:solidFill>
              </a:rPr>
              <a:t>Drone delivery,</a:t>
            </a:r>
            <a:endParaRPr lang="en-US" dirty="0">
              <a:solidFill>
                <a:srgbClr val="C00000"/>
              </a:solidFill>
            </a:endParaRPr>
          </a:p>
          <a:p>
            <a:pPr lvl="2" algn="l" rtl="0"/>
            <a:r>
              <a:rPr dirty="0">
                <a:solidFill>
                  <a:srgbClr val="C00000"/>
                </a:solidFill>
              </a:rPr>
              <a:t>Automatic storage system, etc.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It can improve logistics efficiency and reduce labor costs.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Delivery strategy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rtl="0"/>
            <a:r>
              <a:rPr lang="en-US" altLang="zh-TW" dirty="0"/>
              <a:t>5.</a:t>
            </a:r>
            <a:r>
              <a:rPr lang="zh-TW" altLang="en-US" dirty="0"/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2191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/>
              <a:t>Inventory management is one of the core links of supply chain management.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</a:rPr>
              <a:t>How to effectively control and adjust inventory levels,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To meet market demand,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Avoid out-of-stock or over-inventory situations.</a:t>
            </a:r>
            <a:endParaRPr lang="en-US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Good inventory management can help companies reduce costs.</a:t>
            </a:r>
            <a:r>
              <a:rPr dirty="0">
                <a:highlight>
                  <a:srgbClr val="FFFF00"/>
                </a:highlight>
              </a:rPr>
              <a:t>Improve capital turnover</a:t>
            </a:r>
            <a:r>
              <a:rPr dirty="0"/>
              <a:t>, and improve customer satisfaction.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Importance of Inventory Management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Inaccurate demand forecast: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The volatility of market demand makes inventory management challenging.</a:t>
            </a:r>
            <a:r>
              <a:rPr dirty="0">
                <a:solidFill>
                  <a:srgbClr val="C00000"/>
                </a:solidFill>
              </a:rPr>
              <a:t>Too much or too little inventory can lead to losses</a:t>
            </a:r>
            <a:r>
              <a:rPr dirty="0"/>
              <a:t>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Product Diversification: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 e-commerce</a:t>
            </a:r>
            <a:r>
              <a:rPr dirty="0">
                <a:solidFill>
                  <a:srgbClr val="C00000"/>
                </a:solidFill>
              </a:rPr>
              <a:t>Wide range of products</a:t>
            </a:r>
            <a:r>
              <a:rPr dirty="0"/>
              <a:t>How to effectively manage</a:t>
            </a:r>
            <a:r>
              <a:rPr dirty="0">
                <a:solidFill>
                  <a:srgbClr val="C00000"/>
                </a:solidFill>
              </a:rPr>
              <a:t>Diverse inventory becomes a major problem</a:t>
            </a:r>
            <a:r>
              <a:rPr dirty="0"/>
              <a:t>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Inventory update speed: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Especially in</a:t>
            </a:r>
            <a:r>
              <a:rPr dirty="0">
                <a:solidFill>
                  <a:srgbClr val="C00000"/>
                </a:solidFill>
              </a:rPr>
              <a:t>Fashion, electronic products, etc. are updated quickly</a:t>
            </a:r>
            <a:r>
              <a:rPr dirty="0"/>
              <a:t>In the industry, companies need to respond quickly to market changes and adjust inventory strategies.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sz="4000" dirty="0"/>
              <a:t>Inventory Management</a:t>
            </a:r>
            <a:r>
              <a:rPr lang="en-US" sz="4000" dirty="0"/>
              <a:t> </a:t>
            </a:r>
            <a:r>
              <a:rPr sz="4000" dirty="0">
                <a:solidFill>
                  <a:srgbClr val="C00000"/>
                </a:solidFill>
              </a:rPr>
              <a:t>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CB5BC5-D40F-4DDC-ADC9-1387C9B8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TW" dirty="0"/>
              <a:t>1.</a:t>
            </a:r>
            <a:r>
              <a:rPr lang="zh-TW" altLang="en-US" dirty="0"/>
              <a:t>Case Study: Successful Experience in Supply Chain Optimization</a:t>
            </a:r>
            <a:r>
              <a:rPr lang="zh-CN" altLang="en-US" dirty="0"/>
              <a:t>(Fast fashion brand</a:t>
            </a:r>
            <a:r>
              <a:rPr lang="en-US" altLang="zh-CN" dirty="0"/>
              <a:t>Zara</a:t>
            </a:r>
            <a:r>
              <a:rPr lang="zh-CN" altLang="en-US" dirty="0"/>
              <a:t>,</a:t>
            </a:r>
            <a:r>
              <a:rPr lang="en-US" altLang="zh-CN" dirty="0"/>
              <a:t>SHEIN</a:t>
            </a:r>
            <a:r>
              <a:rPr lang="zh-CN" altLang="en-US" dirty="0"/>
              <a:t>）</a:t>
            </a:r>
            <a:endParaRPr lang="zh-TW" altLang="en-US" dirty="0"/>
          </a:p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Supply Chain Management Overview</a:t>
            </a:r>
            <a:endParaRPr lang="en-US" altLang="zh-TW" dirty="0"/>
          </a:p>
          <a:p>
            <a:pPr algn="l" rtl="0"/>
            <a:r>
              <a:rPr lang="en-US" altLang="zh-TW" dirty="0"/>
              <a:t>3.</a:t>
            </a:r>
            <a:r>
              <a:rPr lang="zh-TW" altLang="en-US" dirty="0"/>
              <a:t>Logistics and Distribution in E-Commerce</a:t>
            </a:r>
            <a:endParaRPr lang="en-US" altLang="zh-TW" dirty="0"/>
          </a:p>
          <a:p>
            <a:pPr algn="l" rtl="0"/>
            <a:r>
              <a:rPr lang="en-US" altLang="zh-TW" dirty="0"/>
              <a:t>4.</a:t>
            </a:r>
            <a:r>
              <a:rPr lang="zh-TW" altLang="en-US" dirty="0"/>
              <a:t>Inventory Management System</a:t>
            </a:r>
            <a:endParaRPr lang="en-US" altLang="zh-TW" dirty="0"/>
          </a:p>
          <a:p>
            <a:pPr algn="l" rtl="0"/>
            <a:r>
              <a:rPr lang="en-US" altLang="zh-TW" dirty="0"/>
              <a:t>5.</a:t>
            </a:r>
            <a:r>
              <a:rPr lang="zh-TW" altLang="en-US" dirty="0"/>
              <a:t>Supply Chain Optimization Strategy</a:t>
            </a:r>
            <a:endParaRPr lang="en-US" altLang="zh-TW" dirty="0"/>
          </a:p>
          <a:p>
            <a:pPr algn="l" rtl="0"/>
            <a:endParaRPr lang="zh-TW" altLang="en-US" dirty="0"/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958073-9F2F-40E7-93D7-88752FA2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562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3800" dirty="0">
                <a:solidFill>
                  <a:srgbClr val="7030A0"/>
                </a:solidFill>
              </a:rPr>
              <a:t>IMS</a:t>
            </a:r>
            <a:r>
              <a:rPr lang="zh-CN" altLang="en-US" sz="3800" dirty="0">
                <a:solidFill>
                  <a:srgbClr val="7030A0"/>
                </a:solidFill>
              </a:rPr>
              <a:t>,</a:t>
            </a:r>
            <a:r>
              <a:rPr lang="en-US" altLang="zh-TW" sz="3800" dirty="0">
                <a:solidFill>
                  <a:srgbClr val="7030A0"/>
                </a:solidFill>
              </a:rPr>
              <a:t>Inventory Management System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Real-time inventory monitoring: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IMS</a:t>
            </a:r>
            <a:r>
              <a:rPr dirty="0"/>
              <a:t>Can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Track inventory levels in real time</a:t>
            </a:r>
            <a:r>
              <a:rPr dirty="0"/>
              <a:t>, providing accurate inventory data to help companies make timely decisions.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Automatic replenishment system: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Based on inventory levels and forecast demand,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Automatically generate replenishment orders</a:t>
            </a:r>
            <a:r>
              <a:rPr dirty="0"/>
              <a:t>, ensure sufficient inventory.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Multi-warehouse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For enterprises with multiple warehouses, IMS can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Coordinate inventory allocation between warehouses</a:t>
            </a:r>
            <a:r>
              <a:rPr dirty="0"/>
              <a:t>, optimize resource utilization.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Functions of Inventory Management System (IMS)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Demand Forecasting Technology: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use</a:t>
            </a:r>
            <a:r>
              <a:rPr dirty="0">
                <a:solidFill>
                  <a:srgbClr val="C00000"/>
                </a:solidFill>
              </a:rPr>
              <a:t>Big Data and Artificial Intelligence Technology</a:t>
            </a:r>
            <a:r>
              <a:rPr dirty="0"/>
              <a:t>conduct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Demand Forecast</a:t>
            </a:r>
            <a:r>
              <a:rPr dirty="0"/>
              <a:t>, reduce forecasting errors and improve the accuracy of inventory management.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Inventory classification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Based on the sales frequency and profit contribution of the product,</a:t>
            </a:r>
            <a:r>
              <a:rPr dirty="0">
                <a:solidFill>
                  <a:srgbClr val="C00000"/>
                </a:solidFill>
              </a:rPr>
              <a:t>Divide inventory into different levels and adopt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Differentiated management strategies</a:t>
            </a:r>
            <a:r>
              <a:rPr dirty="0"/>
              <a:t>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Flexible supply chain strategy: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Establish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Flexible supply chain</a:t>
            </a:r>
            <a:r>
              <a:rPr dirty="0"/>
              <a:t>, quickly adjust inventory strategies according to market changes and reduce inventory risks.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Inventory Optimization Strategy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altLang="zh-TW" dirty="0"/>
              <a:t>6.</a:t>
            </a:r>
            <a:r>
              <a:rPr lang="zh-TW" altLang="en-US" dirty="0"/>
              <a:t>Supply Chain Optimization Strategy</a:t>
            </a:r>
          </a:p>
        </p:txBody>
      </p:sp>
    </p:spTree>
    <p:extLst>
      <p:ext uri="{BB962C8B-B14F-4D97-AF65-F5344CB8AC3E}">
        <p14:creationId xmlns:p14="http://schemas.microsoft.com/office/powerpoint/2010/main" val="78472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/>
              <a:t>In e-commerce,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Supply Chain Optimization</a:t>
            </a:r>
            <a:r>
              <a:rPr dirty="0"/>
              <a:t>is the key to staying competitive.</a:t>
            </a:r>
            <a:endParaRPr lang="en-US" dirty="0"/>
          </a:p>
          <a:p>
            <a:pPr algn="l" rtl="0"/>
            <a:r>
              <a:rPr dirty="0"/>
              <a:t>Through supply chain optimization,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</a:rPr>
              <a:t>Enterprises can improve overall operational efficiency.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Reduce costs,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and shorten delivery time,</a:t>
            </a:r>
            <a:endParaRPr lang="en-US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Thereby improving customer satisfaction.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Importance of Supply Chain Optimization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Supply chain integration: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Integration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Suppliers, manufacturers, logistics providers</a:t>
            </a:r>
            <a:r>
              <a:rPr lang="en-US" altLang="zh-CN" dirty="0"/>
              <a:t>】</a:t>
            </a:r>
            <a:r>
              <a:rPr dirty="0"/>
              <a:t>etc. to establish a collaborative supply chain system and improve overall efficiency.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Digital Transformation: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use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Internet of Things (IoT), Big Data Analysis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Blockchain Technology</a:t>
            </a:r>
            <a:r>
              <a:rPr lang="en-US" altLang="zh-CN" dirty="0"/>
              <a:t>】</a:t>
            </a:r>
            <a:r>
              <a:rPr dirty="0"/>
              <a:t>, realize digital management of the supply chain and improve transparency and traceability.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Flexible supply chain: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Build capacity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Quickly respond to market changes</a:t>
            </a:r>
            <a:r>
              <a:rPr dirty="0"/>
              <a:t>A flexible supply chain that can respond to emergencies and demand fluctuations through flexible production planning and logistics arrangements.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Environmental Protection and Sustainability: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Introducing environmental protection and sustainability considerations into supply chain management,</a:t>
            </a:r>
            <a:endParaRPr lang="en-US" dirty="0"/>
          </a:p>
          <a:p>
            <a:pPr lvl="1" algn="l" rtl="0"/>
            <a:r>
              <a:rPr lang="zh-CN" altLang="en-US" dirty="0"/>
              <a:t>For example:</a:t>
            </a:r>
            <a:r>
              <a:rPr dirty="0"/>
              <a:t>use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Renewable energy, reducing carbon emissions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Adopt green logistics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Strategies for Supply Chain Optimization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dirty="0"/>
              <a:t>In e-commerce</a:t>
            </a:r>
            <a:r>
              <a:rPr dirty="0">
                <a:highlight>
                  <a:srgbClr val="FFFF00"/>
                </a:highlight>
              </a:rPr>
              <a:t>Supply Chain Management</a:t>
            </a:r>
            <a:r>
              <a:rPr dirty="0"/>
              <a:t>It is one of the key factors for business success.</a:t>
            </a:r>
            <a:endParaRPr lang="en-US" dirty="0"/>
          </a:p>
          <a:p>
            <a:pPr algn="l" rtl="0"/>
            <a:r>
              <a:rPr dirty="0"/>
              <a:t>Through effective supply chain management, companies can</a:t>
            </a:r>
            <a:endParaRPr lang="en-US" dirty="0"/>
          </a:p>
          <a:p>
            <a:pPr lvl="1" algn="l" rtl="0"/>
            <a:r>
              <a:rPr sz="3600" dirty="0">
                <a:solidFill>
                  <a:srgbClr val="7030A0"/>
                </a:solidFill>
              </a:rPr>
              <a:t>Improve operational efficiency, reduce costs,</a:t>
            </a:r>
            <a:endParaRPr lang="en-US" sz="3600" dirty="0">
              <a:solidFill>
                <a:srgbClr val="7030A0"/>
              </a:solidFill>
            </a:endParaRPr>
          </a:p>
          <a:p>
            <a:pPr lvl="1" algn="l" rtl="0"/>
            <a:r>
              <a:rPr sz="3600" dirty="0">
                <a:solidFill>
                  <a:srgbClr val="7030A0"/>
                </a:solidFill>
              </a:rPr>
              <a:t>And provide consumers with a better shopping experience.</a:t>
            </a:r>
            <a:endParaRPr lang="en-US" sz="3600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With the continuous advancement of technology,</a:t>
            </a:r>
            <a:endParaRPr lang="en-US" dirty="0"/>
          </a:p>
          <a:p>
            <a:pPr lvl="1" algn="l" rtl="0"/>
            <a:r>
              <a:rPr sz="3800" dirty="0">
                <a:solidFill>
                  <a:srgbClr val="7030A0"/>
                </a:solidFill>
              </a:rPr>
              <a:t>Digitalization of Supply Chain Management</a:t>
            </a:r>
            <a:endParaRPr lang="en-US" sz="3800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sz="3800" dirty="0">
                <a:solidFill>
                  <a:srgbClr val="7030A0"/>
                </a:solidFill>
              </a:rPr>
              <a:t>Supply Chain Management</a:t>
            </a:r>
            <a:r>
              <a:rPr sz="3800" dirty="0">
                <a:solidFill>
                  <a:srgbClr val="7030A0"/>
                </a:solidFill>
              </a:rPr>
              <a:t>Intelligent</a:t>
            </a:r>
            <a:r>
              <a:rPr lang="en-US" sz="3800" dirty="0">
                <a:solidFill>
                  <a:srgbClr val="7030A0"/>
                </a:solidFill>
              </a:rPr>
              <a:t>,</a:t>
            </a:r>
            <a:r>
              <a:rPr sz="3800" dirty="0">
                <a:solidFill>
                  <a:srgbClr val="7030A0"/>
                </a:solidFill>
              </a:rPr>
              <a:t>It will become the future development trend.</a:t>
            </a:r>
            <a:endParaRPr lang="en-US" sz="3800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Enterprises need to continue to focus on supply chain optimization and flexibly respond to market changes in order to remain invincible in the fierce market competition.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32874"/>
            <a:ext cx="8495931" cy="3789575"/>
          </a:xfrm>
        </p:spPr>
        <p:txBody>
          <a:bodyPr>
            <a:normAutofit fontScale="77500" lnSpcReduction="20000"/>
          </a:bodyPr>
          <a:lstStyle/>
          <a:p>
            <a:pPr rtl="0"/>
            <a:r>
              <a:rPr lang="en-US" altLang="zh-TW" dirty="0"/>
              <a:t>1.</a:t>
            </a:r>
            <a:r>
              <a:rPr lang="zh-TW" altLang="en-US" dirty="0"/>
              <a:t>Case Study</a:t>
            </a:r>
            <a:r>
              <a:rPr lang="zh-CN" altLang="en-US" dirty="0"/>
              <a:t>：</a:t>
            </a:r>
            <a:r>
              <a:rPr lang="zh-TW" altLang="en-US" dirty="0"/>
              <a:t>Successful Experience in Supply Chain Optimization</a:t>
            </a:r>
            <a:endParaRPr lang="en-US" altLang="zh-TW" dirty="0"/>
          </a:p>
          <a:p>
            <a:pPr algn="l" rtl="0"/>
            <a:endParaRPr lang="en-US" altLang="zh-TW" dirty="0"/>
          </a:p>
          <a:p>
            <a:pPr rtl="0"/>
            <a:r>
              <a:rPr lang="zh-CN" altLang="en-US" dirty="0"/>
              <a:t>（</a:t>
            </a:r>
            <a:r>
              <a:rPr lang="en-US" altLang="zh-CN" dirty="0"/>
              <a:t>Zara</a:t>
            </a:r>
            <a:r>
              <a:rPr lang="zh-CN" altLang="en-US" dirty="0"/>
              <a:t>,</a:t>
            </a:r>
            <a:r>
              <a:rPr lang="en-US" altLang="zh-CN" dirty="0"/>
              <a:t>SHEIN</a:t>
            </a:r>
            <a:r>
              <a:rPr lang="zh-CN" altLang="en-US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61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Many well-known companies have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Supply Chain Optimization</a:t>
            </a:r>
            <a:r>
              <a:rPr dirty="0"/>
              <a:t>Remarkable results have been achieved.</a:t>
            </a:r>
            <a:endParaRPr lang="en-US" dirty="0"/>
          </a:p>
          <a:p>
            <a:pPr algn="l" rtl="0"/>
            <a:r>
              <a:rPr dirty="0"/>
              <a:t>For example</a:t>
            </a:r>
            <a:r>
              <a:rPr lang="en-US" altLang="zh-CN" dirty="0"/>
              <a:t>1</a:t>
            </a:r>
            <a:r>
              <a:rPr lang="zh-CN" altLang="en-US" dirty="0"/>
              <a:t>: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Zara</a:t>
            </a:r>
            <a:r>
              <a:rPr lang="zh-TW" altLang="en-US" dirty="0">
                <a:solidFill>
                  <a:srgbClr val="7030A0"/>
                </a:solidFill>
              </a:rPr>
              <a:t>Clothing</a:t>
            </a:r>
            <a:r>
              <a:rPr lang="zh-CN" altLang="en-US" dirty="0">
                <a:solidFill>
                  <a:srgbClr val="7030A0"/>
                </a:solidFill>
              </a:rPr>
              <a:t>,</a:t>
            </a:r>
            <a:r>
              <a:rPr lang="en-US" altLang="zh-CN" dirty="0">
                <a:solidFill>
                  <a:srgbClr val="7030A0"/>
                </a:solidFill>
              </a:rPr>
              <a:t>SHEIN</a:t>
            </a:r>
            <a:r>
              <a:rPr lang="zh-CN" altLang="en-US" dirty="0">
                <a:solidFill>
                  <a:srgbClr val="7030A0"/>
                </a:solidFill>
              </a:rPr>
              <a:t>Fashion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Zara</a:t>
            </a:r>
            <a:r>
              <a:rPr lang="en-US" altLang="zh-CN" dirty="0">
                <a:solidFill>
                  <a:srgbClr val="7030A0"/>
                </a:solidFill>
              </a:rPr>
              <a:t>/SHEIN</a:t>
            </a:r>
            <a:r>
              <a:rPr dirty="0"/>
              <a:t>pass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Rapid response supply chain model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Will be from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Clothing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design</a:t>
            </a:r>
            <a:r>
              <a:rPr lang="en-US" altLang="zh-CN" dirty="0"/>
              <a:t>】</a:t>
            </a:r>
            <a:r>
              <a:rPr lang="zh-CN" altLang="en-US" dirty="0"/>
              <a:t>,</a:t>
            </a:r>
            <a:r>
              <a:rPr dirty="0"/>
              <a:t>arrive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Store shelves</a:t>
            </a:r>
            <a:r>
              <a:rPr lang="en-US" altLang="zh-CN" dirty="0"/>
              <a:t>】</a:t>
            </a:r>
            <a:r>
              <a:rPr dirty="0"/>
              <a:t>Time</a:t>
            </a:r>
            <a:r>
              <a:rPr lang="zh-CN" altLang="en-US" dirty="0"/>
              <a:t>,</a:t>
            </a:r>
            <a:r>
              <a:rPr dirty="0"/>
              <a:t>Shortened to a few weeks,</a:t>
            </a:r>
            <a:endParaRPr lang="en-US" dirty="0"/>
          </a:p>
          <a:p>
            <a:pPr lvl="1" algn="l" rtl="0"/>
            <a:r>
              <a:rPr dirty="0"/>
              <a:t>Greatly enhanced market competitiveness.</a:t>
            </a:r>
            <a:endParaRPr lang="en-US" dirty="0"/>
          </a:p>
          <a:p>
            <a:pPr lvl="1" algn="l" rtl="0"/>
            <a:r>
              <a:rPr dirty="0"/>
              <a:t>These successful cases provide valuable reference for e-commerce companies.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sz="3600" dirty="0"/>
              <a:t>Case Study: Successful Experience in Supply Chain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407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zh-CN" altLang="en-US" b="1" dirty="0"/>
              <a:t>Special performance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Shein</a:t>
            </a:r>
            <a:r>
              <a:rPr lang="zh-CN" altLang="en-US" dirty="0"/>
              <a:t>from</a:t>
            </a:r>
            <a:r>
              <a:rPr lang="en-US" altLang="zh-CN" dirty="0"/>
              <a:t>2021</a:t>
            </a:r>
            <a:r>
              <a:rPr lang="zh-CN" altLang="en-US" dirty="0"/>
              <a:t>The year begins.</a:t>
            </a:r>
            <a:r>
              <a:rPr lang="zh-CN" altLang="en-US" dirty="0">
                <a:solidFill>
                  <a:srgbClr val="7030A0"/>
                </a:solidFill>
              </a:rPr>
              <a:t>All America</a:t>
            </a:r>
            <a:r>
              <a:rPr lang="en-US" altLang="zh-CN" dirty="0">
                <a:solidFill>
                  <a:srgbClr val="7030A0"/>
                </a:solidFill>
              </a:rPr>
              <a:t>APP</a:t>
            </a:r>
            <a:r>
              <a:rPr lang="zh-CN" altLang="en-US" dirty="0">
                <a:solidFill>
                  <a:srgbClr val="7030A0"/>
                </a:solidFill>
              </a:rPr>
              <a:t>Downloads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name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dirty="0" err="1"/>
              <a:t>Shein</a:t>
            </a:r>
            <a:r>
              <a:rPr lang="zh-CN" altLang="en-US" dirty="0"/>
              <a:t>exist</a:t>
            </a:r>
            <a:r>
              <a:rPr lang="en-US" altLang="zh-CN" dirty="0"/>
              <a:t>54</a:t>
            </a:r>
            <a:r>
              <a:rPr lang="zh-CN" altLang="en-US" dirty="0"/>
              <a:t>A country, too</a:t>
            </a:r>
            <a:r>
              <a:rPr lang="en-US" altLang="zh-CN" dirty="0">
                <a:solidFill>
                  <a:srgbClr val="7030A0"/>
                </a:solidFill>
              </a:rPr>
              <a:t>APP</a:t>
            </a:r>
            <a:r>
              <a:rPr lang="zh-CN" altLang="en-US" dirty="0">
                <a:solidFill>
                  <a:srgbClr val="7030A0"/>
                </a:solidFill>
              </a:rPr>
              <a:t>Downloads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name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dirty="0" err="1"/>
              <a:t>Shein</a:t>
            </a:r>
            <a:r>
              <a:rPr lang="zh-CN" altLang="en-US" dirty="0"/>
              <a:t>exist</a:t>
            </a:r>
            <a:r>
              <a:rPr lang="zh-CN" altLang="en-US" dirty="0">
                <a:solidFill>
                  <a:srgbClr val="C00000"/>
                </a:solidFill>
              </a:rPr>
              <a:t>Fashion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Clothing</a:t>
            </a:r>
            <a:r>
              <a:rPr lang="zh-CN" altLang="en-US" dirty="0"/>
              <a:t>Category</a:t>
            </a:r>
            <a:r>
              <a:rPr lang="zh-CN" altLang="en-US" dirty="0">
                <a:solidFill>
                  <a:srgbClr val="7030A0"/>
                </a:solidFill>
              </a:rPr>
              <a:t>Internet traffic is the world's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name</a:t>
            </a:r>
            <a:endParaRPr lang="en-US" altLang="zh-CN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dirty="0"/>
              <a:t>Visit</a:t>
            </a:r>
            <a:r>
              <a:rPr lang="en-US" altLang="zh-CN" dirty="0" err="1"/>
              <a:t>Shein</a:t>
            </a:r>
            <a:r>
              <a:rPr lang="zh-CN" altLang="en-US" dirty="0"/>
              <a:t>Website</a:t>
            </a:r>
            <a:r>
              <a:rPr lang="zh-CN" altLang="en-US" dirty="0">
                <a:solidFill>
                  <a:srgbClr val="C00000"/>
                </a:solidFill>
              </a:rPr>
              <a:t>Average length of stay</a:t>
            </a:r>
            <a:r>
              <a:rPr lang="zh-CN" altLang="en-US" dirty="0"/>
              <a:t>for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>
                <a:solidFill>
                  <a:srgbClr val="7030A0"/>
                </a:solidFill>
              </a:rPr>
              <a:t>point</a:t>
            </a:r>
            <a:r>
              <a:rPr lang="en-US" altLang="zh-CN" dirty="0">
                <a:solidFill>
                  <a:srgbClr val="7030A0"/>
                </a:solidFill>
              </a:rPr>
              <a:t>36</a:t>
            </a:r>
            <a:r>
              <a:rPr lang="zh-CN" altLang="en-US" dirty="0">
                <a:solidFill>
                  <a:srgbClr val="7030A0"/>
                </a:solidFill>
              </a:rPr>
              <a:t>Seconds (higher than other brands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l" rtl="0"/>
            <a:r>
              <a:rPr lang="zh-CN" altLang="en-US" dirty="0"/>
              <a:t>from</a:t>
            </a:r>
            <a:r>
              <a:rPr lang="en-US" altLang="zh-CN" dirty="0"/>
              <a:t>2013</a:t>
            </a:r>
            <a:r>
              <a:rPr lang="zh-CN" altLang="en-US" dirty="0"/>
              <a:t>Year starts</a:t>
            </a:r>
            <a:r>
              <a:rPr lang="en-US" altLang="zh-CN" dirty="0"/>
              <a:t>8</a:t>
            </a:r>
            <a:r>
              <a:rPr lang="zh-CN" altLang="en-US" dirty="0"/>
              <a:t>Year,</a:t>
            </a:r>
            <a:r>
              <a:rPr lang="zh-CN" altLang="en-US" dirty="0">
                <a:solidFill>
                  <a:srgbClr val="7030A0"/>
                </a:solidFill>
              </a:rPr>
              <a:t>The annual growth rate exceeds</a:t>
            </a:r>
            <a:r>
              <a:rPr lang="en-US" altLang="zh-CN" dirty="0">
                <a:solidFill>
                  <a:srgbClr val="7030A0"/>
                </a:solidFill>
              </a:rPr>
              <a:t>100%</a:t>
            </a:r>
            <a:endParaRPr lang="en-US" dirty="0">
              <a:solidFill>
                <a:srgbClr val="7030A0"/>
              </a:solidFill>
            </a:endParaRPr>
          </a:p>
          <a:p>
            <a:pPr algn="l" rtl="0"/>
            <a:r>
              <a:rPr lang="zh-TW" altLang="en-US" sz="4000" dirty="0"/>
              <a:t>A business philosophy that is better than competitors:</a:t>
            </a:r>
          </a:p>
          <a:p>
            <a:pPr lvl="1" algn="l" rtl="0"/>
            <a:r>
              <a:rPr lang="en-US" altLang="zh-CN" dirty="0"/>
              <a:t>1.</a:t>
            </a:r>
            <a:r>
              <a:rPr dirty="0"/>
              <a:t>Shein</a:t>
            </a:r>
            <a:r>
              <a:rPr lang="zh-CN" altLang="en-US" dirty="0"/>
              <a:t>already</a:t>
            </a:r>
            <a:r>
              <a:rPr lang="zh-CN" altLang="en-US" dirty="0">
                <a:solidFill>
                  <a:srgbClr val="C00000"/>
                </a:solidFill>
              </a:rPr>
              <a:t>Beyond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Fast Fashion</a:t>
            </a:r>
            <a:r>
              <a:rPr lang="en-US" altLang="zh-CN" dirty="0"/>
              <a:t>】</a:t>
            </a:r>
            <a:r>
              <a:rPr lang="zh-CN" altLang="en-US" dirty="0"/>
              <a:t>, but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Instant Fashion</a:t>
            </a:r>
            <a:r>
              <a:rPr lang="en-US" altLang="zh-CN" dirty="0"/>
              <a:t>】</a:t>
            </a:r>
          </a:p>
          <a:p>
            <a:pPr lvl="1" algn="l" rtl="0"/>
            <a:r>
              <a:rPr lang="en-US" altLang="zh-CN" dirty="0"/>
              <a:t>2.</a:t>
            </a:r>
            <a:r>
              <a:rPr lang="en-US" altLang="zh-TW" dirty="0" err="1"/>
              <a:t>Shein</a:t>
            </a:r>
            <a:r>
              <a:rPr lang="zh-CN" altLang="en-US" dirty="0"/>
              <a:t>It's like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E-commerce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TikTo</a:t>
            </a:r>
            <a:r>
              <a:rPr lang="en-US" altLang="zh-CN" dirty="0" err="1"/>
              <a:t>k</a:t>
            </a:r>
            <a:r>
              <a:rPr lang="en-US" altLang="zh-CN" dirty="0"/>
              <a:t>】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 </a:t>
            </a:r>
            <a:r>
              <a:rPr lang="zh-TW" altLang="en-US" b="1" i="0" dirty="0">
                <a:solidFill>
                  <a:srgbClr val="C00000"/>
                </a:solidFill>
                <a:effectLst/>
                <a:latin typeface="system-ui"/>
              </a:rPr>
              <a:t>➜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ystem-ui"/>
              </a:rPr>
              <a:t>good</a:t>
            </a:r>
            <a:r>
              <a:rPr lang="zh-CN" altLang="en-US" sz="2900" dirty="0">
                <a:solidFill>
                  <a:srgbClr val="C00000"/>
                </a:solidFill>
                <a:effectLst/>
                <a:latin typeface="system-ui"/>
              </a:rPr>
              <a:t>use</a:t>
            </a:r>
            <a:r>
              <a:rPr lang="en-US" altLang="zh-CN" sz="2900" dirty="0">
                <a:solidFill>
                  <a:srgbClr val="C00000"/>
                </a:solidFill>
                <a:effectLst/>
                <a:latin typeface="system-ui"/>
              </a:rPr>
              <a:t>【</a:t>
            </a:r>
            <a:r>
              <a:rPr lang="zh-CN" alt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ystem-ui"/>
              </a:rPr>
              <a:t>Big Data Analysis</a:t>
            </a:r>
            <a:r>
              <a:rPr lang="en-US" altLang="zh-CN" sz="2900" dirty="0">
                <a:solidFill>
                  <a:srgbClr val="C00000"/>
                </a:solidFill>
                <a:effectLst/>
                <a:latin typeface="system-ui"/>
              </a:rPr>
              <a:t>】</a:t>
            </a:r>
            <a:r>
              <a:rPr lang="zh-CN" alt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ystem-ui"/>
              </a:rPr>
              <a:t>Gain insights into customer preferences and market trends</a:t>
            </a:r>
            <a:endParaRPr lang="en-US" altLang="zh-CN" b="1" i="0" dirty="0">
              <a:solidFill>
                <a:srgbClr val="C00000"/>
              </a:solidFill>
              <a:effectLst/>
              <a:highlight>
                <a:srgbClr val="FFFF00"/>
              </a:highlight>
              <a:latin typeface="system-ui"/>
            </a:endParaRPr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9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zh-CN" altLang="en-US" sz="3200" dirty="0"/>
              <a:t>A business philosophy that outperforms competitors</a:t>
            </a:r>
            <a:r>
              <a:rPr sz="3200" dirty="0"/>
              <a:t>:</a:t>
            </a:r>
            <a:endParaRPr lang="en-US" sz="3200" dirty="0"/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9.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Have your own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Exclusive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Design Team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lang="zh-CN" altLang="en-US" sz="3200" dirty="0">
                <a:solidFill>
                  <a:srgbClr val="7030A0"/>
                </a:solidFill>
              </a:rPr>
              <a:t>,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Exclusive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Supply Chain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10.</a:t>
            </a:r>
            <a:r>
              <a:rPr lang="en-US" altLang="zh-TW" sz="3200" dirty="0" err="1">
                <a:solidFill>
                  <a:srgbClr val="7030A0"/>
                </a:solidFill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</a:rPr>
              <a:t>The product development life cycle is short and fast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sz="3200" dirty="0" err="1">
                <a:solidFill>
                  <a:srgbClr val="C0000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3200" dirty="0">
                <a:solidFill>
                  <a:srgbClr val="C00000"/>
                </a:solidFill>
              </a:rPr>
              <a:t>From design to sales, it only takes</a:t>
            </a:r>
            <a:r>
              <a:rPr lang="en-US" altLang="zh-CN" sz="3200" dirty="0">
                <a:solidFill>
                  <a:srgbClr val="C00000"/>
                </a:solidFill>
              </a:rPr>
              <a:t>【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sky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</a:p>
          <a:p>
            <a:pPr lvl="1" algn="l" rtl="0"/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Zara</a:t>
            </a:r>
            <a:r>
              <a:rPr lang="zh-CN" altLang="en-US" sz="3200" dirty="0">
                <a:solidFill>
                  <a:srgbClr val="C00000"/>
                </a:solidFill>
              </a:rPr>
              <a:t>New products,</a:t>
            </a:r>
            <a:r>
              <a:rPr lang="en-US" altLang="zh-CN" sz="3200" dirty="0">
                <a:solidFill>
                  <a:srgbClr val="C00000"/>
                </a:solidFill>
              </a:rPr>
              <a:t>【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30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~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60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sky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</a:p>
          <a:p>
            <a:pPr lvl="1" algn="l" rtl="0"/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Traditional clothing industry</a:t>
            </a:r>
            <a:r>
              <a:rPr lang="zh-CN" altLang="en-US" sz="3200" dirty="0">
                <a:solidFill>
                  <a:srgbClr val="C00000"/>
                </a:solidFill>
              </a:rPr>
              <a:t>,want</a:t>
            </a:r>
            <a:r>
              <a:rPr lang="en-US" altLang="zh-CN" sz="3200" dirty="0">
                <a:solidFill>
                  <a:srgbClr val="C00000"/>
                </a:solidFill>
              </a:rPr>
              <a:t>【</a:t>
            </a:r>
            <a:r>
              <a:rPr lang="en-US" altLang="zh-CN" sz="3200" dirty="0">
                <a:solidFill>
                  <a:srgbClr val="C00000"/>
                </a:solidFill>
                <a:highlight>
                  <a:srgbClr val="FFFF00"/>
                </a:highlight>
              </a:rPr>
              <a:t>90</a:t>
            </a:r>
            <a:r>
              <a:rPr lang="zh-CN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sky</a:t>
            </a:r>
            <a:r>
              <a:rPr lang="en-US" altLang="zh-CN" sz="3200" dirty="0">
                <a:solidFill>
                  <a:srgbClr val="C00000"/>
                </a:solidFill>
              </a:rPr>
              <a:t>】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 algn="l" rtl="0"/>
            <a:endParaRPr lang="en-US" altLang="zh-CN" sz="2000" dirty="0">
              <a:solidFill>
                <a:srgbClr val="7030A0"/>
              </a:solidFill>
            </a:endParaRP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11.</a:t>
            </a:r>
            <a:r>
              <a:rPr lang="en-US" altLang="zh-TW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>
                <a:solidFill>
                  <a:srgbClr val="7030A0"/>
                </a:solidFill>
              </a:rPr>
              <a:t>Guangzhou's clothing supply chain,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1/3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All for</a:t>
            </a:r>
            <a:r>
              <a:rPr lang="en-US" altLang="zh-TW" sz="3200" dirty="0" err="1">
                <a:solidFill>
                  <a:srgbClr val="7030A0"/>
                </a:solidFill>
                <a:highlight>
                  <a:srgbClr val="FFFF00"/>
                </a:highlight>
              </a:rPr>
              <a:t>Shein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service</a:t>
            </a:r>
            <a:endParaRPr lang="en-US" altLang="zh-CN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endParaRPr lang="en-US" altLang="zh-CN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dirty="0"/>
              <a:t>Case Study</a:t>
            </a:r>
            <a:r>
              <a:rPr lang="zh-TW" altLang="en-US" dirty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Shein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18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333627E-FC6C-49A8-81D6-3144D84B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TW" sz="2400" dirty="0"/>
              <a:t>Zara</a:t>
            </a:r>
            <a:r>
              <a:rPr lang="zh-TW" altLang="en-US" sz="2400" dirty="0"/>
              <a:t>It is a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A world-renowned Spanish fashion brand</a:t>
            </a:r>
            <a:r>
              <a:rPr lang="zh-TW" altLang="en-US" sz="2400" dirty="0"/>
              <a:t>, established in</a:t>
            </a:r>
            <a:r>
              <a:rPr lang="en-US" altLang="zh-TW" sz="2400" dirty="0"/>
              <a:t>1974</a:t>
            </a:r>
            <a:r>
              <a:rPr lang="zh-TW" altLang="en-US" sz="2400" dirty="0"/>
              <a:t>Year, by</a:t>
            </a:r>
            <a:r>
              <a:rPr lang="en-US" altLang="zh-TW" sz="2400" dirty="0" err="1"/>
              <a:t>Amancio</a:t>
            </a:r>
            <a:r>
              <a:rPr lang="en-US" altLang="zh-TW" sz="2400" dirty="0"/>
              <a:t>Ortega</a:t>
            </a:r>
            <a:r>
              <a:rPr lang="zh-TW" altLang="en-US" sz="2400" dirty="0"/>
              <a:t>and</a:t>
            </a:r>
            <a:r>
              <a:rPr lang="en-US" altLang="zh-TW" sz="2400" dirty="0" err="1"/>
              <a:t>Rosalía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Mera</a:t>
            </a:r>
            <a:r>
              <a:rPr lang="en-US" altLang="zh-TW" sz="2400" dirty="0"/>
              <a:t> </a:t>
            </a:r>
            <a:r>
              <a:rPr lang="zh-TW" altLang="en-US" sz="2400" dirty="0"/>
              <a:t>Founded in La Coruña, Galicia, Spain.</a:t>
            </a:r>
            <a:r>
              <a:rPr lang="en-US" altLang="zh-TW" sz="2400" dirty="0"/>
              <a:t>Zara</a:t>
            </a:r>
            <a:r>
              <a:rPr lang="zh-TW" altLang="en-US" sz="2400" dirty="0"/>
              <a:t>yes</a:t>
            </a:r>
            <a:r>
              <a:rPr lang="en-US" altLang="zh-TW" sz="2400" dirty="0"/>
              <a:t>Inditex</a:t>
            </a:r>
            <a:r>
              <a:rPr lang="zh-TW" altLang="en-US" sz="2400" dirty="0"/>
              <a:t>The core brand of the group, which is also one of the world's largest fashion retailers.</a:t>
            </a:r>
          </a:p>
          <a:p>
            <a:pPr algn="l" rtl="0"/>
            <a:r>
              <a:rPr lang="en-US" altLang="zh-TW" sz="2400" dirty="0"/>
              <a:t>Zara</a:t>
            </a:r>
            <a:r>
              <a:rPr lang="zh-TW" altLang="en-US" sz="2400" dirty="0"/>
              <a:t>by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Its "fast fashion" (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</a:rPr>
              <a:t>Fast Fashion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) is well-known for its business model</a:t>
            </a:r>
            <a:r>
              <a:rPr lang="zh-TW" altLang="en-US" sz="2400" dirty="0"/>
              <a:t>, can quickly transform the latest fashion trends into products and quickly bring them to market.</a:t>
            </a:r>
            <a:r>
              <a:rPr lang="en-US" altLang="zh-TW" sz="2400" dirty="0"/>
              <a:t>Zara</a:t>
            </a:r>
            <a:r>
              <a:rPr lang="zh-TW" altLang="en-US" sz="2400" dirty="0"/>
              <a:t>We have established an extensive retail network with thousands of physical stores around the world.</a:t>
            </a:r>
            <a:r>
              <a:rPr lang="zh-TW" altLang="en-US" sz="2400" dirty="0">
                <a:solidFill>
                  <a:srgbClr val="C00000"/>
                </a:solidFill>
              </a:rPr>
              <a:t>Over</a:t>
            </a:r>
            <a:r>
              <a:rPr lang="en-US" altLang="zh-TW" sz="2400" dirty="0">
                <a:solidFill>
                  <a:srgbClr val="C00000"/>
                </a:solidFill>
              </a:rPr>
              <a:t>90</a:t>
            </a:r>
            <a:r>
              <a:rPr lang="zh-TW" altLang="en-US" sz="2400" dirty="0">
                <a:solidFill>
                  <a:srgbClr val="C00000"/>
                </a:solidFill>
              </a:rPr>
              <a:t>countries and regions.</a:t>
            </a:r>
          </a:p>
          <a:p>
            <a:pPr algn="l" rtl="0"/>
            <a:r>
              <a:rPr lang="en-US" altLang="zh-TW" sz="2400" dirty="0"/>
              <a:t>Zara</a:t>
            </a:r>
            <a:r>
              <a:rPr lang="zh-TW" altLang="en-US" sz="2400" dirty="0"/>
              <a:t>Our product line covers</a:t>
            </a:r>
            <a:r>
              <a:rPr lang="zh-TW" altLang="en-US" sz="2400" dirty="0">
                <a:solidFill>
                  <a:srgbClr val="C00000"/>
                </a:solidFill>
              </a:rPr>
              <a:t>Men's and women's fashion, children's clothing, accessories, shoes and home</a:t>
            </a:r>
            <a:r>
              <a:rPr lang="zh-TW" altLang="en-US" sz="2400" dirty="0"/>
              <a:t>Supplies and other categories.</a:t>
            </a:r>
            <a:endParaRPr lang="en-US" altLang="zh-TW" sz="2400" dirty="0"/>
          </a:p>
          <a:p>
            <a:pPr algn="l" rtl="0"/>
            <a:r>
              <a:rPr lang="zh-TW" altLang="en-US" sz="2400" dirty="0"/>
              <a:t>The brand's design style is usually simple and elegant.</a:t>
            </a:r>
            <a:r>
              <a:rPr lang="zh-TW" altLang="en-US" sz="3600" dirty="0">
                <a:highlight>
                  <a:srgbClr val="FFFF00"/>
                </a:highlight>
              </a:rPr>
              <a:t>At the same time, keep up with fashion trends.</a:t>
            </a:r>
            <a:r>
              <a:rPr lang="en-US" altLang="zh-TW" sz="3600" dirty="0">
                <a:highlight>
                  <a:srgbClr val="FFFF00"/>
                </a:highlight>
              </a:rPr>
              <a:t>Zara</a:t>
            </a:r>
            <a:r>
              <a:rPr lang="zh-TW" altLang="en-US" sz="3600" dirty="0">
                <a:highlight>
                  <a:srgbClr val="FFFF00"/>
                </a:highlight>
              </a:rPr>
              <a:t>Hundreds of new designs launched every year</a:t>
            </a:r>
            <a:r>
              <a:rPr lang="zh-TW" altLang="en-US" sz="2400" dirty="0"/>
              <a:t>,</a:t>
            </a:r>
            <a:endParaRPr lang="en-US" altLang="zh-TW" sz="2400" dirty="0"/>
          </a:p>
          <a:p>
            <a:pPr algn="l" rtl="0"/>
            <a:r>
              <a:rPr lang="zh-TW" altLang="en-US" sz="2400" dirty="0">
                <a:solidFill>
                  <a:srgbClr val="C00000"/>
                </a:solidFill>
              </a:rPr>
              <a:t>Based on consumer demand</a:t>
            </a:r>
            <a:r>
              <a:rPr lang="zh-TW" alt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Quick update of inventory</a:t>
            </a:r>
            <a:r>
              <a:rPr lang="zh-TW" altLang="en-US" sz="3600" dirty="0">
                <a:solidFill>
                  <a:srgbClr val="7030A0"/>
                </a:solidFill>
              </a:rPr>
              <a:t>,</a:t>
            </a:r>
            <a:r>
              <a:rPr lang="zh-TW" alt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This means that the products stay in the store for a shorter time.</a:t>
            </a:r>
            <a:r>
              <a:rPr lang="zh-TW" altLang="en-US" sz="2400" dirty="0">
                <a:solidFill>
                  <a:srgbClr val="C00000"/>
                </a:solidFill>
              </a:rPr>
              <a:t>, which helps maintain a sense of freshness and style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DFAD22B-37F7-4DE7-9ECB-E068AD6C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altLang="zh-TW" dirty="0"/>
              <a:t>Zara</a:t>
            </a:r>
            <a:r>
              <a:rPr lang="zh-CN" altLang="en-US" dirty="0"/>
              <a:t>: Spain </a:t>
            </a:r>
            <a:r>
              <a:rPr lang="zh-TW" altLang="en-US" dirty="0"/>
              <a:t>Fast Fashion </a:t>
            </a:r>
            <a:r>
              <a:rPr lang="zh-CN" altLang="en-US" dirty="0"/>
              <a:t>brand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dirty="0"/>
              <a:t>Fast Fashion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8472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B24767BE-2683-4E4E-8E82-982658A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sz="5400" dirty="0"/>
              <a:t>2.</a:t>
            </a:r>
            <a:r>
              <a:rPr lang="zh-TW" altLang="en-US" sz="5400" dirty="0"/>
              <a:t>Supply Chain Management 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Supply Chain Management</a:t>
            </a:r>
            <a:r>
              <a:rPr dirty="0"/>
              <a:t>(Supply Chain Management, SCM)</a:t>
            </a:r>
            <a:endParaRPr lang="en-US" dirty="0"/>
          </a:p>
          <a:p>
            <a:pPr lvl="1" algn="l" rtl="0"/>
            <a:r>
              <a:rPr dirty="0"/>
              <a:t>It means that enterprises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product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</a:p>
          <a:p>
            <a:pPr lvl="1" algn="l" rtl="0"/>
            <a:r>
              <a:rPr dirty="0"/>
              <a:t>from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Raw material suppliers</a:t>
            </a:r>
            <a:r>
              <a:rPr lang="en-US" altLang="zh-CN" dirty="0"/>
              <a:t>】</a:t>
            </a:r>
            <a:r>
              <a:rPr dirty="0"/>
              <a:t>Deliver to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Final Consumer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/>
              <a:t>A series of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Planning, Controlling, and Operating Activities</a:t>
            </a:r>
            <a:r>
              <a:rPr lang="en-US" altLang="zh-CN" dirty="0"/>
              <a:t>】</a:t>
            </a:r>
            <a:endParaRPr lang="en-US" dirty="0"/>
          </a:p>
          <a:p>
            <a:pPr algn="l" rtl="0"/>
            <a:r>
              <a:rPr dirty="0"/>
              <a:t>These activities include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Procurement, manufacturing, logistics, inventory management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Sales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Supply Chain Management</a:t>
            </a:r>
            <a:r>
              <a:rPr dirty="0">
                <a:solidFill>
                  <a:srgbClr val="7030A0"/>
                </a:solidFill>
              </a:rPr>
              <a:t>Target</a:t>
            </a:r>
            <a:r>
              <a:rPr dirty="0"/>
              <a:t>yes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Maximize value creation,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Minimize costs and risks.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Definition of Supply Chain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310</TotalTime>
  <Words>1761</Words>
  <Application>Microsoft Office PowerPoint</Application>
  <PresentationFormat>如螢幕大小 (4:3)</PresentationFormat>
  <Paragraphs>160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Segoe Condensed</vt:lpstr>
      <vt:lpstr>system-ui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Case Study: Successful Experience in Supply Chain Optimization</vt:lpstr>
      <vt:lpstr>Case Study: Shein</vt:lpstr>
      <vt:lpstr>Case Study: Shein</vt:lpstr>
      <vt:lpstr>Zara: Spain Fast Fashion brand （Fast Fashion）</vt:lpstr>
      <vt:lpstr>PowerPoint 簡報</vt:lpstr>
      <vt:lpstr>Definition of Supply Chain Management</vt:lpstr>
      <vt:lpstr>Importance of Supply Chain Management</vt:lpstr>
      <vt:lpstr>Characteristics of e-commerce supply chain</vt:lpstr>
      <vt:lpstr>PowerPoint 簡報</vt:lpstr>
      <vt:lpstr>The role of logistics management</vt:lpstr>
      <vt:lpstr>Challenges of e-commerce logistics</vt:lpstr>
      <vt:lpstr>PowerPoint 簡報</vt:lpstr>
      <vt:lpstr>Delivery strategy</vt:lpstr>
      <vt:lpstr>PowerPoint 簡報</vt:lpstr>
      <vt:lpstr>Importance of Inventory Management</vt:lpstr>
      <vt:lpstr>Inventory Management challenge</vt:lpstr>
      <vt:lpstr>Functions of Inventory Management System (IMS)</vt:lpstr>
      <vt:lpstr>Inventory Optimization Strategy</vt:lpstr>
      <vt:lpstr>PowerPoint 簡報</vt:lpstr>
      <vt:lpstr>The Importance of Supply Chain Optimization</vt:lpstr>
      <vt:lpstr>Strategies for Supply Chain Optimization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17</cp:revision>
  <dcterms:created xsi:type="dcterms:W3CDTF">2013-01-27T09:14:16Z</dcterms:created>
  <dcterms:modified xsi:type="dcterms:W3CDTF">2024-09-05T14:41:58Z</dcterms:modified>
  <cp:category/>
</cp:coreProperties>
</file>