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57" r:id="rId4"/>
    <p:sldId id="258" r:id="rId5"/>
    <p:sldId id="281" r:id="rId6"/>
    <p:sldId id="259" r:id="rId7"/>
    <p:sldId id="260" r:id="rId8"/>
    <p:sldId id="277" r:id="rId9"/>
    <p:sldId id="262" r:id="rId10"/>
    <p:sldId id="263" r:id="rId11"/>
    <p:sldId id="284" r:id="rId12"/>
    <p:sldId id="264" r:id="rId13"/>
    <p:sldId id="286" r:id="rId14"/>
    <p:sldId id="285" r:id="rId15"/>
    <p:sldId id="287" r:id="rId16"/>
    <p:sldId id="278" r:id="rId17"/>
    <p:sldId id="266" r:id="rId18"/>
    <p:sldId id="267" r:id="rId19"/>
    <p:sldId id="282" r:id="rId20"/>
    <p:sldId id="268" r:id="rId21"/>
    <p:sldId id="283" r:id="rId22"/>
    <p:sldId id="269" r:id="rId23"/>
    <p:sldId id="279" r:id="rId24"/>
    <p:sldId id="271" r:id="rId25"/>
    <p:sldId id="272" r:id="rId26"/>
    <p:sldId id="273" r:id="rId27"/>
    <p:sldId id="274" r:id="rId28"/>
    <p:sldId id="280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77830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78498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529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79412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890989" y="1664471"/>
            <a:ext cx="7772400" cy="3806699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latinLnBrk="0">
              <a:defRPr lang="zh-TW" sz="6600" b="1" kern="1200" dirty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4233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379215"/>
            <a:ext cx="7772400" cy="3359873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7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437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17428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nlinedoctranslator.com/en/?utm_source=onlinedoctranslator&amp;utm_medium=pptx&amp;utm_campaign=attribu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5250729"/>
            <a:ext cx="7772400" cy="901495"/>
          </a:xfrm>
        </p:spPr>
        <p:txBody>
          <a:bodyPr>
            <a:normAutofit/>
          </a:bodyPr>
          <a:lstStyle/>
          <a:p>
            <a:pPr rtl="0"/>
            <a:r>
              <a:rPr lang="en-US" altLang="zh-CN" dirty="0"/>
              <a:t>Ching-Wen Chen</a:t>
            </a:r>
            <a:endParaRPr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27B91125-6D2D-467D-B0D4-B03B00D73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019503"/>
            <a:ext cx="8495931" cy="3816448"/>
          </a:xfrm>
        </p:spPr>
        <p:txBody>
          <a:bodyPr>
            <a:normAutofit fontScale="47500" lnSpcReduction="20000"/>
          </a:bodyPr>
          <a:lstStyle/>
          <a:p>
            <a:pPr rtl="0"/>
            <a:r>
              <a:rPr lang="en-US" altLang="zh-TW" sz="10100" dirty="0"/>
              <a:t>E-commerce Customer Relationship Management</a:t>
            </a:r>
            <a:br>
              <a:rPr lang="en-US" altLang="zh-TW" dirty="0"/>
            </a:br>
            <a:endParaRPr lang="en-US" altLang="zh-TW" dirty="0"/>
          </a:p>
          <a:p>
            <a:pPr rtl="0"/>
            <a:r>
              <a:rPr lang="en-US" altLang="zh-CN" dirty="0"/>
              <a:t>【</a:t>
            </a:r>
            <a:r>
              <a:rPr lang="en-US" altLang="zh-TW" dirty="0"/>
              <a:t>Data Analysis, Customer Segmentation, Personalized Marketing and Services, Customer Support, After-sales Service</a:t>
            </a:r>
            <a:r>
              <a:rPr lang="en-US" altLang="zh-CN" dirty="0"/>
              <a:t>】</a:t>
            </a:r>
            <a:endParaRPr lang="zh-TW" altLang="en-US" sz="4000" dirty="0"/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Chinese (Simplified) to English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RFM Analysis: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According to customers</a:t>
            </a:r>
            <a:r>
              <a:rPr lang="zh-CN" altLang="en-US" dirty="0"/>
              <a:t>: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Recency</a:t>
            </a:r>
            <a:r>
              <a:rPr dirty="0"/>
              <a:t>,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Purchase frequency (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Frequency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）</a:t>
            </a:r>
            <a:r>
              <a:rPr lang="zh-TW" altLang="en-US" dirty="0"/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Purchase amount (Monetary)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For customers</a:t>
            </a:r>
            <a:r>
              <a:rPr lang="en-US" altLang="zh-CN" dirty="0"/>
              <a:t>【</a:t>
            </a:r>
            <a:r>
              <a:rPr dirty="0">
                <a:highlight>
                  <a:srgbClr val="FFFF00"/>
                </a:highlight>
              </a:rPr>
              <a:t>Categories</a:t>
            </a:r>
            <a:r>
              <a:rPr lang="en-US" altLang="zh-CN" dirty="0"/>
              <a:t>】</a:t>
            </a:r>
            <a:r>
              <a:rPr dirty="0"/>
              <a:t>, Identify</a:t>
            </a:r>
            <a:r>
              <a:rPr lang="en-US" altLang="zh-CN" dirty="0"/>
              <a:t>【</a:t>
            </a:r>
            <a:r>
              <a:rPr dirty="0">
                <a:highlight>
                  <a:srgbClr val="FFFF00"/>
                </a:highlight>
              </a:rPr>
              <a:t>High value customers</a:t>
            </a:r>
            <a:r>
              <a:rPr lang="en-US" altLang="zh-CN" dirty="0"/>
              <a:t>】</a:t>
            </a:r>
            <a:endParaRPr dirty="0"/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lang="zh-TW" altLang="en-US" dirty="0">
                <a:solidFill>
                  <a:srgbClr val="7030A0"/>
                </a:solidFill>
              </a:rPr>
              <a:t>Customer Journey Analysis:</a:t>
            </a:r>
            <a:endParaRPr lang="en-US" alt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Track customers from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First contact with the brand</a:t>
            </a:r>
            <a:r>
              <a:rPr dirty="0"/>
              <a:t>arrive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The entire process of final purchase</a:t>
            </a:r>
            <a:r>
              <a:rPr dirty="0"/>
              <a:t>,</a:t>
            </a:r>
            <a:r>
              <a:rPr dirty="0">
                <a:solidFill>
                  <a:srgbClr val="C00000"/>
                </a:solidFill>
              </a:rPr>
              <a:t>Analyze customer behavior and decision-making factors at each stage</a:t>
            </a:r>
            <a:r>
              <a:rPr dirty="0"/>
              <a:t>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lang="zh-TW" altLang="en-US" dirty="0">
                <a:solidFill>
                  <a:srgbClr val="7030A0"/>
                </a:solidFill>
              </a:rPr>
              <a:t>Group breakdown analysis:</a:t>
            </a:r>
            <a:endParaRPr lang="en-US" alt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according to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Demographic characteristics, purchasing behavior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Hobbies</a:t>
            </a:r>
            <a:r>
              <a:rPr lang="en-US" altLang="zh-CN" dirty="0"/>
              <a:t>】</a:t>
            </a:r>
            <a:r>
              <a:rPr dirty="0"/>
              <a:t>wait</a:t>
            </a:r>
            <a:endParaRPr lang="en-US" dirty="0"/>
          </a:p>
          <a:p>
            <a:pPr lvl="1" algn="l" rtl="0"/>
            <a:r>
              <a:rPr dirty="0"/>
              <a:t>will</a:t>
            </a:r>
            <a:r>
              <a:rPr dirty="0">
                <a:highlight>
                  <a:srgbClr val="FFFF00"/>
                </a:highlight>
              </a:rPr>
              <a:t>Customers are divided into different groups</a:t>
            </a:r>
            <a:r>
              <a:rPr dirty="0"/>
              <a:t>, targeted marketing and services.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Commonly used customer data analysis methods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altLang="zh-CN" dirty="0"/>
              <a:t>3.</a:t>
            </a:r>
            <a:r>
              <a:rPr lang="zh-TW" altLang="en-US" dirty="0"/>
              <a:t>Personalized service</a:t>
            </a:r>
          </a:p>
        </p:txBody>
      </p:sp>
    </p:spTree>
    <p:extLst>
      <p:ext uri="{BB962C8B-B14F-4D97-AF65-F5344CB8AC3E}">
        <p14:creationId xmlns:p14="http://schemas.microsoft.com/office/powerpoint/2010/main" val="293776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Personalized recommendation system: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Using machine learning and data analysis techniques,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Provide personalized product recommendations for each customer</a:t>
            </a:r>
            <a:r>
              <a:rPr dirty="0"/>
              <a:t>, increase sales opportunities.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Dynamic Pricing: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according to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Customer's purchasing history</a:t>
            </a:r>
            <a:r>
              <a:rPr dirty="0"/>
              <a:t>and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Current demand</a:t>
            </a:r>
            <a:r>
              <a:rPr dirty="0"/>
              <a:t>, implementation</a:t>
            </a:r>
            <a:r>
              <a:rPr dirty="0">
                <a:solidFill>
                  <a:srgbClr val="C00000"/>
                </a:solidFill>
              </a:rPr>
              <a:t>Dynamic pricing strategy</a:t>
            </a:r>
            <a:r>
              <a:rPr dirty="0"/>
              <a:t>, maximize profits.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dirty="0">
                <a:solidFill>
                  <a:srgbClr val="7030A0"/>
                </a:solidFill>
              </a:rPr>
              <a:t>Customized products and services: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Based on customer preferences and needs,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Provide customized products</a:t>
            </a:r>
            <a:r>
              <a:rPr dirty="0"/>
              <a:t>or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service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lang="zh-CN" altLang="en-US" dirty="0"/>
              <a:t>For example:</a:t>
            </a:r>
            <a:r>
              <a:rPr dirty="0">
                <a:highlight>
                  <a:srgbClr val="FFFF00"/>
                </a:highlight>
              </a:rPr>
              <a:t>Personalized packaging</a:t>
            </a:r>
            <a:r>
              <a:rPr dirty="0"/>
              <a:t>,</a:t>
            </a:r>
            <a:r>
              <a:rPr dirty="0">
                <a:highlight>
                  <a:srgbClr val="FFFF00"/>
                </a:highlight>
              </a:rPr>
              <a:t>Exclusive Offers</a:t>
            </a:r>
            <a:r>
              <a:rPr dirty="0"/>
              <a:t>wait.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sz="3600" dirty="0"/>
              <a:t>Application of Personalized Services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B1FB1A-F174-487F-B861-3BE5C52D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zh-CN" altLang="en-US" dirty="0"/>
              <a:t>Dynamic pricing is very common and is based on customer needs.</a:t>
            </a:r>
            <a:r>
              <a:rPr lang="en-US" altLang="zh-CN" dirty="0"/>
              <a:t>/</a:t>
            </a:r>
            <a:r>
              <a:rPr lang="zh-CN" altLang="en-US" dirty="0"/>
              <a:t>A win-win strategy under the changing environment</a:t>
            </a:r>
            <a:endParaRPr lang="en-US" altLang="zh-CN" dirty="0"/>
          </a:p>
          <a:p>
            <a:pPr algn="l" rtl="0"/>
            <a:r>
              <a:rPr lang="en-US" altLang="zh-TW" dirty="0">
                <a:solidFill>
                  <a:srgbClr val="7030A0"/>
                </a:solidFill>
              </a:rPr>
              <a:t>1.</a:t>
            </a:r>
            <a:r>
              <a:rPr lang="zh-TW" altLang="en-US" dirty="0">
                <a:solidFill>
                  <a:srgbClr val="7030A0"/>
                </a:solidFill>
              </a:rPr>
              <a:t>airline:</a:t>
            </a:r>
            <a:endParaRPr lang="en-US" altLang="zh-TW" dirty="0">
              <a:solidFill>
                <a:srgbClr val="7030A0"/>
              </a:solidFill>
            </a:endParaRPr>
          </a:p>
          <a:p>
            <a:pPr lvl="1" algn="l" rtl="0"/>
            <a:r>
              <a:rPr lang="zh-TW" altLang="en-US" dirty="0"/>
              <a:t>For example,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The closer you are to your flight, the fewer seats there are and the higher the ticket price may be.</a:t>
            </a:r>
            <a:r>
              <a:rPr lang="zh-TW" altLang="en-US" dirty="0"/>
              <a:t>.</a:t>
            </a:r>
            <a:endParaRPr lang="en-US" altLang="zh-TW" dirty="0"/>
          </a:p>
          <a:p>
            <a:pPr lvl="1" algn="l" rtl="0"/>
            <a:r>
              <a:rPr lang="zh-TW" altLang="en-US" dirty="0"/>
              <a:t>on the contrary,</a:t>
            </a:r>
            <a:r>
              <a:rPr lang="zh-TW" altLang="en-US" dirty="0">
                <a:solidFill>
                  <a:srgbClr val="C00000"/>
                </a:solidFill>
              </a:rPr>
              <a:t>During low demand periods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Off-peak hours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zh-TW" altLang="en-US" dirty="0">
                <a:solidFill>
                  <a:srgbClr val="C00000"/>
                </a:solidFill>
              </a:rPr>
              <a:t>, ticket prices may be reduced</a:t>
            </a:r>
            <a:endParaRPr lang="zh-TW" altLang="en-US" dirty="0"/>
          </a:p>
          <a:p>
            <a:pPr algn="l" rtl="0"/>
            <a:r>
              <a:rPr lang="en-US" altLang="zh-TW" dirty="0">
                <a:solidFill>
                  <a:srgbClr val="7030A0"/>
                </a:solidFill>
              </a:rPr>
              <a:t>2.</a:t>
            </a:r>
            <a:r>
              <a:rPr lang="zh-TW" altLang="en-US" dirty="0">
                <a:solidFill>
                  <a:srgbClr val="7030A0"/>
                </a:solidFill>
              </a:rPr>
              <a:t>Hospitality Industry:</a:t>
            </a:r>
            <a:endParaRPr lang="en-US" altLang="zh-TW" dirty="0">
              <a:solidFill>
                <a:srgbClr val="7030A0"/>
              </a:solidFill>
            </a:endParaRPr>
          </a:p>
          <a:p>
            <a:pPr lvl="1" algn="l" rtl="0"/>
            <a:r>
              <a:rPr lang="zh-TW" altLang="en-US" dirty="0"/>
              <a:t>Prices usually go up when demand is high (such as during holidays or when a city is hosting a big event);</a:t>
            </a:r>
            <a:endParaRPr lang="en-US" altLang="zh-TW" dirty="0"/>
          </a:p>
          <a:p>
            <a:pPr lvl="1" algn="l" rtl="0"/>
            <a:r>
              <a:rPr lang="zh-TW" altLang="en-US" dirty="0"/>
              <a:t>and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In the off-season</a:t>
            </a:r>
            <a:r>
              <a:rPr lang="zh-TW" altLang="en-US" dirty="0"/>
              <a:t>,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Prices may fall</a:t>
            </a:r>
            <a:r>
              <a:rPr lang="zh-TW" altLang="en-US" dirty="0"/>
              <a:t>promotion.</a:t>
            </a:r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B10739-1FD0-4BDE-9283-1429E54E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zh-TW" altLang="en-US" sz="3200" dirty="0">
                <a:solidFill>
                  <a:srgbClr val="7030A0"/>
                </a:solidFill>
              </a:rPr>
              <a:t>Dynamic Pricing</a:t>
            </a:r>
            <a:br>
              <a:rPr lang="en-US" altLang="zh-TW" sz="3200" dirty="0">
                <a:solidFill>
                  <a:srgbClr val="7030A0"/>
                </a:solidFill>
              </a:rPr>
            </a:br>
            <a:r>
              <a:rPr lang="zh-CN" altLang="en-US" sz="3200" dirty="0"/>
              <a:t>Can product prices be adjusted arbitrarily?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008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B1FB1A-F174-487F-B861-3BE5C52D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lang="zh-TW" altLang="en-US" dirty="0">
                <a:solidFill>
                  <a:srgbClr val="7030A0"/>
                </a:solidFill>
              </a:rPr>
              <a:t>Sharing economy platforms (such as</a:t>
            </a:r>
            <a:r>
              <a:rPr lang="en-US" altLang="zh-TW" dirty="0">
                <a:solidFill>
                  <a:srgbClr val="7030A0"/>
                </a:solidFill>
              </a:rPr>
              <a:t>Uber</a:t>
            </a:r>
            <a:r>
              <a:rPr lang="zh-TW" altLang="en-US" dirty="0">
                <a:solidFill>
                  <a:srgbClr val="7030A0"/>
                </a:solidFill>
              </a:rPr>
              <a:t>or</a:t>
            </a:r>
            <a:r>
              <a:rPr lang="en-US" altLang="zh-TW" dirty="0">
                <a:solidFill>
                  <a:srgbClr val="7030A0"/>
                </a:solidFill>
              </a:rPr>
              <a:t>Lyft</a:t>
            </a:r>
            <a:r>
              <a:rPr lang="zh-TW" altLang="en-US" dirty="0">
                <a:solidFill>
                  <a:srgbClr val="7030A0"/>
                </a:solidFill>
              </a:rPr>
              <a:t>):</a:t>
            </a:r>
          </a:p>
          <a:p>
            <a:pPr lvl="1" algn="l" rtl="0"/>
            <a:r>
              <a:rPr lang="zh-TW" altLang="en-US" dirty="0"/>
              <a:t>During times of peak demand (such as rush hour or inclement weather), ride prices may increase significantly</a:t>
            </a:r>
            <a:endParaRPr lang="en-US" altLang="zh-TW" dirty="0"/>
          </a:p>
          <a:p>
            <a:pPr lvl="1" algn="l" rtl="0"/>
            <a:r>
              <a:rPr lang="zh-TW" altLang="en-US" dirty="0"/>
              <a:t>Prices may be lower during periods of low demand.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lang="zh-TW" altLang="en-US" dirty="0">
                <a:solidFill>
                  <a:srgbClr val="7030A0"/>
                </a:solidFill>
              </a:rPr>
              <a:t>E-commerce platform:</a:t>
            </a:r>
            <a:endParaRPr lang="en-US" altLang="zh-TW" dirty="0">
              <a:solidFill>
                <a:srgbClr val="7030A0"/>
              </a:solidFill>
            </a:endParaRPr>
          </a:p>
          <a:p>
            <a:pPr lvl="1" algn="l" rtl="0"/>
            <a:r>
              <a:rPr lang="zh-TW" altLang="en-US" dirty="0"/>
              <a:t>When a product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Stock is low and demand is high</a:t>
            </a:r>
            <a:r>
              <a:rPr lang="zh-TW" altLang="en-US" dirty="0"/>
              <a:t>When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rise</a:t>
            </a:r>
            <a:r>
              <a:rPr lang="zh-TW" altLang="en-US" dirty="0"/>
              <a:t>;</a:t>
            </a:r>
            <a:endParaRPr lang="en-US" altLang="zh-TW" dirty="0"/>
          </a:p>
          <a:p>
            <a:pPr lvl="1" algn="l" rtl="0"/>
            <a:r>
              <a:rPr lang="zh-TW" altLang="en-US" dirty="0"/>
              <a:t>On the contrary, when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Adequate inventory and low demand</a:t>
            </a:r>
            <a:r>
              <a:rPr lang="zh-TW" altLang="en-US" dirty="0"/>
              <a:t>When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decline</a:t>
            </a:r>
            <a:r>
              <a:rPr lang="zh-TW" altLang="en-US" dirty="0"/>
              <a:t>.</a:t>
            </a:r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B10739-1FD0-4BDE-9283-1429E54E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zh-TW" altLang="en-US" sz="3200" dirty="0">
                <a:solidFill>
                  <a:srgbClr val="7030A0"/>
                </a:solidFill>
              </a:rPr>
              <a:t>Dynamic Pricing</a:t>
            </a:r>
            <a:br>
              <a:rPr lang="en-US" altLang="zh-TW" sz="3200" dirty="0">
                <a:solidFill>
                  <a:srgbClr val="7030A0"/>
                </a:solidFill>
              </a:rPr>
            </a:br>
            <a:r>
              <a:rPr lang="zh-CN" altLang="en-US" sz="3200" dirty="0"/>
              <a:t>Can product prices be adjusted arbitrarily?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8565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B1FB1A-F174-487F-B861-3BE5C52D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5.</a:t>
            </a:r>
            <a:r>
              <a:rPr lang="zh-TW" altLang="en-US" dirty="0">
                <a:solidFill>
                  <a:srgbClr val="7030A0"/>
                </a:solidFill>
              </a:rPr>
              <a:t>Ticket sales (e.g. concerts, sporting events):</a:t>
            </a:r>
          </a:p>
          <a:p>
            <a:pPr lvl="1" algn="l" rtl="0"/>
            <a:r>
              <a:rPr lang="zh-TW" altLang="en-US" dirty="0"/>
              <a:t>when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A show is about to sell out</a:t>
            </a:r>
            <a:r>
              <a:rPr lang="zh-TW" altLang="en-US" dirty="0"/>
              <a:t>When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improve</a:t>
            </a:r>
            <a:r>
              <a:rPr lang="zh-TW" altLang="en-US" dirty="0"/>
              <a:t>;</a:t>
            </a:r>
            <a:endParaRPr lang="en-US" altLang="zh-TW" dirty="0"/>
          </a:p>
          <a:p>
            <a:pPr lvl="1" algn="l" rtl="0"/>
            <a:r>
              <a:rPr lang="zh-TW" altLang="en-US" dirty="0"/>
              <a:t>In the early stages of a sale or when demand is low, discounts may be offered to stimulate sales.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6.</a:t>
            </a:r>
            <a:r>
              <a:rPr lang="zh-TW" altLang="en-US" dirty="0">
                <a:solidFill>
                  <a:srgbClr val="7030A0"/>
                </a:solidFill>
              </a:rPr>
              <a:t>Online booking platforms (such as</a:t>
            </a:r>
            <a:r>
              <a:rPr lang="en-US" altLang="zh-TW" dirty="0">
                <a:solidFill>
                  <a:srgbClr val="7030A0"/>
                </a:solidFill>
              </a:rPr>
              <a:t>Airbnb</a:t>
            </a:r>
            <a:r>
              <a:rPr lang="zh-TW" altLang="en-US" dirty="0">
                <a:solidFill>
                  <a:srgbClr val="7030A0"/>
                </a:solidFill>
              </a:rPr>
              <a:t>):</a:t>
            </a:r>
          </a:p>
          <a:p>
            <a:pPr lvl="1" algn="l" rtl="0"/>
            <a:r>
              <a:rPr lang="zh-TW" altLang="en-US" dirty="0"/>
              <a:t>In the local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There are large events or peak seasons</a:t>
            </a:r>
            <a:r>
              <a:rPr lang="zh-TW" altLang="en-US" dirty="0"/>
              <a:t>When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Increase the price</a:t>
            </a:r>
            <a:r>
              <a:rPr lang="zh-TW" altLang="en-US" dirty="0"/>
              <a:t>;</a:t>
            </a:r>
            <a:endParaRPr lang="en-US" altLang="zh-TW" dirty="0"/>
          </a:p>
          <a:p>
            <a:pPr lvl="1" algn="l" rtl="0"/>
            <a:r>
              <a:rPr lang="zh-TW" altLang="en-US" dirty="0"/>
              <a:t>During off-season or periods when there are no events, prices may be lowered to attract tenants.</a:t>
            </a:r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B10739-1FD0-4BDE-9283-1429E54E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zh-TW" altLang="en-US" sz="3200" dirty="0">
                <a:solidFill>
                  <a:srgbClr val="7030A0"/>
                </a:solidFill>
              </a:rPr>
              <a:t>Dynamic Pricing</a:t>
            </a:r>
            <a:br>
              <a:rPr lang="en-US" altLang="zh-TW" sz="3200" dirty="0">
                <a:solidFill>
                  <a:srgbClr val="7030A0"/>
                </a:solidFill>
              </a:rPr>
            </a:br>
            <a:r>
              <a:rPr lang="zh-CN" altLang="en-US" sz="3200" dirty="0"/>
              <a:t>Can product prices be adjusted arbitrarily?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653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1"/>
            <a:ext cx="8495931" cy="3922003"/>
          </a:xfrm>
        </p:spPr>
        <p:txBody>
          <a:bodyPr>
            <a:normAutofit fontScale="77500" lnSpcReduction="20000"/>
          </a:bodyPr>
          <a:lstStyle/>
          <a:p>
            <a:pPr rtl="0"/>
            <a:r>
              <a:rPr lang="en-US" altLang="zh-CN" sz="7800" dirty="0"/>
              <a:t>4.</a:t>
            </a:r>
            <a:r>
              <a:rPr lang="zh-TW" altLang="en-US" sz="7800" dirty="0"/>
              <a:t>Customer Support</a:t>
            </a:r>
            <a:endParaRPr lang="en-US" altLang="zh-TW" sz="7800" dirty="0"/>
          </a:p>
          <a:p>
            <a:pPr rtl="0"/>
            <a:endParaRPr lang="en-US" altLang="zh-CN" sz="6400" dirty="0"/>
          </a:p>
          <a:p>
            <a:pPr rtl="0"/>
            <a:r>
              <a:rPr lang="zh-CN" altLang="en-US" sz="6400" dirty="0"/>
              <a:t>(Telephone customer service, </a:t>
            </a:r>
            <a:r>
              <a:rPr lang="en-US" altLang="zh-CN" sz="6400" dirty="0"/>
              <a:t>Email</a:t>
            </a:r>
            <a:r>
              <a:rPr lang="zh-CN" altLang="en-US" sz="6400" dirty="0"/>
              <a:t>customer service)</a:t>
            </a:r>
            <a:endParaRPr lang="en-US" altLang="zh-TW" sz="6400" dirty="0"/>
          </a:p>
        </p:txBody>
      </p:sp>
    </p:spTree>
    <p:extLst>
      <p:ext uri="{BB962C8B-B14F-4D97-AF65-F5344CB8AC3E}">
        <p14:creationId xmlns:p14="http://schemas.microsoft.com/office/powerpoint/2010/main" val="101231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>
                <a:highlight>
                  <a:srgbClr val="FFFF00"/>
                </a:highlight>
              </a:rPr>
              <a:t>Customer Support</a:t>
            </a:r>
            <a:r>
              <a:rPr dirty="0"/>
              <a:t>It is a core part of the customer experience.</a:t>
            </a:r>
            <a:endParaRPr lang="en-US" dirty="0"/>
          </a:p>
          <a:p>
            <a:pPr algn="l" rtl="0"/>
            <a:r>
              <a:rPr dirty="0"/>
              <a:t>Good customer support not only solves customer problems, but also increases customer satisfaction and loyalty</a:t>
            </a:r>
            <a:endParaRPr lang="en-US" dirty="0"/>
          </a:p>
          <a:p>
            <a:pPr algn="l" rtl="0"/>
            <a:r>
              <a:rPr dirty="0">
                <a:solidFill>
                  <a:srgbClr val="C00000"/>
                </a:solidFill>
              </a:rPr>
              <a:t>In e-commerce, customer support covers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From pre-purchase consultation</a:t>
            </a:r>
            <a:endParaRPr lang="en-US" sz="40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 algn="l" rtl="0"/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After-purchase service</a:t>
            </a:r>
            <a:endParaRPr lang="en-US" sz="40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algn="l" rtl="0"/>
            <a:r>
              <a:rPr dirty="0"/>
              <a:t>The whole process.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The Importance of Customer Support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Live chat support</a:t>
            </a:r>
            <a:r>
              <a:rPr lang="zh-CN" altLang="en-US" dirty="0">
                <a:solidFill>
                  <a:srgbClr val="7030A0"/>
                </a:solidFill>
              </a:rPr>
              <a:t>(Chat Customer Service)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pass through</a:t>
            </a:r>
            <a:r>
              <a:rPr lang="en-US" altLang="zh-CN" dirty="0"/>
              <a:t>【</a:t>
            </a:r>
            <a:r>
              <a:rPr dirty="0"/>
              <a:t>Website or mobile app</a:t>
            </a:r>
            <a:r>
              <a:rPr lang="en-US" altLang="zh-CN" dirty="0"/>
              <a:t>】</a:t>
            </a:r>
            <a:r>
              <a:rPr dirty="0"/>
              <a:t>supply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Live chat support</a:t>
            </a:r>
            <a:r>
              <a:rPr dirty="0"/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Quick Answer</a:t>
            </a:r>
            <a:r>
              <a:rPr dirty="0"/>
              <a:t>Customer questions.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Phone support</a:t>
            </a:r>
            <a:r>
              <a:rPr lang="zh-CN" altLang="en-US" dirty="0">
                <a:solidFill>
                  <a:srgbClr val="7030A0"/>
                </a:solidFill>
              </a:rPr>
              <a:t>(Telephone customer service)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supply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Professional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Phone support</a:t>
            </a:r>
            <a:r>
              <a:rPr lang="en-US" altLang="zh-CN" dirty="0"/>
              <a:t>】</a:t>
            </a:r>
            <a:r>
              <a:rPr dirty="0"/>
              <a:t>service,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Dealing with complex problems</a:t>
            </a:r>
            <a:r>
              <a:rPr dirty="0"/>
              <a:t>and complaints.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dirty="0">
                <a:solidFill>
                  <a:srgbClr val="7030A0"/>
                </a:solidFill>
              </a:rPr>
              <a:t>Email Support</a:t>
            </a:r>
            <a:r>
              <a:rPr lang="zh-CN" altLang="en-US" dirty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Email</a:t>
            </a:r>
            <a:r>
              <a:rPr lang="zh-CN" altLang="en-US" dirty="0">
                <a:solidFill>
                  <a:srgbClr val="7030A0"/>
                </a:solidFill>
              </a:rPr>
              <a:t>customer service)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Support via email, suitable for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Handling non-urgent issues</a:t>
            </a:r>
            <a:r>
              <a:rPr dirty="0"/>
              <a:t>and follow-up services.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dirty="0">
                <a:solidFill>
                  <a:srgbClr val="7030A0"/>
                </a:solidFill>
              </a:rPr>
              <a:t>Self-service</a:t>
            </a:r>
            <a:r>
              <a:rPr lang="zh-CN" altLang="en-US" dirty="0">
                <a:solidFill>
                  <a:srgbClr val="7030A0"/>
                </a:solidFill>
              </a:rPr>
              <a:t>(FAQ</a:t>
            </a:r>
            <a:r>
              <a:rPr lang="en-US" altLang="zh-CN" dirty="0">
                <a:solidFill>
                  <a:srgbClr val="7030A0"/>
                </a:solidFill>
              </a:rPr>
              <a:t>FAQ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Settings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Online Knowledge Base</a:t>
            </a:r>
            <a:r>
              <a:rPr dirty="0"/>
              <a:t>and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FAQ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Help customers solve problems independently.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Type of Customer Support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rtl="0"/>
            <a:r>
              <a:rPr lang="en-US" altLang="zh-CN" dirty="0"/>
              <a:t>5.</a:t>
            </a:r>
            <a:r>
              <a:rPr lang="zh-TW" altLang="en-US" dirty="0"/>
              <a:t>After-sales service management</a:t>
            </a:r>
            <a:endParaRPr lang="en-US" altLang="zh-TW" dirty="0"/>
          </a:p>
          <a:p>
            <a:pPr rtl="0"/>
            <a:r>
              <a:rPr lang="en-US" altLang="zh-TW" sz="4400" dirty="0"/>
              <a:t>(</a:t>
            </a:r>
            <a:r>
              <a:rPr lang="zh-CN" altLang="en-US" sz="4400" dirty="0"/>
              <a:t>Returns and exchanges, complaint handling, satisfaction surveys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5879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29BED6F-9618-415C-8CB4-D9206A0C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dirty="0"/>
              <a:t>1.</a:t>
            </a:r>
            <a:r>
              <a:rPr lang="zh-TW" altLang="en-US" dirty="0"/>
              <a:t>Customer Relationship Management</a:t>
            </a:r>
            <a:r>
              <a:rPr lang="en-US" altLang="zh-TW" dirty="0"/>
              <a:t>CRM</a:t>
            </a:r>
            <a:r>
              <a:rPr lang="zh-TW" altLang="en-US" dirty="0"/>
              <a:t>System Application</a:t>
            </a:r>
            <a:r>
              <a:rPr lang="en-US" altLang="zh-TW" sz="1800" dirty="0"/>
              <a:t>(</a:t>
            </a:r>
            <a:r>
              <a:rPr lang="zh-CN" altLang="en-US" sz="1800" dirty="0"/>
              <a:t>Personalized marketing, customer segmentation, loyalty program</a:t>
            </a:r>
            <a:r>
              <a:rPr lang="en-US" altLang="zh-TW" sz="1800" dirty="0"/>
              <a:t>)</a:t>
            </a:r>
          </a:p>
          <a:p>
            <a:pPr algn="l" rtl="0"/>
            <a:r>
              <a:rPr lang="en-US" altLang="zh-CN" dirty="0"/>
              <a:t>2.</a:t>
            </a:r>
            <a:r>
              <a:rPr lang="zh-TW" altLang="en-US" dirty="0"/>
              <a:t>Customer data analysis</a:t>
            </a:r>
            <a:r>
              <a:rPr lang="en-US" altLang="zh-TW" sz="2000" dirty="0"/>
              <a:t>(RFM</a:t>
            </a:r>
            <a:r>
              <a:rPr lang="zh-CN" altLang="en-US" sz="2000" dirty="0"/>
              <a:t>Classification, purchase journey analysis, group segmentation</a:t>
            </a:r>
            <a:r>
              <a:rPr lang="en-US" altLang="zh-TW" sz="2000" dirty="0"/>
              <a:t>)</a:t>
            </a:r>
          </a:p>
          <a:p>
            <a:pPr algn="l" rtl="0"/>
            <a:r>
              <a:rPr lang="en-US" altLang="zh-CN" dirty="0"/>
              <a:t>3.</a:t>
            </a:r>
            <a:r>
              <a:rPr lang="zh-TW" altLang="en-US" dirty="0"/>
              <a:t>Personalized service</a:t>
            </a:r>
            <a:r>
              <a:rPr lang="en-US" altLang="zh-TW" sz="3000" dirty="0"/>
              <a:t>(</a:t>
            </a:r>
            <a:r>
              <a:rPr lang="zh-CN" altLang="en-US" sz="3000" dirty="0"/>
              <a:t>Personalized recommendations, dynamic pricing, customized products</a:t>
            </a:r>
            <a:r>
              <a:rPr lang="en-US" altLang="zh-TW" sz="3000" dirty="0"/>
              <a:t>)</a:t>
            </a:r>
          </a:p>
          <a:p>
            <a:pPr algn="l" rtl="0"/>
            <a:r>
              <a:rPr lang="en-US" altLang="zh-CN" dirty="0"/>
              <a:t>4.</a:t>
            </a:r>
            <a:r>
              <a:rPr lang="zh-TW" altLang="en-US" dirty="0"/>
              <a:t>Customer Support</a:t>
            </a:r>
            <a:r>
              <a:rPr lang="zh-CN" altLang="en-US" sz="2600" dirty="0"/>
              <a:t>(Telephone customer service,</a:t>
            </a:r>
            <a:r>
              <a:rPr lang="en-US" altLang="zh-CN" sz="2600" dirty="0"/>
              <a:t>Email</a:t>
            </a:r>
            <a:r>
              <a:rPr lang="zh-CN" altLang="en-US" sz="2600" dirty="0"/>
              <a:t>Customer Service, FAQ</a:t>
            </a:r>
            <a:r>
              <a:rPr lang="en-US" altLang="zh-CN" sz="2600" dirty="0"/>
              <a:t>FAQ</a:t>
            </a:r>
            <a:r>
              <a:rPr lang="zh-CN" altLang="en-US" sz="2600" dirty="0"/>
              <a:t>）</a:t>
            </a:r>
            <a:endParaRPr lang="en-US" altLang="zh-TW" sz="2600" dirty="0"/>
          </a:p>
          <a:p>
            <a:pPr algn="l" rtl="0"/>
            <a:r>
              <a:rPr lang="en-US" altLang="zh-CN" dirty="0"/>
              <a:t>5.</a:t>
            </a:r>
            <a:r>
              <a:rPr lang="zh-TW" altLang="en-US" dirty="0"/>
              <a:t>After-sales service management</a:t>
            </a:r>
            <a:r>
              <a:rPr lang="en-US" altLang="zh-TW" sz="3000" dirty="0"/>
              <a:t>(</a:t>
            </a:r>
            <a:r>
              <a:rPr lang="zh-CN" altLang="en-US" sz="3000" dirty="0"/>
              <a:t>Complaints, Returns and Exchanges, Satisfaction Surveys</a:t>
            </a:r>
            <a:r>
              <a:rPr lang="en-US" altLang="zh-TW" sz="3000" dirty="0"/>
              <a:t>)</a:t>
            </a:r>
            <a:endParaRPr lang="en-US" altLang="zh-TW" dirty="0"/>
          </a:p>
          <a:p>
            <a:pPr algn="l" rtl="0"/>
            <a:r>
              <a:rPr lang="en-US" altLang="zh-CN" dirty="0"/>
              <a:t>6.</a:t>
            </a:r>
            <a:r>
              <a:rPr lang="zh-TW" altLang="en-US" dirty="0"/>
              <a:t>User Feedback and Improvement in E-Commerce</a:t>
            </a:r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1332CE-0A29-4D43-ABB5-B4A30978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zh-CN" altLang="en-US" dirty="0"/>
              <a:t>Unit 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40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Return and exchange management: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Establish a clear return and exchange policy, simplify the return and exchange process, and improve customer satisfaction.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Complaints handling: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Establish an efficient complaint handling mechanism to promptly respond to and resolve customer complaints and prevent problems from escalating.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dirty="0">
                <a:solidFill>
                  <a:srgbClr val="7030A0"/>
                </a:solidFill>
              </a:rPr>
              <a:t>Satisfaction survey: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Conduct regular customer satisfaction surveys</a:t>
            </a:r>
            <a:r>
              <a:rPr dirty="0"/>
              <a:t>,</a:t>
            </a:r>
            <a:r>
              <a:rPr dirty="0">
                <a:solidFill>
                  <a:srgbClr val="C00000"/>
                </a:solidFill>
              </a:rPr>
              <a:t>Collect Feedback</a:t>
            </a:r>
            <a:r>
              <a:rPr dirty="0"/>
              <a:t>, and continuously improve service quality.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After-sales service management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rtl="0"/>
            <a:r>
              <a:rPr lang="en-US" altLang="zh-CN" dirty="0"/>
              <a:t>6. CRM</a:t>
            </a:r>
            <a:r>
              <a:rPr lang="zh-CN" altLang="en-US" dirty="0"/>
              <a:t>Software system</a:t>
            </a:r>
            <a:endParaRPr lang="en-US" altLang="zh-CN" dirty="0"/>
          </a:p>
          <a:p>
            <a:pPr rtl="0"/>
            <a:r>
              <a:rPr lang="zh-CN" altLang="en-US" dirty="0"/>
              <a:t>Customer Support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322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altLang="zh-CN" b="1" dirty="0">
                <a:solidFill>
                  <a:srgbClr val="7030A0"/>
                </a:solidFill>
              </a:rPr>
              <a:t>1.</a:t>
            </a:r>
            <a:r>
              <a:rPr b="1" dirty="0">
                <a:solidFill>
                  <a:srgbClr val="7030A0"/>
                </a:solidFill>
              </a:rPr>
              <a:t>Unified customer profile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CRM system centrally manages customer support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All records</a:t>
            </a:r>
            <a:r>
              <a:rPr dirty="0"/>
              <a:t>,include</a:t>
            </a:r>
            <a:r>
              <a:rPr lang="zh-CN" altLang="en-US" dirty="0"/>
              <a:t>:</a:t>
            </a:r>
            <a:r>
              <a:rPr dirty="0">
                <a:solidFill>
                  <a:srgbClr val="C00000"/>
                </a:solidFill>
              </a:rPr>
              <a:t>Chat history, email</a:t>
            </a:r>
            <a:r>
              <a:rPr lang="zh-TW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Complaint Process</a:t>
            </a:r>
            <a:r>
              <a:rPr dirty="0"/>
              <a:t>, ensuring consistency of information.</a:t>
            </a:r>
            <a:endParaRPr lang="en-US" dirty="0"/>
          </a:p>
          <a:p>
            <a:pPr algn="l" rtl="0"/>
            <a:r>
              <a:rPr lang="en-US" altLang="zh-CN" b="1" dirty="0">
                <a:solidFill>
                  <a:srgbClr val="7030A0"/>
                </a:solidFill>
              </a:rPr>
              <a:t>2.</a:t>
            </a:r>
            <a:r>
              <a:rPr b="1" dirty="0">
                <a:solidFill>
                  <a:srgbClr val="7030A0"/>
                </a:solidFill>
              </a:rPr>
              <a:t>Work Order Management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CRM system automatically generates and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Assign Work Order</a:t>
            </a:r>
            <a:r>
              <a:rPr dirty="0"/>
              <a:t>,</a:t>
            </a:r>
            <a:r>
              <a:rPr dirty="0">
                <a:solidFill>
                  <a:srgbClr val="C00000"/>
                </a:solidFill>
              </a:rPr>
              <a:t>Follow up the progress of handling customer issues</a:t>
            </a:r>
            <a:r>
              <a:rPr dirty="0"/>
              <a:t>, improve work efficiency.</a:t>
            </a:r>
            <a:endParaRPr lang="en-US" dirty="0"/>
          </a:p>
          <a:p>
            <a:pPr algn="l" rtl="0"/>
            <a:r>
              <a:rPr lang="en-US" altLang="zh-CN" b="1" dirty="0">
                <a:solidFill>
                  <a:srgbClr val="7030A0"/>
                </a:solidFill>
              </a:rPr>
              <a:t>3.</a:t>
            </a:r>
            <a:r>
              <a:rPr b="1" dirty="0">
                <a:solidFill>
                  <a:srgbClr val="7030A0"/>
                </a:solidFill>
              </a:rPr>
              <a:t>Analysis and Reporting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Generated through CRM system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Customer Support Performance Report</a:t>
            </a:r>
            <a:r>
              <a:rPr dirty="0"/>
              <a:t>, helping businesses identify problems and optimize support strategies.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altLang="zh-TW" dirty="0"/>
              <a:t>Managing </a:t>
            </a:r>
            <a:r>
              <a:rPr lang="en-US" altLang="zh-TW" dirty="0">
                <a:highlight>
                  <a:srgbClr val="FFFF00"/>
                </a:highlight>
              </a:rPr>
              <a:t>customer support </a:t>
            </a:r>
            <a:r>
              <a:rPr lang="en-US" altLang="zh-TW" dirty="0"/>
              <a:t>using a CRM system</a:t>
            </a:r>
            <a:endParaRPr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altLang="zh-CN" dirty="0"/>
              <a:t>7. </a:t>
            </a:r>
            <a:r>
              <a:rPr lang="en-US" altLang="zh-TW" dirty="0"/>
              <a:t>User Feedback and Improvement in E-commerce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41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>
                <a:highlight>
                  <a:srgbClr val="FFFF00"/>
                </a:highlight>
              </a:rPr>
              <a:t>User Feedback</a:t>
            </a:r>
            <a:r>
              <a:rPr dirty="0"/>
              <a:t>It is a key resource for enterprises to improve their products and services.</a:t>
            </a:r>
            <a:endParaRPr lang="en-US" dirty="0"/>
          </a:p>
          <a:p>
            <a:pPr algn="l" rtl="0"/>
            <a:r>
              <a:rPr dirty="0"/>
              <a:t>By collecting and analyzing user feedback, companies can</a:t>
            </a:r>
            <a:endParaRPr lang="en-US" dirty="0"/>
          </a:p>
          <a:p>
            <a:pPr lvl="1" algn="l" rtl="0"/>
            <a:r>
              <a:rPr sz="4000" dirty="0">
                <a:solidFill>
                  <a:srgbClr val="C00000"/>
                </a:solidFill>
              </a:rPr>
              <a:t>Understand customer needs and expectations,</a:t>
            </a:r>
            <a:endParaRPr lang="en-US" sz="4000" dirty="0">
              <a:solidFill>
                <a:srgbClr val="C00000"/>
              </a:solidFill>
            </a:endParaRPr>
          </a:p>
          <a:p>
            <a:pPr lvl="1" algn="l" rtl="0"/>
            <a:r>
              <a:rPr sz="4000" dirty="0">
                <a:solidFill>
                  <a:srgbClr val="C00000"/>
                </a:solidFill>
              </a:rPr>
              <a:t>Adjust product and service strategies in a timely manner,</a:t>
            </a:r>
            <a:endParaRPr lang="en-US" sz="4000" dirty="0">
              <a:solidFill>
                <a:srgbClr val="C00000"/>
              </a:solidFill>
            </a:endParaRPr>
          </a:p>
          <a:p>
            <a:pPr lvl="1" algn="l" rtl="0"/>
            <a:r>
              <a:rPr sz="4000" dirty="0">
                <a:solidFill>
                  <a:srgbClr val="C00000"/>
                </a:solidFill>
              </a:rPr>
              <a:t>To improve customer satisfaction.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sz="4000" dirty="0"/>
              <a:t>The Importance of User Feedback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Online Survey: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pass through</a:t>
            </a:r>
            <a:r>
              <a:rPr lang="en-US" altLang="zh-CN" dirty="0"/>
              <a:t>【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Email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Website</a:t>
            </a:r>
            <a:r>
              <a:rPr lang="en-US" altLang="zh-CN" dirty="0"/>
              <a:t>】</a:t>
            </a:r>
            <a:r>
              <a:rPr dirty="0"/>
              <a:t>conduct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Online Survey</a:t>
            </a:r>
            <a:r>
              <a:rPr dirty="0"/>
              <a:t>, collect customer feedback on products or services.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Social Media Monitoring: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Monitoring</a:t>
            </a:r>
            <a:r>
              <a:rPr dirty="0">
                <a:highlight>
                  <a:srgbClr val="FFFF00"/>
                </a:highlight>
              </a:rPr>
              <a:t>Social Media</a:t>
            </a:r>
            <a:r>
              <a:rPr dirty="0"/>
              <a:t>on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User Reviews and Discussions</a:t>
            </a:r>
            <a:r>
              <a:rPr dirty="0"/>
              <a:t>, understand consumers’ views and suggestions on brands.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dirty="0">
                <a:solidFill>
                  <a:srgbClr val="7030A0"/>
                </a:solidFill>
              </a:rPr>
              <a:t>Product Reviews: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analyze</a:t>
            </a:r>
            <a:r>
              <a:rPr dirty="0">
                <a:highlight>
                  <a:srgbClr val="FFFF00"/>
                </a:highlight>
              </a:rPr>
              <a:t>E-commerce platform</a:t>
            </a:r>
            <a:r>
              <a:rPr dirty="0"/>
              <a:t>On stage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Product Reviews and Star Ratings</a:t>
            </a:r>
            <a:r>
              <a:rPr dirty="0"/>
              <a:t>, discover the advantages and disadvantages of the product.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dirty="0">
                <a:solidFill>
                  <a:srgbClr val="7030A0"/>
                </a:solidFill>
              </a:rPr>
              <a:t>Direct Feedback: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pass through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Customer service staff directly collects customer feedback</a:t>
            </a:r>
            <a:r>
              <a:rPr dirty="0"/>
              <a:t>, and record it in the CRM system.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How to collect user feedback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Product Improvement: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Improve and upgrade products based on user feedback to meet market demand.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Service Optimization: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Analyze service issues in feedback, adjust and improve service processes, and improve service quality.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dirty="0">
                <a:solidFill>
                  <a:srgbClr val="7030A0"/>
                </a:solidFill>
              </a:rPr>
              <a:t>New product development: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Incorporate user needs and feedback into the new product development process to create products that are more in line with market needs.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Application of User Feedback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altLang="zh-CN" dirty="0"/>
              <a:t>【</a:t>
            </a:r>
            <a:r>
              <a:rPr dirty="0">
                <a:highlight>
                  <a:srgbClr val="FFFF00"/>
                </a:highlight>
              </a:rPr>
              <a:t>Feedback loop</a:t>
            </a:r>
            <a:r>
              <a:rPr lang="en-US" altLang="zh-CN" dirty="0"/>
              <a:t>】</a:t>
            </a:r>
            <a:r>
              <a:rPr dirty="0"/>
              <a:t>means through</a:t>
            </a:r>
            <a:endParaRPr lang="en-US" dirty="0"/>
          </a:p>
          <a:p>
            <a:pPr lvl="1" algn="l" rtl="0"/>
            <a:r>
              <a:rPr sz="4000" dirty="0">
                <a:solidFill>
                  <a:srgbClr val="C00000"/>
                </a:solidFill>
              </a:rPr>
              <a:t>Continuously collect and analyze application user feedback</a:t>
            </a:r>
            <a:r>
              <a:rPr sz="4000" dirty="0"/>
              <a:t>,</a:t>
            </a:r>
            <a:endParaRPr lang="en-US" sz="4000" dirty="0"/>
          </a:p>
          <a:p>
            <a:pPr lvl="1" algn="l" rtl="0"/>
            <a:r>
              <a:rPr sz="4000" dirty="0"/>
              <a:t>form</a:t>
            </a:r>
            <a:r>
              <a:rPr sz="4000" dirty="0">
                <a:solidFill>
                  <a:srgbClr val="C00000"/>
                </a:solidFill>
              </a:rPr>
              <a:t>Continuous improvement</a:t>
            </a:r>
            <a:r>
              <a:rPr sz="4000" dirty="0"/>
              <a:t>of</a:t>
            </a:r>
            <a:r>
              <a:rPr sz="4000" dirty="0">
                <a:highlight>
                  <a:srgbClr val="FFFF00"/>
                </a:highlight>
              </a:rPr>
              <a:t>Closed Loop Process</a:t>
            </a:r>
            <a:r>
              <a:rPr sz="4000" dirty="0"/>
              <a:t>.</a:t>
            </a:r>
            <a:endParaRPr lang="en-US" sz="4000" dirty="0"/>
          </a:p>
          <a:p>
            <a:pPr lvl="1" algn="l" rtl="0"/>
            <a:r>
              <a:rPr sz="4000" dirty="0"/>
              <a:t>This cycle can help companies continuously improve the competitiveness of their products and services.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Feedback loop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altLang="zh-CN" dirty="0"/>
              <a:t>8.</a:t>
            </a:r>
            <a:r>
              <a:rPr lang="zh-CN" altLang="en-US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30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/>
            <a:r>
              <a:rPr dirty="0"/>
              <a:t>Customer relationship management is one of the key factors for the success of e-commerce. Through an effective CRM system, enterprises</a:t>
            </a:r>
            <a:r>
              <a:rPr lang="zh-CN" altLang="en-US" dirty="0"/>
              <a:t>Can</a:t>
            </a:r>
            <a:endParaRPr lang="en-US" dirty="0"/>
          </a:p>
          <a:p>
            <a:pPr lvl="1" algn="l" rtl="0"/>
            <a:r>
              <a:rPr sz="4100" dirty="0">
                <a:solidFill>
                  <a:srgbClr val="C00000"/>
                </a:solidFill>
              </a:rPr>
              <a:t>Deeply understand customer needs,</a:t>
            </a:r>
            <a:endParaRPr lang="en-US" sz="4100" dirty="0">
              <a:solidFill>
                <a:srgbClr val="C00000"/>
              </a:solidFill>
            </a:endParaRPr>
          </a:p>
          <a:p>
            <a:pPr lvl="1" algn="l" rtl="0"/>
            <a:r>
              <a:rPr sz="4100" dirty="0">
                <a:solidFill>
                  <a:srgbClr val="C00000"/>
                </a:solidFill>
              </a:rPr>
              <a:t>Provide personalized service,</a:t>
            </a:r>
            <a:endParaRPr lang="en-US" sz="4100" dirty="0">
              <a:solidFill>
                <a:srgbClr val="C00000"/>
              </a:solidFill>
            </a:endParaRPr>
          </a:p>
          <a:p>
            <a:pPr lvl="1" algn="l" rtl="0"/>
            <a:r>
              <a:rPr sz="4100" dirty="0">
                <a:solidFill>
                  <a:srgbClr val="C00000"/>
                </a:solidFill>
              </a:rPr>
              <a:t>Through precise data analysis</a:t>
            </a:r>
            <a:r>
              <a:rPr lang="zh-CN" altLang="en-US" sz="4100" dirty="0">
                <a:solidFill>
                  <a:srgbClr val="C00000"/>
                </a:solidFill>
              </a:rPr>
              <a:t>,</a:t>
            </a:r>
            <a:r>
              <a:rPr sz="4100" dirty="0">
                <a:solidFill>
                  <a:srgbClr val="C00000"/>
                </a:solidFill>
              </a:rPr>
              <a:t>Optimize marketing strategy</a:t>
            </a:r>
            <a:r>
              <a:rPr dirty="0"/>
              <a:t>.</a:t>
            </a:r>
            <a:endParaRPr lang="en-US" dirty="0"/>
          </a:p>
          <a:p>
            <a:pPr algn="l" rtl="0"/>
            <a:r>
              <a:rPr dirty="0"/>
              <a:t>At the same time,</a:t>
            </a:r>
            <a:endParaRPr lang="en-US" dirty="0"/>
          </a:p>
          <a:p>
            <a:pPr lvl="1" algn="l" rtl="0"/>
            <a:r>
              <a:rPr sz="4100" dirty="0">
                <a:solidFill>
                  <a:srgbClr val="7030A0"/>
                </a:solidFill>
              </a:rPr>
              <a:t>Good</a:t>
            </a:r>
            <a:r>
              <a:rPr sz="4100" dirty="0">
                <a:solidFill>
                  <a:srgbClr val="7030A0"/>
                </a:solidFill>
                <a:highlight>
                  <a:srgbClr val="FFFF00"/>
                </a:highlight>
              </a:rPr>
              <a:t>Customer Support</a:t>
            </a:r>
            <a:r>
              <a:rPr sz="4100" dirty="0">
                <a:solidFill>
                  <a:srgbClr val="7030A0"/>
                </a:solidFill>
              </a:rPr>
              <a:t>and</a:t>
            </a:r>
            <a:r>
              <a:rPr sz="4100" dirty="0">
                <a:solidFill>
                  <a:srgbClr val="7030A0"/>
                </a:solidFill>
                <a:highlight>
                  <a:srgbClr val="FFFF00"/>
                </a:highlight>
              </a:rPr>
              <a:t>After-sales service management</a:t>
            </a:r>
            <a:endParaRPr lang="en-US" sz="41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sz="4100" dirty="0">
                <a:solidFill>
                  <a:srgbClr val="7030A0"/>
                </a:solidFill>
              </a:rPr>
              <a:t>Can enhance customer</a:t>
            </a:r>
            <a:r>
              <a:rPr sz="4100" dirty="0">
                <a:solidFill>
                  <a:srgbClr val="7030A0"/>
                </a:solidFill>
                <a:highlight>
                  <a:srgbClr val="FFFF00"/>
                </a:highlight>
              </a:rPr>
              <a:t>Satisfaction</a:t>
            </a:r>
            <a:r>
              <a:rPr sz="4100" dirty="0">
                <a:solidFill>
                  <a:srgbClr val="7030A0"/>
                </a:solidFill>
              </a:rPr>
              <a:t>, enhance customer</a:t>
            </a:r>
            <a:r>
              <a:rPr sz="4100" dirty="0">
                <a:solidFill>
                  <a:srgbClr val="7030A0"/>
                </a:solidFill>
                <a:highlight>
                  <a:srgbClr val="FFFF00"/>
                </a:highlight>
              </a:rPr>
              <a:t>Loyalty</a:t>
            </a:r>
            <a:r>
              <a:rPr sz="4100" dirty="0">
                <a:solidFill>
                  <a:srgbClr val="7030A0"/>
                </a:solidFill>
              </a:rPr>
              <a:t>.</a:t>
            </a:r>
            <a:endParaRPr lang="en-US" sz="4100" dirty="0">
              <a:solidFill>
                <a:srgbClr val="7030A0"/>
              </a:solidFill>
            </a:endParaRPr>
          </a:p>
          <a:p>
            <a:pPr algn="l" rtl="0"/>
            <a:r>
              <a:rPr dirty="0"/>
              <a:t>Companies should actively collect and apply user feedback to continuously improve their products and services in order to maintain their advantage in a highly competitive market.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rtl="0"/>
            <a:r>
              <a:rPr lang="en-US" altLang="zh-CN" dirty="0"/>
              <a:t>1.</a:t>
            </a:r>
            <a:r>
              <a:rPr lang="zh-TW" altLang="en-US" dirty="0"/>
              <a:t>Customer Relationship Management (</a:t>
            </a:r>
            <a:r>
              <a:rPr lang="en-US" altLang="zh-TW" dirty="0"/>
              <a:t>CRM</a:t>
            </a:r>
            <a:r>
              <a:rPr lang="zh-TW" altLang="en-US" dirty="0"/>
              <a:t>) System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Customer Relationship Management (CRM)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It means that the enterprise</a:t>
            </a:r>
            <a:r>
              <a:rPr dirty="0">
                <a:solidFill>
                  <a:srgbClr val="C00000"/>
                </a:solidFill>
              </a:rPr>
              <a:t>A systematic approach to managing interactions with customers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Improve customer satisfaction and loyalty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Thereby enhancing the competitiveness of enterprises.</a:t>
            </a:r>
            <a:endParaRPr lang="en-US" dirty="0"/>
          </a:p>
          <a:p>
            <a:pPr algn="l" rtl="0"/>
            <a:r>
              <a:rPr dirty="0">
                <a:solidFill>
                  <a:srgbClr val="7030A0"/>
                </a:solidFill>
              </a:rPr>
              <a:t>CRM system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It is a software tool</a:t>
            </a:r>
            <a:r>
              <a:rPr lang="zh-CN" altLang="en-US" dirty="0"/>
              <a:t>:</a:t>
            </a:r>
            <a:endParaRPr lang="en-US" altLang="zh-CN" dirty="0"/>
          </a:p>
          <a:p>
            <a:pPr lvl="1" algn="l" rtl="0"/>
            <a:r>
              <a:rPr dirty="0"/>
              <a:t>Helping businesses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collect</a:t>
            </a:r>
            <a:r>
              <a:rPr dirty="0"/>
              <a:t>,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Storage</a:t>
            </a:r>
            <a:r>
              <a:rPr dirty="0"/>
              <a:t>and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analyze</a:t>
            </a:r>
            <a:r>
              <a:rPr dirty="0"/>
              <a:t>customer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Data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In order to better understand and meet customer needs.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Overview of Customer Relationship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Customer Data Management: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Stores basic customer information, contact information,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Purchase history</a:t>
            </a:r>
            <a:r>
              <a:rPr lang="zh-TW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Interaction records,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/>
              <a:t>Help companies gain a comprehensive understanding of their customers.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Sales Automation: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Automate sales processes,</a:t>
            </a:r>
            <a:r>
              <a:rPr lang="zh-CN" altLang="en-US" dirty="0"/>
              <a:t>For example:</a:t>
            </a:r>
            <a:endParaRPr lang="en-US" altLang="zh-CN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Follow-up of potential customers,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Sales progress tracking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Setting sales targets.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Functions of CRM system</a:t>
            </a:r>
          </a:p>
        </p:txBody>
      </p:sp>
    </p:spTree>
    <p:extLst>
      <p:ext uri="{BB962C8B-B14F-4D97-AF65-F5344CB8AC3E}">
        <p14:creationId xmlns:p14="http://schemas.microsoft.com/office/powerpoint/2010/main" val="377380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dirty="0">
                <a:solidFill>
                  <a:srgbClr val="7030A0"/>
                </a:solidFill>
              </a:rPr>
              <a:t>Marketing Automation: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Companies can automate their marketing activities.</a:t>
            </a:r>
            <a:r>
              <a:rPr lang="zh-CN" altLang="en-US" dirty="0"/>
              <a:t>For example:</a:t>
            </a:r>
            <a:endParaRPr lang="en-US" altLang="zh-CN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Email Marketing,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Social media promotion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Personalized recommendations.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lang="zh-TW" altLang="en-US" dirty="0">
                <a:solidFill>
                  <a:srgbClr val="7030A0"/>
                </a:solidFill>
              </a:rPr>
              <a:t>Customer Service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zh-CN" altLang="en-US" dirty="0">
                <a:solidFill>
                  <a:srgbClr val="7030A0"/>
                </a:solidFill>
              </a:rPr>
              <a:t>customer service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r>
              <a:rPr lang="zh-CN" altLang="en-US" dirty="0">
                <a:solidFill>
                  <a:srgbClr val="7030A0"/>
                </a:solidFill>
              </a:rPr>
              <a:t>,</a:t>
            </a:r>
            <a:r>
              <a:rPr lang="zh-TW" altLang="en-US" dirty="0">
                <a:solidFill>
                  <a:srgbClr val="7030A0"/>
                </a:solidFill>
              </a:rPr>
              <a:t>And after-sales management:</a:t>
            </a:r>
            <a:endParaRPr lang="en-US" alt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highlight>
                  <a:srgbClr val="FFFF00"/>
                </a:highlight>
              </a:rPr>
              <a:t>Customer service and after-sales management</a:t>
            </a:r>
            <a:r>
              <a:rPr dirty="0"/>
              <a:t>,</a:t>
            </a:r>
            <a:r>
              <a:rPr lang="zh-CN" altLang="en-US" dirty="0"/>
              <a:t>For example:</a:t>
            </a:r>
            <a:endParaRPr lang="en-US" altLang="zh-CN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Work order processing,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Complaint Follow-up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Customer satisfaction survey.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Functions of CRM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b="1" dirty="0">
                <a:solidFill>
                  <a:srgbClr val="7030A0"/>
                </a:solidFill>
              </a:rPr>
              <a:t>1.</a:t>
            </a:r>
            <a:r>
              <a:rPr b="1" dirty="0">
                <a:solidFill>
                  <a:srgbClr val="7030A0"/>
                </a:solidFill>
              </a:rPr>
              <a:t>Personalized Marketing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Based on customers’ purchasing behavior and interests</a:t>
            </a:r>
            <a:r>
              <a:rPr dirty="0"/>
              <a:t>, CRM system can</a:t>
            </a:r>
            <a:r>
              <a:rPr lang="zh-TW" altLang="en-US" dirty="0">
                <a:solidFill>
                  <a:srgbClr val="C00000"/>
                </a:solidFill>
              </a:rPr>
              <a:t>Provide each customer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Personalized product recommendations</a:t>
            </a:r>
            <a:r>
              <a:rPr dirty="0"/>
              <a:t>and</a:t>
            </a:r>
            <a:r>
              <a:rPr dirty="0">
                <a:highlight>
                  <a:srgbClr val="FFFF00"/>
                </a:highlight>
              </a:rPr>
              <a:t>Promotions</a:t>
            </a:r>
            <a:r>
              <a:rPr dirty="0"/>
              <a:t>.</a:t>
            </a:r>
            <a:endParaRPr lang="en-US" dirty="0"/>
          </a:p>
          <a:p>
            <a:pPr algn="l" rtl="0"/>
            <a:r>
              <a:rPr lang="en-US" altLang="zh-CN" b="1" dirty="0">
                <a:solidFill>
                  <a:srgbClr val="7030A0"/>
                </a:solidFill>
              </a:rPr>
              <a:t>2.</a:t>
            </a:r>
            <a:r>
              <a:rPr b="1" dirty="0">
                <a:solidFill>
                  <a:srgbClr val="7030A0"/>
                </a:solidFill>
              </a:rPr>
              <a:t>Customer segmentation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Utilize CRM system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Perform customer segmentation</a:t>
            </a:r>
            <a:r>
              <a:rPr dirty="0"/>
              <a:t>,</a:t>
            </a:r>
            <a:r>
              <a:rPr dirty="0">
                <a:solidFill>
                  <a:srgbClr val="C00000"/>
                </a:solidFill>
              </a:rPr>
              <a:t>According to different standards (</a:t>
            </a:r>
            <a:r>
              <a:rPr lang="zh-TW" altLang="en-US" dirty="0">
                <a:solidFill>
                  <a:srgbClr val="C00000"/>
                </a:solidFill>
              </a:rPr>
              <a:t>Last purchase date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TW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Consumption frequency</a:t>
            </a:r>
            <a:r>
              <a:rPr lang="en-US" altLang="zh-CN" dirty="0">
                <a:solidFill>
                  <a:srgbClr val="C00000"/>
                </a:solidFill>
              </a:rPr>
              <a:t>F</a:t>
            </a:r>
            <a:r>
              <a:rPr dirty="0">
                <a:solidFill>
                  <a:srgbClr val="C00000"/>
                </a:solidFill>
              </a:rPr>
              <a:t>, Purchase amount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dirty="0">
                <a:solidFill>
                  <a:srgbClr val="C00000"/>
                </a:solidFill>
              </a:rPr>
              <a:t>）</a:t>
            </a:r>
            <a:r>
              <a:rPr dirty="0"/>
              <a:t>Customized Needle</a:t>
            </a:r>
            <a:r>
              <a:rPr dirty="0">
                <a:highlight>
                  <a:srgbClr val="FFFF00"/>
                </a:highlight>
              </a:rPr>
              <a:t>Sex-specific marketing strategies</a:t>
            </a:r>
            <a:r>
              <a:rPr dirty="0"/>
              <a:t>.</a:t>
            </a:r>
            <a:endParaRPr lang="en-US" dirty="0"/>
          </a:p>
          <a:p>
            <a:pPr algn="l" rtl="0"/>
            <a:r>
              <a:rPr lang="en-US" altLang="zh-CN" b="1" dirty="0">
                <a:solidFill>
                  <a:srgbClr val="7030A0"/>
                </a:solidFill>
              </a:rPr>
              <a:t>3.</a:t>
            </a:r>
            <a:r>
              <a:rPr b="1" dirty="0">
                <a:solidFill>
                  <a:srgbClr val="7030A0"/>
                </a:solidFill>
              </a:rPr>
              <a:t>Loyalty Program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Track and manage customer engagement through CRM systems</a:t>
            </a:r>
            <a:r>
              <a:rPr dirty="0">
                <a:highlight>
                  <a:srgbClr val="FFFF00"/>
                </a:highlight>
              </a:rPr>
              <a:t>Loyalty Program</a:t>
            </a:r>
            <a:r>
              <a:rPr dirty="0"/>
              <a:t>,</a:t>
            </a:r>
            <a:r>
              <a:rPr dirty="0">
                <a:highlight>
                  <a:srgbClr val="FFFF00"/>
                </a:highlight>
              </a:rPr>
              <a:t>Incentives for repeat purchases</a:t>
            </a:r>
            <a:r>
              <a:rPr dirty="0"/>
              <a:t>and brand loyalty.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sz="4000" dirty="0"/>
              <a:t>Application of CRM in e-commerce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D8518004-E8A3-485E-B107-0C140294C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altLang="zh-CN" dirty="0"/>
              <a:t>2.</a:t>
            </a:r>
            <a:r>
              <a:rPr lang="zh-TW" altLang="en-US" dirty="0"/>
              <a:t>Customer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0082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sz="4800" dirty="0">
                <a:solidFill>
                  <a:srgbClr val="7030A0"/>
                </a:solidFill>
              </a:rPr>
              <a:t>Customer data analysis</a:t>
            </a:r>
            <a:endParaRPr lang="en-US" sz="4800" dirty="0">
              <a:solidFill>
                <a:srgbClr val="7030A0"/>
              </a:solidFill>
            </a:endParaRPr>
          </a:p>
          <a:p>
            <a:pPr lvl="1" algn="l" rtl="0"/>
            <a:r>
              <a:rPr sz="3600" dirty="0"/>
              <a:t>It is key to understanding customer needs, behaviors and preferences.</a:t>
            </a:r>
            <a:endParaRPr lang="en-US" sz="3600" dirty="0"/>
          </a:p>
          <a:p>
            <a:pPr algn="l" rtl="0"/>
            <a:r>
              <a:rPr sz="4800" dirty="0"/>
              <a:t>By analyzing customer data, companies can more accurately</a:t>
            </a:r>
            <a:endParaRPr lang="en-US" sz="4800" dirty="0"/>
          </a:p>
          <a:p>
            <a:pPr lvl="1" algn="l" rtl="0"/>
            <a:r>
              <a:rPr sz="3600" dirty="0">
                <a:solidFill>
                  <a:srgbClr val="C00000"/>
                </a:solidFill>
              </a:rPr>
              <a:t>Develop marketing strategies,</a:t>
            </a:r>
            <a:endParaRPr lang="en-US" sz="3600" dirty="0">
              <a:solidFill>
                <a:srgbClr val="C00000"/>
              </a:solidFill>
            </a:endParaRPr>
          </a:p>
          <a:p>
            <a:pPr lvl="1" algn="l" rtl="0"/>
            <a:r>
              <a:rPr sz="3600" dirty="0">
                <a:solidFill>
                  <a:srgbClr val="C00000"/>
                </a:solidFill>
              </a:rPr>
              <a:t>Improve customer experience,</a:t>
            </a:r>
            <a:endParaRPr lang="en-US" sz="3600" dirty="0">
              <a:solidFill>
                <a:srgbClr val="C00000"/>
              </a:solidFill>
            </a:endParaRPr>
          </a:p>
          <a:p>
            <a:pPr lvl="1" algn="l" rtl="0"/>
            <a:r>
              <a:rPr sz="3600" dirty="0"/>
              <a:t>And promote sales growth.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The significance of customer data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2128A386-BD9E-4C77-B0EA-B882318E8565}" vid="{F69C4572-30AB-4AEA-8BCF-5868726B4A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163</TotalTime>
  <Words>1625</Words>
  <Application>Microsoft Office PowerPoint</Application>
  <PresentationFormat>如螢幕大小 (4:3)</PresentationFormat>
  <Paragraphs>173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Segoe Condensed</vt:lpstr>
      <vt:lpstr>微軟正黑體</vt:lpstr>
      <vt:lpstr>Arial</vt:lpstr>
      <vt:lpstr>Bookman Old Style</vt:lpstr>
      <vt:lpstr>Roboto</vt:lpstr>
      <vt:lpstr>佈景主題4-粗體大字</vt:lpstr>
      <vt:lpstr>Ching-Wen Chen</vt:lpstr>
      <vt:lpstr>Unit Outline</vt:lpstr>
      <vt:lpstr>PowerPoint 簡報</vt:lpstr>
      <vt:lpstr>Overview of Customer Relationship Management</vt:lpstr>
      <vt:lpstr>Functions of CRM system</vt:lpstr>
      <vt:lpstr>Functions of CRM system</vt:lpstr>
      <vt:lpstr>Application of CRM in e-commerce</vt:lpstr>
      <vt:lpstr>PowerPoint 簡報</vt:lpstr>
      <vt:lpstr>The significance of customer data analysis</vt:lpstr>
      <vt:lpstr>Commonly used customer data analysis methods</vt:lpstr>
      <vt:lpstr>PowerPoint 簡報</vt:lpstr>
      <vt:lpstr>Application of Personalized Services</vt:lpstr>
      <vt:lpstr>Dynamic Pricing Can product prices be adjusted arbitrarily?</vt:lpstr>
      <vt:lpstr>Dynamic Pricing Can product prices be adjusted arbitrarily?</vt:lpstr>
      <vt:lpstr>Dynamic Pricing Can product prices be adjusted arbitrarily?</vt:lpstr>
      <vt:lpstr>PowerPoint 簡報</vt:lpstr>
      <vt:lpstr>The Importance of Customer Support</vt:lpstr>
      <vt:lpstr>Type of Customer Support</vt:lpstr>
      <vt:lpstr>PowerPoint 簡報</vt:lpstr>
      <vt:lpstr>After-sales service management</vt:lpstr>
      <vt:lpstr>PowerPoint 簡報</vt:lpstr>
      <vt:lpstr>Managing customer support using a CRM system</vt:lpstr>
      <vt:lpstr>PowerPoint 簡報</vt:lpstr>
      <vt:lpstr>The Importance of User Feedback</vt:lpstr>
      <vt:lpstr>How to collect user feedback</vt:lpstr>
      <vt:lpstr>Application of User Feedback</vt:lpstr>
      <vt:lpstr>Feedback loop</vt:lpstr>
      <vt:lpstr>PowerPoint 簡報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16</cp:revision>
  <dcterms:created xsi:type="dcterms:W3CDTF">2013-01-27T09:14:16Z</dcterms:created>
  <dcterms:modified xsi:type="dcterms:W3CDTF">2024-09-05T14:48:31Z</dcterms:modified>
  <cp:category/>
</cp:coreProperties>
</file>