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2" r:id="rId3"/>
    <p:sldId id="257" r:id="rId4"/>
    <p:sldId id="258" r:id="rId5"/>
    <p:sldId id="276" r:id="rId6"/>
    <p:sldId id="259" r:id="rId7"/>
    <p:sldId id="273" r:id="rId8"/>
    <p:sldId id="261" r:id="rId9"/>
    <p:sldId id="277" r:id="rId10"/>
    <p:sldId id="278" r:id="rId11"/>
    <p:sldId id="279" r:id="rId12"/>
    <p:sldId id="280" r:id="rId13"/>
    <p:sldId id="263" r:id="rId14"/>
    <p:sldId id="274" r:id="rId15"/>
    <p:sldId id="281" r:id="rId16"/>
    <p:sldId id="282" r:id="rId17"/>
    <p:sldId id="283" r:id="rId18"/>
    <p:sldId id="266" r:id="rId19"/>
    <p:sldId id="275" r:id="rId20"/>
    <p:sldId id="268" r:id="rId21"/>
    <p:sldId id="284" r:id="rId22"/>
    <p:sldId id="285" r:id="rId23"/>
    <p:sldId id="269" r:id="rId24"/>
    <p:sldId id="270" r:id="rId25"/>
    <p:sldId id="286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188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05131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58690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79412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890989" y="1664471"/>
            <a:ext cx="7772400" cy="3806699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latinLnBrk="0">
              <a:defRPr lang="zh-TW" sz="6600" b="1" kern="1200" dirty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60852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379215"/>
            <a:ext cx="7772400" cy="3359873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7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1249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0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008394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nlinedoctranslator.com/en/?utm_source=onlinedoctranslator&amp;utm_medium=pptx&amp;utm_campaign=attribu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zh-CN" dirty="0"/>
              <a:t>Ching-Wen Chen</a:t>
            </a:r>
            <a:endParaRPr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393F75F0-2E4D-4FE6-868D-646E8A228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093509"/>
            <a:ext cx="8495931" cy="3041247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zh-TW" altLang="en-US" dirty="0"/>
              <a:t>Start </a:t>
            </a:r>
            <a:r>
              <a:rPr lang="en-US" altLang="zh-TW" dirty="0"/>
              <a:t>a </a:t>
            </a:r>
            <a:r>
              <a:rPr lang="zh-TW" altLang="en-US" dirty="0"/>
              <a:t>E-commerce </a:t>
            </a:r>
            <a:r>
              <a:rPr lang="en-US" altLang="zh-TW" dirty="0"/>
              <a:t>Business</a:t>
            </a:r>
            <a:r>
              <a:rPr lang="zh-CN" altLang="en-US" dirty="0"/>
              <a:t>:</a:t>
            </a:r>
            <a:endParaRPr lang="en-US" altLang="zh-CN" dirty="0"/>
          </a:p>
          <a:p>
            <a:pPr algn="l" rtl="0"/>
            <a:r>
              <a:rPr lang="en-US" altLang="zh-CN" dirty="0"/>
              <a:t>1.</a:t>
            </a:r>
            <a:r>
              <a:rPr lang="zh-TW" altLang="en-US" dirty="0"/>
              <a:t>Business plan,</a:t>
            </a:r>
            <a:endParaRPr lang="en-US" altLang="zh-TW" dirty="0"/>
          </a:p>
          <a:p>
            <a:pPr algn="l" rtl="0"/>
            <a:r>
              <a:rPr lang="en-US" altLang="zh-CN" dirty="0"/>
              <a:t>2.</a:t>
            </a:r>
            <a:r>
              <a:rPr lang="en-US" altLang="zh-TW" dirty="0"/>
              <a:t>Fundraising and Management</a:t>
            </a:r>
            <a:endParaRPr lang="zh-TW" altLang="en-US" dirty="0"/>
          </a:p>
        </p:txBody>
      </p:sp>
      <p:sp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Translated from Chinese (Simplified) to English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Id2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Business Model: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Describe the business model of the startup project, including</a:t>
            </a:r>
            <a:r>
              <a:rPr lang="zh-CN" altLang="en-US" dirty="0"/>
              <a:t>:</a:t>
            </a:r>
            <a:endParaRPr lang="en-US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Pricing strategy for products or services,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Sales Channels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Profit Model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Marketing Plan: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Formulate</a:t>
            </a:r>
            <a:r>
              <a:rPr dirty="0">
                <a:solidFill>
                  <a:srgbClr val="C00000"/>
                </a:solidFill>
              </a:rPr>
              <a:t>Marketing and promotion strategy</a:t>
            </a:r>
            <a:r>
              <a:rPr dirty="0"/>
              <a:t>, ensure</a:t>
            </a:r>
            <a:r>
              <a:rPr dirty="0">
                <a:solidFill>
                  <a:srgbClr val="C00000"/>
                </a:solidFill>
              </a:rPr>
              <a:t>The target market can be effectively reached</a:t>
            </a:r>
            <a:r>
              <a:rPr dirty="0"/>
              <a:t>and,</a:t>
            </a:r>
            <a:endParaRPr lang="en-US" dirty="0"/>
          </a:p>
          <a:p>
            <a:pPr lvl="1" algn="l" rtl="0"/>
            <a:r>
              <a:rPr dirty="0"/>
              <a:t>And explain in detail</a:t>
            </a:r>
            <a:r>
              <a:rPr dirty="0">
                <a:solidFill>
                  <a:srgbClr val="C00000"/>
                </a:solidFill>
              </a:rPr>
              <a:t>Various marketing channels</a:t>
            </a:r>
            <a:r>
              <a:rPr dirty="0"/>
              <a:t>of</a:t>
            </a:r>
            <a:r>
              <a:rPr dirty="0">
                <a:solidFill>
                  <a:srgbClr val="C00000"/>
                </a:solidFill>
              </a:rPr>
              <a:t>Budget allocation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Main contents of business plan</a:t>
            </a:r>
          </a:p>
        </p:txBody>
      </p:sp>
    </p:spTree>
    <p:extLst>
      <p:ext uri="{BB962C8B-B14F-4D97-AF65-F5344CB8AC3E}">
        <p14:creationId xmlns:p14="http://schemas.microsoft.com/office/powerpoint/2010/main" val="265630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Operation plan: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Describe the key aspects of business operations, including</a:t>
            </a:r>
            <a:r>
              <a:rPr lang="zh-CN" altLang="en-US" dirty="0"/>
              <a:t>:</a:t>
            </a:r>
            <a:endParaRPr lang="en-US" altLang="zh-CN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Product Development,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Supply Chain Management,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Logistics and distribution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After-sales service.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Management Team: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introduce</a:t>
            </a:r>
            <a:r>
              <a:rPr lang="zh-CN" altLang="en-US" dirty="0"/>
              <a:t>:</a:t>
            </a:r>
            <a:r>
              <a:rPr dirty="0">
                <a:solidFill>
                  <a:srgbClr val="C00000"/>
                </a:solidFill>
              </a:rPr>
              <a:t>Members of the founding team and their backgrounds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Emphasize the professionalism of the team</a:t>
            </a:r>
            <a:r>
              <a:rPr dirty="0"/>
              <a:t>and entrepreneurial experience.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Main contents of business plan</a:t>
            </a:r>
          </a:p>
        </p:txBody>
      </p:sp>
    </p:spTree>
    <p:extLst>
      <p:ext uri="{BB962C8B-B14F-4D97-AF65-F5344CB8AC3E}">
        <p14:creationId xmlns:p14="http://schemas.microsoft.com/office/powerpoint/2010/main" val="370459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Financial Plan: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Provide detailed financial forecasts, including</a:t>
            </a:r>
            <a:r>
              <a:rPr lang="zh-CN" altLang="en-US" dirty="0"/>
              <a:t>:</a:t>
            </a:r>
            <a:endParaRPr lang="en-US" altLang="zh-CN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Revenue forecast,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Cost budget,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Cash flow analysis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Profit and Loss Statement,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/>
              <a:t>Demonstrate the financial feasibility of the project.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Risk Analysis: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Identify potential risk factors such as</a:t>
            </a:r>
            <a:r>
              <a:rPr lang="zh-CN" altLang="en-US" dirty="0"/>
              <a:t>:</a:t>
            </a:r>
            <a:endParaRPr lang="en-US" altLang="zh-CN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Market risk,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Technology Risk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Legal risks,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/>
              <a:t>and develop strategies to deal with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Main contents of business plan</a:t>
            </a:r>
          </a:p>
        </p:txBody>
      </p:sp>
    </p:spTree>
    <p:extLst>
      <p:ext uri="{BB962C8B-B14F-4D97-AF65-F5344CB8AC3E}">
        <p14:creationId xmlns:p14="http://schemas.microsoft.com/office/powerpoint/2010/main" val="12497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Keep it short and to the point: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A business plan should be concise and clear.</a:t>
            </a:r>
            <a:r>
              <a:rPr dirty="0">
                <a:highlight>
                  <a:srgbClr val="FFFF00"/>
                </a:highlight>
              </a:rPr>
              <a:t>Avoid excessive jargon</a:t>
            </a:r>
            <a:r>
              <a:rPr dirty="0"/>
              <a:t>, so that readers can quickly understand the core content.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Data support: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use</a:t>
            </a:r>
            <a:r>
              <a:rPr lang="en-US" altLang="zh-CN" dirty="0"/>
              <a:t>【</a:t>
            </a:r>
            <a:r>
              <a:rPr dirty="0">
                <a:solidFill>
                  <a:srgbClr val="C00000"/>
                </a:solidFill>
              </a:rPr>
              <a:t>Market data, industry reports</a:t>
            </a:r>
            <a:r>
              <a:rPr lang="zh-TW" altLang="en-US" dirty="0">
                <a:solidFill>
                  <a:srgbClr val="C00000"/>
                </a:solidFill>
              </a:rPr>
              <a:t>,</a:t>
            </a:r>
            <a:r>
              <a:rPr dirty="0">
                <a:solidFill>
                  <a:srgbClr val="C00000"/>
                </a:solidFill>
              </a:rPr>
              <a:t>Financial Model</a:t>
            </a:r>
            <a:r>
              <a:rPr lang="en-US" altLang="zh-CN" dirty="0"/>
              <a:t>】</a:t>
            </a:r>
            <a:r>
              <a:rPr dirty="0"/>
              <a:t>To support the arguments in the proposal and enhance its credibility.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Outstanding advantages: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Highlight the project</a:t>
            </a:r>
            <a:r>
              <a:rPr lang="en-US" altLang="zh-CN" dirty="0"/>
              <a:t>【</a:t>
            </a:r>
            <a:r>
              <a:rPr dirty="0">
                <a:solidFill>
                  <a:srgbClr val="C00000"/>
                </a:solidFill>
              </a:rPr>
              <a:t>Unique selling point</a:t>
            </a:r>
            <a:r>
              <a:rPr lang="zh-TW" altLang="en-US" dirty="0">
                <a:solidFill>
                  <a:srgbClr val="C00000"/>
                </a:solidFill>
              </a:rPr>
              <a:t>,</a:t>
            </a:r>
            <a:r>
              <a:rPr dirty="0">
                <a:solidFill>
                  <a:srgbClr val="C00000"/>
                </a:solidFill>
              </a:rPr>
              <a:t>Competitive Advantage</a:t>
            </a:r>
            <a:r>
              <a:rPr lang="en-US" altLang="zh-CN" dirty="0"/>
              <a:t>】</a:t>
            </a:r>
            <a:r>
              <a:rPr dirty="0"/>
              <a:t>, allowing investors to see the potential value and development space of the project.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Tips for writing a business plan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F2255DB4-7419-4F63-8A19-7D5055491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altLang="zh-CN" sz="4800" dirty="0"/>
              <a:t>3.</a:t>
            </a:r>
            <a:r>
              <a:rPr lang="zh-TW" altLang="en-US" sz="4800" dirty="0"/>
              <a:t>Fund Raising and Investment Management</a:t>
            </a:r>
          </a:p>
        </p:txBody>
      </p:sp>
    </p:spTree>
    <p:extLst>
      <p:ext uri="{BB962C8B-B14F-4D97-AF65-F5344CB8AC3E}">
        <p14:creationId xmlns:p14="http://schemas.microsoft.com/office/powerpoint/2010/main" val="3743521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rtl="0"/>
            <a:r>
              <a:rPr dirty="0"/>
              <a:t>Funding is the lifeline of entrepreneurship. Entrepreneurs can raise the funds needed for entrepreneurship through a variety of channels.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Self-raised funds: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Entrepreneurs can raise initial capital from personal savings, family support, or by selling personal assets.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Angel Investment: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Seek support from angel investors, who are usually individual investors willing to invest in early-stage entrepreneurial projects, providing funding and experience guidance.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Venture Capital:</a:t>
            </a:r>
            <a:endParaRPr lang="en-US" altLang="zh-CN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Venture capital firms typically focus on entrepreneurial projects with high growth potential and provide larger-scale financial support, but usually require equity.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Crowdfunding: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Raise funds from the public through crowdfunding platforms (such as Kickstarter, Indiegogo, etc.) in exchange for product pre-orders or other rewards.</a:t>
            </a:r>
          </a:p>
          <a:p>
            <a:pPr algn="l" rtl="0"/>
            <a:r>
              <a:rPr dirty="0"/>
              <a:t>Loans and Grants:</a:t>
            </a:r>
            <a:endParaRPr lang="en-US" dirty="0"/>
          </a:p>
          <a:p>
            <a:pPr lvl="1" algn="l" rtl="0"/>
            <a:r>
              <a:rPr dirty="0"/>
              <a:t>Entrepreneurs can apply for entrepreneurial loans and subsidies provided by the government or financial institutions to obtain low-cost financial support.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zh-TW" dirty="0"/>
              <a:t>Methods of Fundraising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7801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dirty="0"/>
              <a:t>Funding is the lifeline of entrepreneurship. Entrepreneurs can raise the funds needed for entrepreneurship through a variety of channels.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Self-raised funds: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Entrepreneurs can</a:t>
            </a:r>
            <a:r>
              <a:rPr lang="zh-CN" altLang="en-US" dirty="0"/>
              <a:t>:</a:t>
            </a:r>
            <a:r>
              <a:rPr lang="en-US" altLang="zh-CN" dirty="0"/>
              <a:t>【</a:t>
            </a:r>
            <a:r>
              <a:rPr dirty="0">
                <a:solidFill>
                  <a:srgbClr val="C00000"/>
                </a:solidFill>
              </a:rPr>
              <a:t>Personal savings, family support or sale of personal assets</a:t>
            </a:r>
            <a:r>
              <a:rPr lang="en-US" altLang="zh-CN" dirty="0"/>
              <a:t>】</a:t>
            </a:r>
            <a:r>
              <a:rPr dirty="0"/>
              <a:t>To raise initial funds.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Angel Investment: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Seek</a:t>
            </a:r>
            <a:r>
              <a:rPr dirty="0">
                <a:solidFill>
                  <a:srgbClr val="C00000"/>
                </a:solidFill>
              </a:rPr>
              <a:t>Angel Investors</a:t>
            </a:r>
            <a:r>
              <a:rPr dirty="0"/>
              <a:t>They are usually individual investors willing to invest in early-stage entrepreneurial projects, providing funding and experience guidance.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zh-TW" dirty="0"/>
              <a:t>Methods of Fundraising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4561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3999" cy="5121275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Venture Capital:</a:t>
            </a:r>
            <a:endParaRPr lang="en-US" altLang="zh-CN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Venture Capital Company</a:t>
            </a:r>
            <a:r>
              <a:rPr lang="zh-CN" altLang="en-US" dirty="0"/>
              <a:t>:</a:t>
            </a:r>
            <a:r>
              <a:rPr dirty="0"/>
              <a:t>generally</a:t>
            </a:r>
            <a:r>
              <a:rPr dirty="0">
                <a:solidFill>
                  <a:srgbClr val="C00000"/>
                </a:solidFill>
              </a:rPr>
              <a:t>Focus on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High growth potential</a:t>
            </a:r>
            <a:r>
              <a:rPr dirty="0">
                <a:solidFill>
                  <a:srgbClr val="C00000"/>
                </a:solidFill>
              </a:rPr>
              <a:t>Entrepreneurship Project</a:t>
            </a:r>
            <a:r>
              <a:rPr dirty="0"/>
              <a:t>, providing large-scale financial support,</a:t>
            </a:r>
            <a:r>
              <a:rPr dirty="0">
                <a:solidFill>
                  <a:srgbClr val="C00000"/>
                </a:solidFill>
              </a:rPr>
              <a:t>But usually requires equity</a:t>
            </a:r>
            <a:endParaRPr dirty="0"/>
          </a:p>
          <a:p>
            <a:pPr algn="l" rtl="0"/>
            <a:r>
              <a:rPr dirty="0">
                <a:solidFill>
                  <a:srgbClr val="7030A0"/>
                </a:solidFill>
              </a:rPr>
              <a:t>Crowdfunding: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pass through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Crowdfunding Platform</a:t>
            </a:r>
            <a:r>
              <a:rPr dirty="0"/>
              <a:t>(like</a:t>
            </a:r>
            <a:r>
              <a:rPr dirty="0">
                <a:solidFill>
                  <a:srgbClr val="C00000"/>
                </a:solidFill>
              </a:rPr>
              <a:t>Kickstarter, Indiegogo</a:t>
            </a:r>
            <a:r>
              <a:rPr dirty="0"/>
              <a:t>wait)</a:t>
            </a:r>
            <a:r>
              <a:rPr dirty="0">
                <a:solidFill>
                  <a:srgbClr val="C00000"/>
                </a:solidFill>
              </a:rPr>
              <a:t>Raising funds from the public</a:t>
            </a:r>
            <a:r>
              <a:rPr dirty="0"/>
              <a:t>in exchange for product pre-orders or other rewards.</a:t>
            </a:r>
          </a:p>
          <a:p>
            <a:pPr algn="l" rtl="0"/>
            <a:r>
              <a:rPr lang="zh-TW" altLang="en-US" dirty="0">
                <a:solidFill>
                  <a:srgbClr val="7030A0"/>
                </a:solidFill>
              </a:rPr>
              <a:t>Loans and Grants:</a:t>
            </a:r>
            <a:endParaRPr lang="en-US" alt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Entrepreneurs can apply for</a:t>
            </a:r>
            <a:r>
              <a:rPr lang="en-US" altLang="zh-CN" dirty="0"/>
              <a:t>【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government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Financial institutions</a:t>
            </a:r>
            <a:r>
              <a:rPr lang="en-US" altLang="zh-CN" dirty="0"/>
              <a:t>】</a:t>
            </a:r>
            <a:r>
              <a:rPr dirty="0"/>
              <a:t>Provided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Business Loans and Grants</a:t>
            </a:r>
            <a:r>
              <a:rPr dirty="0"/>
              <a:t>, in order to obtain low-cost financial support.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zh-TW" dirty="0"/>
              <a:t>Methods of Fundraising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149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Funding plan: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Clarify the use of funds</a:t>
            </a:r>
            <a:r>
              <a:rPr lang="zh-CN" altLang="en-US" dirty="0"/>
              <a:t>:</a:t>
            </a:r>
            <a:r>
              <a:rPr dirty="0"/>
              <a:t>Purpose and priorities,</a:t>
            </a:r>
            <a:r>
              <a:rPr lang="zh-CN" altLang="en-US" dirty="0"/>
              <a:t>For example:</a:t>
            </a:r>
            <a:endParaRPr lang="en-US" altLang="zh-CN" dirty="0"/>
          </a:p>
          <a:p>
            <a:pPr lvl="1" algn="l" rtl="0"/>
            <a:r>
              <a:rPr lang="en-US" altLang="zh-CN" dirty="0"/>
              <a:t>【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Product development, marketing and promotion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Team expansion</a:t>
            </a:r>
            <a:r>
              <a:rPr lang="en-US" altLang="zh-CN" dirty="0"/>
              <a:t>】</a:t>
            </a:r>
            <a:r>
              <a:rPr dirty="0"/>
              <a:t>, ensuring that funds are used in the most critical links.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Cost Control: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Implement strict cost control measures</a:t>
            </a:r>
            <a:r>
              <a:rPr dirty="0"/>
              <a:t>, ensuring that every penny of funds can achieve the greatest benefit and avoid waste and overspending.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Cash Flow Management: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Maintain a healthy cash flow</a:t>
            </a:r>
            <a:r>
              <a:rPr dirty="0"/>
              <a:t>, ensuring that the company can cope with daily operations and emergencies and avoid financial chain disconnection.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Investor Relations Management: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Maintain good communication with investors.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regular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Provide financial reports and business progress</a:t>
            </a:r>
            <a:r>
              <a:rPr dirty="0"/>
              <a:t>, enhance investor confidence and ensure continued support.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Investment Management Strategy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F2255DB4-7419-4F63-8A19-7D5055491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altLang="zh-CN" dirty="0"/>
              <a:t>4.</a:t>
            </a:r>
            <a:r>
              <a:rPr lang="zh-TW" altLang="en-US" dirty="0"/>
              <a:t>Analysis of Successful Cases and Failure Experiences</a:t>
            </a:r>
          </a:p>
        </p:txBody>
      </p:sp>
    </p:spTree>
    <p:extLst>
      <p:ext uri="{BB962C8B-B14F-4D97-AF65-F5344CB8AC3E}">
        <p14:creationId xmlns:p14="http://schemas.microsoft.com/office/powerpoint/2010/main" val="155194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1A34264-349A-46B7-AD0E-31B6A0DB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zh-CN" dirty="0"/>
              <a:t>1.</a:t>
            </a:r>
            <a:r>
              <a:rPr lang="zh-TW" altLang="en-US" dirty="0"/>
              <a:t>E-commerce business process</a:t>
            </a:r>
            <a:endParaRPr lang="en-US" altLang="zh-TW" dirty="0"/>
          </a:p>
          <a:p>
            <a:pPr algn="l" rtl="0"/>
            <a:r>
              <a:rPr lang="en-US" altLang="zh-CN" dirty="0"/>
              <a:t>2.</a:t>
            </a:r>
            <a:r>
              <a:rPr lang="zh-TW" altLang="en-US" dirty="0"/>
              <a:t>Writing a business plan</a:t>
            </a:r>
          </a:p>
          <a:p>
            <a:pPr algn="l" rtl="0"/>
            <a:r>
              <a:rPr lang="en-US" altLang="zh-CN" dirty="0"/>
              <a:t>3.</a:t>
            </a:r>
            <a:r>
              <a:rPr lang="zh-TW" altLang="en-US" dirty="0"/>
              <a:t>Fund Raising and Investment Management</a:t>
            </a:r>
          </a:p>
          <a:p>
            <a:pPr algn="l" rtl="0"/>
            <a:r>
              <a:rPr lang="en-US" altLang="zh-CN" dirty="0"/>
              <a:t>4.</a:t>
            </a:r>
            <a:r>
              <a:rPr lang="zh-TW" altLang="en-US" dirty="0"/>
              <a:t>Analysis of Successful Cases and Failure Experiences</a:t>
            </a:r>
          </a:p>
          <a:p>
            <a:pPr algn="l" rtl="0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09D3A16-FF8A-4DA5-A313-BE8ABEA9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zh-CN" altLang="en-US" dirty="0"/>
              <a:t>Unit 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0615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b="1" dirty="0">
                <a:solidFill>
                  <a:srgbClr val="7030A0"/>
                </a:solidFill>
              </a:rPr>
              <a:t>Business Model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Amazon started as an online bookstore and gradually expanded to a diversified product line.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Excellent logistics</a:t>
            </a:r>
            <a:r>
              <a:rPr dirty="0"/>
              <a:t>and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Customer Service</a:t>
            </a:r>
            <a:r>
              <a:rPr dirty="0"/>
              <a:t>Established a world-leading e-commerce platform.</a:t>
            </a:r>
            <a:endParaRPr lang="en-US" dirty="0"/>
          </a:p>
          <a:p>
            <a:pPr algn="l" rtl="0"/>
            <a:r>
              <a:rPr b="1" dirty="0">
                <a:solidFill>
                  <a:srgbClr val="7030A0"/>
                </a:solidFill>
              </a:rPr>
              <a:t>Success Factors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Customer-centric business philosophy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Efficient supply chain management,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Technological Innovation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Long-term strategic investment.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sz="4000" dirty="0"/>
              <a:t>Successful Case Analysis</a:t>
            </a:r>
            <a:r>
              <a:rPr lang="zh-CN" altLang="en-US" sz="4000" dirty="0"/>
              <a:t>:</a:t>
            </a:r>
            <a:r>
              <a:rPr lang="zh-TW" altLang="en-US" sz="4000" b="1" dirty="0">
                <a:highlight>
                  <a:srgbClr val="FFFF00"/>
                </a:highlight>
              </a:rPr>
              <a:t>Amazon</a:t>
            </a:r>
            <a:endParaRPr sz="40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b="1" dirty="0"/>
              <a:t>Business Model</a:t>
            </a:r>
            <a:r>
              <a:rPr dirty="0"/>
              <a:t>:</a:t>
            </a:r>
            <a:endParaRPr lang="en-US" dirty="0"/>
          </a:p>
          <a:p>
            <a:pPr lvl="1" algn="l" rtl="0"/>
            <a:r>
              <a:rPr dirty="0"/>
              <a:t>Alibaba created a B2B platform to connect Chinese manufacturers and global buyers, and later expanded to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B2C and C2C sectors</a:t>
            </a:r>
            <a:r>
              <a:rPr dirty="0"/>
              <a:t>, and established a strong</a:t>
            </a:r>
            <a:r>
              <a:rPr dirty="0">
                <a:highlight>
                  <a:srgbClr val="FFFF00"/>
                </a:highlight>
              </a:rPr>
              <a:t>Payment and Logistics</a:t>
            </a:r>
            <a:r>
              <a:rPr dirty="0"/>
              <a:t>ecosystem.</a:t>
            </a:r>
            <a:endParaRPr lang="en-US" dirty="0"/>
          </a:p>
          <a:p>
            <a:pPr algn="l" rtl="0"/>
            <a:r>
              <a:rPr b="1" dirty="0"/>
              <a:t>Success Factors</a:t>
            </a:r>
            <a:r>
              <a:rPr dirty="0"/>
              <a:t>:</a:t>
            </a:r>
            <a:endParaRPr lang="en-US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Seize the rapid growth opportunities in the Chinese market,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Strong network effects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Innovative financial services (such as Alipay).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dirty="0"/>
              <a:t>Successful Case Analysis</a:t>
            </a:r>
            <a:r>
              <a:rPr lang="zh-CN" altLang="en-US" dirty="0"/>
              <a:t>:</a:t>
            </a:r>
            <a:r>
              <a:rPr lang="zh-TW" altLang="en-US" b="1" dirty="0">
                <a:highlight>
                  <a:srgbClr val="FFFF00"/>
                </a:highlight>
              </a:rPr>
              <a:t>Alibaba</a:t>
            </a:r>
            <a:endParaRPr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93991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/>
            <a:r>
              <a:rPr b="1" dirty="0">
                <a:solidFill>
                  <a:srgbClr val="7030A0"/>
                </a:solidFill>
              </a:rPr>
              <a:t>Business Model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Webvan was an early online</a:t>
            </a:r>
            <a:r>
              <a:rPr dirty="0">
                <a:solidFill>
                  <a:srgbClr val="C00000"/>
                </a:solidFill>
              </a:rPr>
              <a:t>Fresh food delivery company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/>
              <a:t>Try to pass</a:t>
            </a:r>
            <a:r>
              <a:rPr dirty="0">
                <a:solidFill>
                  <a:srgbClr val="C00000"/>
                </a:solidFill>
              </a:rPr>
              <a:t>Establish a large warehousing and distribution network</a:t>
            </a:r>
            <a:r>
              <a:rPr dirty="0"/>
              <a:t>To expand rapidly.</a:t>
            </a:r>
            <a:endParaRPr lang="en-US" dirty="0"/>
          </a:p>
          <a:p>
            <a:pPr algn="l" rtl="0"/>
            <a:r>
              <a:rPr b="1" dirty="0">
                <a:solidFill>
                  <a:srgbClr val="7030A0"/>
                </a:solidFill>
              </a:rPr>
              <a:t>Cause of failure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Overexpansion</a:t>
            </a:r>
            <a:r>
              <a:rPr dirty="0">
                <a:solidFill>
                  <a:srgbClr val="C00000"/>
                </a:solidFill>
              </a:rPr>
              <a:t>Leading to running out of funds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Failure to effectively control costs and maintain cash flow,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/>
              <a:t>Ultimately failed in market competition.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Failure Experience Analysis</a:t>
            </a:r>
            <a:r>
              <a:rPr lang="zh-CN" altLang="en-US" dirty="0"/>
              <a:t>:</a:t>
            </a:r>
            <a:r>
              <a:rPr lang="en-US" altLang="zh-TW" b="1" dirty="0"/>
              <a:t> </a:t>
            </a:r>
            <a:r>
              <a:rPr lang="en-US" altLang="zh-TW" b="1" dirty="0" err="1"/>
              <a:t>Webvan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10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b="1" dirty="0">
                <a:solidFill>
                  <a:srgbClr val="7030A0"/>
                </a:solidFill>
              </a:rPr>
              <a:t>Business Model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Quirky is a</a:t>
            </a:r>
            <a:r>
              <a:rPr dirty="0">
                <a:solidFill>
                  <a:srgbClr val="C00000"/>
                </a:solidFill>
              </a:rPr>
              <a:t>An innovative product development platform for crowd creativity</a:t>
            </a:r>
            <a:r>
              <a:rPr dirty="0"/>
              <a:t>,let</a:t>
            </a:r>
            <a:r>
              <a:rPr dirty="0">
                <a:solidFill>
                  <a:srgbClr val="C00000"/>
                </a:solidFill>
              </a:rPr>
              <a:t>Users submit ideas and participate in product development</a:t>
            </a:r>
            <a:r>
              <a:rPr dirty="0"/>
              <a:t>Procedure.</a:t>
            </a:r>
            <a:endParaRPr lang="en-US" dirty="0"/>
          </a:p>
          <a:p>
            <a:pPr algn="l" rtl="0"/>
            <a:r>
              <a:rPr b="1" dirty="0">
                <a:solidFill>
                  <a:srgbClr val="7030A0"/>
                </a:solidFill>
              </a:rPr>
              <a:t>Cause of failure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Insufficient matching between product development and market demand.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Over-reliance on crowd creativity leads to poor product quality</a:t>
            </a:r>
            <a:r>
              <a:rPr lang="zh-TW" altLang="en-US" dirty="0">
                <a:solidFill>
                  <a:srgbClr val="C00000"/>
                </a:solidFill>
              </a:rPr>
              <a:t>Unstable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Market acceptance is unstable.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/>
              <a:t>Ultimately, no profit can be achieved.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Failure Experience Analysis</a:t>
            </a:r>
            <a:r>
              <a:rPr lang="zh-CN" altLang="en-US" dirty="0"/>
              <a:t>:</a:t>
            </a:r>
            <a:r>
              <a:rPr lang="en-US" altLang="zh-TW" b="1" dirty="0"/>
              <a:t>Quirky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Market Verification: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Before making large-scale investments, market demand should be fully verified.</a:t>
            </a:r>
            <a:r>
              <a:rPr dirty="0"/>
              <a:t>, ensuring that the product or service has a stable market foundation.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Fund Management: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Avoid over-reliance on external funds and maintain a healthy capital chain</a:t>
            </a:r>
            <a:r>
              <a:rPr dirty="0"/>
              <a:t>, ensuring that the company can cope with market fluctuations.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Be flexible: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Stay flexible in the entrepreneurial process.</a:t>
            </a:r>
            <a:r>
              <a:rPr dirty="0">
                <a:solidFill>
                  <a:srgbClr val="C00000"/>
                </a:solidFill>
              </a:rPr>
              <a:t>Quickly adjust strategies according to market changes</a:t>
            </a:r>
            <a:r>
              <a:rPr dirty="0"/>
              <a:t>, avoid over-reliance on a single model or product.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/>
              <a:t>Key Lessons Learned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F2255DB4-7419-4F63-8A19-7D5055491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altLang="zh-CN" dirty="0"/>
              <a:t>5.</a:t>
            </a:r>
            <a:r>
              <a:rPr lang="zh-TW" altLang="en-US" dirty="0"/>
              <a:t> </a:t>
            </a:r>
            <a:r>
              <a:rPr lang="zh-CN" altLang="en-US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7241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dirty="0"/>
              <a:t>Starting an e-commerce business is a process full of opportunities and challenges.</a:t>
            </a:r>
            <a:endParaRPr lang="en-US" dirty="0"/>
          </a:p>
          <a:p>
            <a:pPr lvl="1" algn="l" rtl="0"/>
            <a:r>
              <a:rPr sz="3900" dirty="0">
                <a:solidFill>
                  <a:srgbClr val="C00000"/>
                </a:solidFill>
              </a:rPr>
              <a:t>Through a systematic entrepreneurial process,</a:t>
            </a:r>
            <a:endParaRPr lang="en-US" sz="3900" dirty="0">
              <a:solidFill>
                <a:srgbClr val="C00000"/>
              </a:solidFill>
            </a:endParaRPr>
          </a:p>
          <a:p>
            <a:pPr lvl="1" algn="l" rtl="0"/>
            <a:r>
              <a:rPr sz="3900" dirty="0">
                <a:solidFill>
                  <a:srgbClr val="C00000"/>
                </a:solidFill>
              </a:rPr>
              <a:t>A carefully written business plan,</a:t>
            </a:r>
            <a:endParaRPr lang="en-US" sz="3900" dirty="0">
              <a:solidFill>
                <a:srgbClr val="C00000"/>
              </a:solidFill>
            </a:endParaRPr>
          </a:p>
          <a:p>
            <a:pPr lvl="1" algn="l" rtl="0"/>
            <a:r>
              <a:rPr sz="3900" dirty="0">
                <a:solidFill>
                  <a:srgbClr val="C00000"/>
                </a:solidFill>
              </a:rPr>
              <a:t>Effective fund raising and management,</a:t>
            </a:r>
            <a:endParaRPr lang="en-US" sz="3900" dirty="0">
              <a:solidFill>
                <a:srgbClr val="C00000"/>
              </a:solidFill>
            </a:endParaRPr>
          </a:p>
          <a:p>
            <a:pPr lvl="1" algn="l" rtl="0"/>
            <a:r>
              <a:rPr sz="3900" dirty="0">
                <a:solidFill>
                  <a:srgbClr val="C00000"/>
                </a:solidFill>
              </a:rPr>
              <a:t>and learn from case studies of success and failure,</a:t>
            </a:r>
            <a:endParaRPr lang="en-US" sz="3900" dirty="0">
              <a:solidFill>
                <a:srgbClr val="C00000"/>
              </a:solidFill>
            </a:endParaRPr>
          </a:p>
          <a:p>
            <a:pPr algn="l" rtl="0"/>
            <a:r>
              <a:rPr dirty="0"/>
              <a:t>Entrepreneurs can increase the chances of entrepreneurial success. In the ever-changing market environment, entrepreneurs need to remain agile and innovative in order to stand out from the fierce competition and realize their entrepreneurial dreams.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F2255DB4-7419-4F63-8A19-7D5055491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altLang="zh-CN" dirty="0"/>
              <a:t>1.</a:t>
            </a:r>
            <a:r>
              <a:rPr lang="zh-TW" altLang="en-US" dirty="0"/>
              <a:t>E-commerce business 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/>
            <a:r>
              <a:rPr dirty="0"/>
              <a:t>Before starting an e-commerce business, entrepreneurs need to do adequate preparation</a:t>
            </a:r>
            <a:r>
              <a:rPr lang="zh-CN" altLang="en-US" dirty="0"/>
              <a:t>,as follows</a:t>
            </a:r>
            <a:endParaRPr dirty="0"/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1.</a:t>
            </a:r>
            <a:r>
              <a:rPr dirty="0">
                <a:solidFill>
                  <a:srgbClr val="7030A0"/>
                </a:solidFill>
              </a:rPr>
              <a:t>Market Research: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Understand the needs and competitive environment of the target market</a:t>
            </a:r>
            <a:r>
              <a:rPr lang="zh-TW" altLang="en-US" dirty="0">
                <a:solidFill>
                  <a:srgbClr val="C00000"/>
                </a:solidFill>
              </a:rPr>
              <a:t>,</a:t>
            </a:r>
            <a:r>
              <a:rPr dirty="0">
                <a:solidFill>
                  <a:srgbClr val="C00000"/>
                </a:solidFill>
              </a:rPr>
              <a:t>Trends</a:t>
            </a:r>
            <a:r>
              <a:rPr dirty="0"/>
              <a:t>.</a:t>
            </a:r>
            <a:endParaRPr lang="en-US" dirty="0"/>
          </a:p>
          <a:p>
            <a:pPr lvl="1" algn="l" rtl="0"/>
            <a:r>
              <a:rPr dirty="0"/>
              <a:t>Through market research,</a:t>
            </a:r>
            <a:r>
              <a:rPr lang="zh-TW" altLang="en-US" dirty="0"/>
              <a:t>Identify potential customer groups and market gaps</a:t>
            </a:r>
            <a:r>
              <a:rPr dirty="0"/>
              <a:t>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2.</a:t>
            </a:r>
            <a:r>
              <a:rPr dirty="0">
                <a:solidFill>
                  <a:srgbClr val="7030A0"/>
                </a:solidFill>
              </a:rPr>
              <a:t>Business model design: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Choose the right one</a:t>
            </a:r>
            <a:r>
              <a:rPr dirty="0">
                <a:solidFill>
                  <a:srgbClr val="C00000"/>
                </a:solidFill>
              </a:rPr>
              <a:t>E-commerce model</a:t>
            </a:r>
            <a:r>
              <a:rPr dirty="0"/>
              <a:t>,like</a:t>
            </a:r>
            <a:r>
              <a:rPr dirty="0">
                <a:solidFill>
                  <a:srgbClr val="C00000"/>
                </a:solidFill>
              </a:rPr>
              <a:t>B2C, B2B, C2C or O2O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/>
              <a:t>And confirm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Main profit methods</a:t>
            </a:r>
            <a:r>
              <a:rPr dirty="0"/>
              <a:t>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3.</a:t>
            </a:r>
            <a:r>
              <a:rPr dirty="0">
                <a:solidFill>
                  <a:srgbClr val="7030A0"/>
                </a:solidFill>
              </a:rPr>
              <a:t>Resource Planning: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Determine the resources needed, including</a:t>
            </a:r>
            <a:r>
              <a:rPr lang="zh-CN" altLang="en-US" dirty="0"/>
              <a:t>:</a:t>
            </a:r>
            <a:endParaRPr lang="en-US" altLang="zh-CN" dirty="0"/>
          </a:p>
          <a:p>
            <a:pPr lvl="1" algn="l" rtl="0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Technical support, human resources, logistics partners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Supply Chain Management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E-commerce startup</a:t>
            </a:r>
            <a:br>
              <a:rPr lang="en-US" dirty="0"/>
            </a:br>
            <a:r>
              <a:rPr dirty="0">
                <a:highlight>
                  <a:srgbClr val="FFFF00"/>
                </a:highlight>
              </a:rPr>
              <a:t>Preparation stage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>
                <a:solidFill>
                  <a:srgbClr val="7030A0"/>
                </a:solidFill>
              </a:rPr>
              <a:t>1.</a:t>
            </a:r>
            <a:r>
              <a:rPr dirty="0">
                <a:solidFill>
                  <a:srgbClr val="7030A0"/>
                </a:solidFill>
              </a:rPr>
              <a:t>Website and platform construction: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Choosing the right e-commerce platform</a:t>
            </a:r>
            <a:endParaRPr lang="en-US" dirty="0"/>
          </a:p>
          <a:p>
            <a:pPr lvl="2" algn="l" rtl="0"/>
            <a:r>
              <a:rPr dirty="0">
                <a:solidFill>
                  <a:srgbClr val="C00000"/>
                </a:solidFill>
              </a:rPr>
              <a:t>Such as Shopify, WooCommerce</a:t>
            </a:r>
            <a:endParaRPr lang="en-US" dirty="0">
              <a:solidFill>
                <a:srgbClr val="C00000"/>
              </a:solidFill>
            </a:endParaRPr>
          </a:p>
          <a:p>
            <a:pPr lvl="2" algn="l" rtl="0"/>
            <a:r>
              <a:rPr lang="zh-TW" altLang="en-US" dirty="0">
                <a:solidFill>
                  <a:srgbClr val="C00000"/>
                </a:solidFill>
              </a:rPr>
              <a:t>Or develop your own website.</a:t>
            </a:r>
            <a:endParaRPr lang="en-US" altLang="zh-TW" dirty="0">
              <a:solidFill>
                <a:srgbClr val="C00000"/>
              </a:solidFill>
            </a:endParaRPr>
          </a:p>
          <a:p>
            <a:pPr lvl="1" algn="l" rtl="0"/>
            <a:r>
              <a:rPr lang="zh-TW" altLang="en-US" dirty="0"/>
              <a:t>Ensure the website has a good user experience and functionality,</a:t>
            </a:r>
            <a:r>
              <a:rPr dirty="0"/>
              <a:t>Such as product display, shopping cart and payment system.</a:t>
            </a:r>
          </a:p>
          <a:p>
            <a:pPr algn="l" rtl="0"/>
            <a:r>
              <a:rPr lang="en-US" dirty="0">
                <a:solidFill>
                  <a:srgbClr val="7030A0"/>
                </a:solidFill>
              </a:rPr>
              <a:t>2.</a:t>
            </a:r>
            <a:r>
              <a:rPr dirty="0">
                <a:solidFill>
                  <a:srgbClr val="7030A0"/>
                </a:solidFill>
              </a:rPr>
              <a:t>Product and service preparation: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select</a:t>
            </a:r>
            <a:r>
              <a:rPr dirty="0">
                <a:solidFill>
                  <a:srgbClr val="C00000"/>
                </a:solidFill>
              </a:rPr>
              <a:t>Product line or service scope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Ensure a stable supply chain.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And develop pricing strategies.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Design brand image and packaging</a:t>
            </a:r>
            <a:r>
              <a:rPr dirty="0"/>
              <a:t>, enhance market attractiveness.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E-commerce startup</a:t>
            </a:r>
            <a:r>
              <a:rPr lang="en-US" dirty="0"/>
              <a:t> </a:t>
            </a:r>
            <a:r>
              <a:rPr dirty="0">
                <a:highlight>
                  <a:srgbClr val="FFFF00"/>
                </a:highlight>
              </a:rPr>
              <a:t>Implementation phase</a:t>
            </a:r>
          </a:p>
        </p:txBody>
      </p:sp>
    </p:spTree>
    <p:extLst>
      <p:ext uri="{BB962C8B-B14F-4D97-AF65-F5344CB8AC3E}">
        <p14:creationId xmlns:p14="http://schemas.microsoft.com/office/powerpoint/2010/main" val="31286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sz="4400" dirty="0">
                <a:solidFill>
                  <a:srgbClr val="7030A0"/>
                </a:solidFill>
              </a:rPr>
              <a:t>3.</a:t>
            </a:r>
            <a:r>
              <a:rPr sz="4400" dirty="0">
                <a:solidFill>
                  <a:srgbClr val="7030A0"/>
                </a:solidFill>
              </a:rPr>
              <a:t>Marketing and promotion strategy:</a:t>
            </a:r>
            <a:endParaRPr lang="en-US" sz="4400" dirty="0">
              <a:solidFill>
                <a:srgbClr val="7030A0"/>
              </a:solidFill>
            </a:endParaRPr>
          </a:p>
          <a:p>
            <a:pPr lvl="1" algn="l" rtl="0"/>
            <a:r>
              <a:rPr sz="3200" dirty="0"/>
              <a:t>Develop a marketing plan, including</a:t>
            </a:r>
            <a:r>
              <a:rPr lang="zh-CN" altLang="en-US" sz="3200" dirty="0"/>
              <a:t>:</a:t>
            </a:r>
            <a:endParaRPr lang="en-US" altLang="zh-CN" sz="3200" dirty="0"/>
          </a:p>
          <a:p>
            <a:pPr lvl="2" algn="l" rtl="0"/>
            <a:r>
              <a:rPr sz="2800" dirty="0">
                <a:solidFill>
                  <a:srgbClr val="C00000"/>
                </a:solidFill>
              </a:rPr>
              <a:t>SEO, SEM,</a:t>
            </a:r>
            <a:endParaRPr lang="en-US" sz="2800" dirty="0">
              <a:solidFill>
                <a:srgbClr val="C00000"/>
              </a:solidFill>
            </a:endParaRPr>
          </a:p>
          <a:p>
            <a:pPr lvl="2" algn="l" rtl="0"/>
            <a:r>
              <a:rPr sz="2800" dirty="0">
                <a:solidFill>
                  <a:srgbClr val="C00000"/>
                </a:solidFill>
              </a:rPr>
              <a:t>Social Media Marketing</a:t>
            </a:r>
            <a:endParaRPr lang="en-US" sz="2800" dirty="0">
              <a:solidFill>
                <a:srgbClr val="C00000"/>
              </a:solidFill>
            </a:endParaRPr>
          </a:p>
          <a:p>
            <a:pPr lvl="2" algn="l" rtl="0"/>
            <a:r>
              <a:rPr sz="2800" dirty="0">
                <a:solidFill>
                  <a:srgbClr val="C00000"/>
                </a:solidFill>
              </a:rPr>
              <a:t>Email Marketing</a:t>
            </a:r>
            <a:endParaRPr lang="en-US" sz="2800" dirty="0">
              <a:solidFill>
                <a:srgbClr val="C00000"/>
              </a:solidFill>
            </a:endParaRPr>
          </a:p>
          <a:p>
            <a:pPr lvl="1" algn="l" rtl="0"/>
            <a:r>
              <a:rPr sz="3200" dirty="0"/>
              <a:t>Ensure that the product can effectively reach the target audience.</a:t>
            </a:r>
          </a:p>
          <a:p>
            <a:pPr algn="l" rtl="0"/>
            <a:r>
              <a:rPr lang="en-US" sz="4400" dirty="0">
                <a:solidFill>
                  <a:srgbClr val="7030A0"/>
                </a:solidFill>
              </a:rPr>
              <a:t>4.</a:t>
            </a:r>
            <a:r>
              <a:rPr sz="4400" dirty="0">
                <a:solidFill>
                  <a:srgbClr val="7030A0"/>
                </a:solidFill>
              </a:rPr>
              <a:t>Operation and Management:</a:t>
            </a:r>
            <a:endParaRPr lang="en-US" sz="4400" dirty="0">
              <a:solidFill>
                <a:srgbClr val="7030A0"/>
              </a:solidFill>
            </a:endParaRPr>
          </a:p>
          <a:p>
            <a:pPr lvl="1" algn="l" rtl="0"/>
            <a:r>
              <a:rPr sz="3200" dirty="0"/>
              <a:t>Establish operational processes, including</a:t>
            </a:r>
            <a:r>
              <a:rPr lang="zh-CN" altLang="en-US" sz="3200" dirty="0"/>
              <a:t>:</a:t>
            </a:r>
            <a:endParaRPr lang="en-US" altLang="zh-CN" sz="3200" dirty="0"/>
          </a:p>
          <a:p>
            <a:pPr lvl="2" algn="l" rtl="0"/>
            <a:r>
              <a:rPr sz="2800" dirty="0">
                <a:solidFill>
                  <a:srgbClr val="C00000"/>
                </a:solidFill>
              </a:rPr>
              <a:t>Order processing,</a:t>
            </a:r>
            <a:endParaRPr lang="en-US" sz="2800" dirty="0">
              <a:solidFill>
                <a:srgbClr val="C00000"/>
              </a:solidFill>
            </a:endParaRPr>
          </a:p>
          <a:p>
            <a:pPr lvl="2" algn="l" rtl="0"/>
            <a:r>
              <a:rPr sz="2800" dirty="0">
                <a:solidFill>
                  <a:srgbClr val="C00000"/>
                </a:solidFill>
              </a:rPr>
              <a:t>Customer Service</a:t>
            </a:r>
            <a:endParaRPr lang="en-US" sz="2800" dirty="0">
              <a:solidFill>
                <a:srgbClr val="C00000"/>
              </a:solidFill>
            </a:endParaRPr>
          </a:p>
          <a:p>
            <a:pPr lvl="2" algn="l" rtl="0"/>
            <a:r>
              <a:rPr sz="2800" dirty="0">
                <a:solidFill>
                  <a:srgbClr val="C00000"/>
                </a:solidFill>
              </a:rPr>
              <a:t>Logistics Management</a:t>
            </a:r>
            <a:endParaRPr lang="en-US" sz="2800" dirty="0">
              <a:solidFill>
                <a:srgbClr val="C00000"/>
              </a:solidFill>
            </a:endParaRPr>
          </a:p>
          <a:p>
            <a:pPr lvl="1" algn="l" rtl="0"/>
            <a:r>
              <a:rPr sz="3200" dirty="0"/>
              <a:t>Ensure your e-commerce business runs smoothly.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E-commerce startup</a:t>
            </a:r>
            <a:r>
              <a:rPr lang="en-US" dirty="0"/>
              <a:t> </a:t>
            </a:r>
            <a:r>
              <a:rPr dirty="0">
                <a:highlight>
                  <a:srgbClr val="FFFF00"/>
                </a:highlight>
              </a:rPr>
              <a:t>Implementation phase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F2255DB4-7419-4F63-8A19-7D5055491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altLang="zh-CN" dirty="0"/>
              <a:t>2.</a:t>
            </a:r>
            <a:r>
              <a:rPr lang="zh-TW" altLang="en-US" dirty="0"/>
              <a:t>Writing a business plan</a:t>
            </a:r>
          </a:p>
        </p:txBody>
      </p:sp>
    </p:spTree>
    <p:extLst>
      <p:ext uri="{BB962C8B-B14F-4D97-AF65-F5344CB8AC3E}">
        <p14:creationId xmlns:p14="http://schemas.microsoft.com/office/powerpoint/2010/main" val="305191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dirty="0"/>
              <a:t>A business plan is an important document for entrepreneurs to present their entrepreneurial ideas and business plans to investors or partners.</a:t>
            </a:r>
            <a:endParaRPr lang="en-US" dirty="0"/>
          </a:p>
          <a:p>
            <a:pPr algn="l" rtl="0"/>
            <a:r>
              <a:rPr dirty="0"/>
              <a:t>It describes in detail</a:t>
            </a:r>
            <a:endParaRPr lang="en-US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Market opportunities for entrepreneurship,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Business model,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Operation plan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Financial Forecast</a:t>
            </a:r>
            <a:endParaRPr lang="en-US" dirty="0">
              <a:solidFill>
                <a:srgbClr val="C00000"/>
              </a:solidFill>
            </a:endParaRPr>
          </a:p>
          <a:p>
            <a:pPr algn="l" rtl="0"/>
            <a:r>
              <a:rPr dirty="0"/>
              <a:t>is key to obtaining financial support and resources.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Importance of a business plan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Executive Summary: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Briefly introduce the core contents of the business plan, including business objectives, market opportunities, product or service introduction and major financial forecasts.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Market Analysis: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Detailed analysis</a:t>
            </a:r>
            <a:r>
              <a:rPr lang="zh-CN" altLang="en-US" dirty="0">
                <a:solidFill>
                  <a:srgbClr val="C00000"/>
                </a:solidFill>
              </a:rPr>
              <a:t>: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The size of the target market,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Growth trend,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Competition Ring</a:t>
            </a:r>
            <a:r>
              <a:rPr lang="zh-CN" altLang="en-US" dirty="0">
                <a:solidFill>
                  <a:srgbClr val="C00000"/>
                </a:solidFill>
              </a:rPr>
              <a:t>territory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and customer needs,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/>
              <a:t>Explain the feasibility of market entry.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Main contents of business plan</a:t>
            </a:r>
          </a:p>
        </p:txBody>
      </p:sp>
    </p:spTree>
    <p:extLst>
      <p:ext uri="{BB962C8B-B14F-4D97-AF65-F5344CB8AC3E}">
        <p14:creationId xmlns:p14="http://schemas.microsoft.com/office/powerpoint/2010/main" val="315520957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2128A386-BD9E-4C77-B0EA-B882318E8565}" vid="{F69C4572-30AB-4AEA-8BCF-5868726B4A0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163</TotalTime>
  <Words>1541</Words>
  <Application>Microsoft Office PowerPoint</Application>
  <PresentationFormat>如螢幕大小 (4:3)</PresentationFormat>
  <Paragraphs>188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Segoe Condensed</vt:lpstr>
      <vt:lpstr>微軟正黑體</vt:lpstr>
      <vt:lpstr>Arial</vt:lpstr>
      <vt:lpstr>Bookman Old Style</vt:lpstr>
      <vt:lpstr>Roboto</vt:lpstr>
      <vt:lpstr>佈景主題4-粗體大字</vt:lpstr>
      <vt:lpstr>Ching-Wen Chen</vt:lpstr>
      <vt:lpstr>Unit Outline</vt:lpstr>
      <vt:lpstr>PowerPoint 簡報</vt:lpstr>
      <vt:lpstr>E-commerce startup Preparation stage</vt:lpstr>
      <vt:lpstr>E-commerce startup Implementation phase</vt:lpstr>
      <vt:lpstr>E-commerce startup Implementation phase</vt:lpstr>
      <vt:lpstr>PowerPoint 簡報</vt:lpstr>
      <vt:lpstr>Importance of a business plan</vt:lpstr>
      <vt:lpstr>Main contents of business plan</vt:lpstr>
      <vt:lpstr>Main contents of business plan</vt:lpstr>
      <vt:lpstr>Main contents of business plan</vt:lpstr>
      <vt:lpstr>Main contents of business plan</vt:lpstr>
      <vt:lpstr>Tips for writing a business plan</vt:lpstr>
      <vt:lpstr>PowerPoint 簡報</vt:lpstr>
      <vt:lpstr>Methods of Fundraising</vt:lpstr>
      <vt:lpstr>Methods of Fundraising</vt:lpstr>
      <vt:lpstr>Methods of Fundraising</vt:lpstr>
      <vt:lpstr>Investment Management Strategy</vt:lpstr>
      <vt:lpstr>PowerPoint 簡報</vt:lpstr>
      <vt:lpstr>Successful Case Analysis:Amazon</vt:lpstr>
      <vt:lpstr>Successful Case Analysis:Alibaba</vt:lpstr>
      <vt:lpstr>Failure Experience Analysis: Webvan</vt:lpstr>
      <vt:lpstr>Failure Experience Analysis:Quirky</vt:lpstr>
      <vt:lpstr>Key Lessons Learned</vt:lpstr>
      <vt:lpstr>PowerPoint 簡報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subject/>
  <dc:creator/>
  <cp:keywords/>
  <dc:description>generated using python-pptx</dc:description>
  <cp:lastModifiedBy>tsu ccw</cp:lastModifiedBy>
  <cp:revision>10</cp:revision>
  <dcterms:created xsi:type="dcterms:W3CDTF">2013-01-27T09:14:16Z</dcterms:created>
  <dcterms:modified xsi:type="dcterms:W3CDTF">2024-09-05T14:59:09Z</dcterms:modified>
  <cp:category/>
</cp:coreProperties>
</file>