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4" r:id="rId3"/>
    <p:sldId id="257" r:id="rId4"/>
    <p:sldId id="279" r:id="rId5"/>
    <p:sldId id="259" r:id="rId6"/>
    <p:sldId id="280" r:id="rId7"/>
    <p:sldId id="275" r:id="rId8"/>
    <p:sldId id="261" r:id="rId9"/>
    <p:sldId id="281" r:id="rId10"/>
    <p:sldId id="262" r:id="rId11"/>
    <p:sldId id="263" r:id="rId12"/>
    <p:sldId id="276" r:id="rId13"/>
    <p:sldId id="265" r:id="rId14"/>
    <p:sldId id="266" r:id="rId15"/>
    <p:sldId id="282" r:id="rId16"/>
    <p:sldId id="267" r:id="rId17"/>
    <p:sldId id="277" r:id="rId18"/>
    <p:sldId id="269" r:id="rId19"/>
    <p:sldId id="270" r:id="rId20"/>
    <p:sldId id="271" r:id="rId21"/>
    <p:sldId id="272" r:id="rId22"/>
    <p:sldId id="278" r:id="rId23"/>
    <p:sldId id="273" r:id="rId24"/>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24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標題投影片">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4000" cy="6858000"/>
            <a:chOff x="-1574" y="0"/>
            <a:chExt cx="9144000" cy="6858000"/>
          </a:xfrm>
        </p:grpSpPr>
        <p:pic>
          <p:nvPicPr>
            <p:cNvPr id="7" name="Rectangle 6"/>
            <p:cNvPicPr>
              <a:picLocks noChangeAspect="1"/>
            </p:cNvPicPr>
            <p:nvPr/>
          </p:nvPicPr>
          <p:blipFill>
            <a:blip r:embed="rId2" cstate="print">
              <a:duotone>
                <a:schemeClr val="accent1"/>
                <a:srgbClr val="FFFFFF"/>
              </a:duotone>
              <a:lum bright="-10000"/>
            </a:blip>
            <a:stretch>
              <a:fillRect/>
            </a:stretch>
          </p:blipFill>
          <p:spPr>
            <a:xfrm>
              <a:off x="-1574" y="381000"/>
              <a:ext cx="9144000" cy="6093619"/>
            </a:xfrm>
            <a:prstGeom prst="rect">
              <a:avLst/>
            </a:prstGeom>
            <a:noFill/>
            <a:ln>
              <a:noFill/>
            </a:ln>
          </p:spPr>
        </p:pic>
        <p:sp>
          <p:nvSpPr>
            <p:cNvPr id="11" name="Rectangle 10"/>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2" name="Rectangle 11"/>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5" name="Straight Connector 14"/>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1" name="Shape 20"/>
          <p:cNvSpPr>
            <a:spLocks noGrp="1"/>
          </p:cNvSpPr>
          <p:nvPr>
            <p:ph type="title"/>
          </p:nvPr>
        </p:nvSpPr>
        <p:spPr>
          <a:xfrm>
            <a:off x="704850" y="4705165"/>
            <a:ext cx="7772400" cy="1447060"/>
          </a:xfrm>
          <a:prstGeom prst="rect">
            <a:avLst/>
          </a:prstGeom>
        </p:spPr>
        <p:txBody>
          <a:bodyPr anchor="t"/>
          <a:lstStyle>
            <a:lvl1pPr algn="ctr" latinLnBrk="0">
              <a:defRPr lang="zh-TW" sz="4000" b="1" cap="none" baseline="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
        <p:nvSpPr>
          <p:cNvPr id="3" name="Shape 2"/>
          <p:cNvSpPr>
            <a:spLocks noGrp="1"/>
          </p:cNvSpPr>
          <p:nvPr>
            <p:ph type="subTitle" idx="1"/>
          </p:nvPr>
        </p:nvSpPr>
        <p:spPr>
          <a:xfrm>
            <a:off x="337351" y="1460702"/>
            <a:ext cx="8495931" cy="2674054"/>
          </a:xfrm>
        </p:spPr>
        <p:txBody>
          <a:bodyPr anchor="b" anchorCtr="0">
            <a:normAutofit/>
          </a:bodyPr>
          <a:lstStyle>
            <a:lvl1pPr marL="0" indent="0" algn="ctr" latinLnBrk="0">
              <a:buNone/>
              <a:defRPr lang="zh-TW" sz="6600" b="1">
                <a:solidFill>
                  <a:schemeClr val="bg2"/>
                </a:solidFill>
                <a:effectLst/>
                <a:latin typeface="微軟正黑體" panose="020B0604030504040204" pitchFamily="34" charset="-120"/>
                <a:ea typeface="微軟正黑體" panose="020B0604030504040204" pitchFamily="34" charset="-120"/>
              </a:defRPr>
            </a:lvl1pPr>
            <a:lvl2pPr marL="457200" indent="0" algn="ctr">
              <a:buNone/>
              <a:defRPr lang="zh-TW">
                <a:solidFill>
                  <a:schemeClr val="tx1">
                    <a:tint val="75000"/>
                  </a:schemeClr>
                </a:solidFill>
              </a:defRPr>
            </a:lvl2pPr>
            <a:lvl3pPr marL="914400" indent="0" algn="ctr">
              <a:buNone/>
              <a:defRPr lang="zh-TW">
                <a:solidFill>
                  <a:schemeClr val="tx1">
                    <a:tint val="75000"/>
                  </a:schemeClr>
                </a:solidFill>
              </a:defRPr>
            </a:lvl3pPr>
            <a:lvl4pPr marL="1371600" indent="0" algn="ctr">
              <a:buNone/>
              <a:defRPr lang="zh-TW">
                <a:solidFill>
                  <a:schemeClr val="tx1">
                    <a:tint val="75000"/>
                  </a:schemeClr>
                </a:solidFill>
              </a:defRPr>
            </a:lvl4pPr>
            <a:lvl5pPr marL="1828800" indent="0" algn="ctr">
              <a:buNone/>
              <a:defRPr lang="zh-TW">
                <a:solidFill>
                  <a:schemeClr val="tx1">
                    <a:tint val="75000"/>
                  </a:schemeClr>
                </a:solidFill>
              </a:defRPr>
            </a:lvl5pPr>
            <a:lvl6pPr marL="2286000" indent="0" algn="ctr">
              <a:buNone/>
              <a:defRPr lang="zh-TW">
                <a:solidFill>
                  <a:schemeClr val="tx1">
                    <a:tint val="75000"/>
                  </a:schemeClr>
                </a:solidFill>
              </a:defRPr>
            </a:lvl6pPr>
            <a:lvl7pPr marL="2743200" indent="0" algn="ctr">
              <a:buNone/>
              <a:defRPr lang="zh-TW">
                <a:solidFill>
                  <a:schemeClr val="tx1">
                    <a:tint val="75000"/>
                  </a:schemeClr>
                </a:solidFill>
              </a:defRPr>
            </a:lvl7pPr>
            <a:lvl8pPr marL="3200400" indent="0" algn="ctr">
              <a:buNone/>
              <a:defRPr lang="zh-TW">
                <a:solidFill>
                  <a:schemeClr val="tx1">
                    <a:tint val="75000"/>
                  </a:schemeClr>
                </a:solidFill>
              </a:defRPr>
            </a:lvl8pPr>
            <a:lvl9pPr marL="3657600" indent="0" algn="ctr">
              <a:buNone/>
              <a:defRPr lang="zh-TW">
                <a:solidFill>
                  <a:schemeClr val="tx1">
                    <a:tint val="75000"/>
                  </a:schemeClr>
                </a:solidFill>
              </a:defRPr>
            </a:lvl9pPr>
          </a:lstStyle>
          <a:p>
            <a:r>
              <a:rPr lang="zh-TW" altLang="en-US"/>
              <a:t>按一下以編輯母片子標題樣式</a:t>
            </a:r>
            <a:endParaRPr lang="zh-TW" dirty="0"/>
          </a:p>
        </p:txBody>
      </p:sp>
    </p:spTree>
    <p:extLst>
      <p:ext uri="{BB962C8B-B14F-4D97-AF65-F5344CB8AC3E}">
        <p14:creationId xmlns:p14="http://schemas.microsoft.com/office/powerpoint/2010/main" val="1425413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物件">
    <p:bg>
      <p:bgRef idx="1002">
        <a:schemeClr val="bg2"/>
      </p:bgRef>
    </p:bg>
    <p:spTree>
      <p:nvGrpSpPr>
        <p:cNvPr id="1" name=""/>
        <p:cNvGrpSpPr/>
        <p:nvPr/>
      </p:nvGrpSpPr>
      <p:grpSpPr>
        <a:xfrm>
          <a:off x="0" y="0"/>
          <a:ext cx="0" cy="0"/>
          <a:chOff x="0" y="0"/>
          <a:chExt cx="0" cy="0"/>
        </a:xfrm>
      </p:grpSpPr>
      <p:sp>
        <p:nvSpPr>
          <p:cNvPr id="3" name="Shape 2"/>
          <p:cNvSpPr>
            <a:spLocks noGrp="1"/>
          </p:cNvSpPr>
          <p:nvPr>
            <p:ph idx="1"/>
          </p:nvPr>
        </p:nvSpPr>
        <p:spPr>
          <a:xfrm>
            <a:off x="177553" y="1600200"/>
            <a:ext cx="8851037" cy="5121275"/>
          </a:xfrm>
        </p:spPr>
        <p:txBody>
          <a:bodyPr/>
          <a:lstStyle>
            <a:lvl1pPr marL="342900" indent="-342900">
              <a:defRPr lang="zh-TW" altLang="en-US" sz="4000" b="1" kern="1200" dirty="0" smtClean="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cs typeface="+mn-cs"/>
              </a:defRPr>
            </a:lvl1pPr>
            <a:lvl2pPr>
              <a:defRPr sz="2800" b="1">
                <a:latin typeface="微軟正黑體" panose="020B0604030504040204" pitchFamily="34" charset="-120"/>
                <a:ea typeface="微軟正黑體" panose="020B0604030504040204" pitchFamily="34" charset="-120"/>
              </a:defRPr>
            </a:lvl2pPr>
            <a:lvl3pPr>
              <a:defRPr sz="2400" b="1">
                <a:latin typeface="微軟正黑體" panose="020B0604030504040204" pitchFamily="34" charset="-120"/>
                <a:ea typeface="微軟正黑體" panose="020B0604030504040204" pitchFamily="34" charset="-120"/>
              </a:defRPr>
            </a:lvl3pPr>
            <a:lvl4pPr>
              <a:defRPr sz="2000" b="1">
                <a:latin typeface="微軟正黑體" panose="020B0604030504040204" pitchFamily="34" charset="-120"/>
                <a:ea typeface="微軟正黑體" panose="020B0604030504040204" pitchFamily="34" charset="-120"/>
              </a:defRPr>
            </a:lvl4pPr>
            <a:lvl5pPr>
              <a:defRPr b="1">
                <a:latin typeface="微軟正黑體" panose="020B0604030504040204" pitchFamily="34" charset="-120"/>
                <a:ea typeface="微軟正黑體" panose="020B0604030504040204" pitchFamily="34" charset="-120"/>
              </a:defRPr>
            </a:lvl5pPr>
          </a:lstStyle>
          <a:p>
            <a:pPr marL="342900" lvl="0" indent="-342900" algn="l" rtl="0" eaLnBrk="1" latinLnBrk="0" hangingPunct="1">
              <a:spcBef>
                <a:spcPct val="20000"/>
              </a:spcBef>
              <a:spcAft>
                <a:spcPts val="400"/>
              </a:spcAft>
              <a:buFont typeface="Arial"/>
              <a:buChar char="•"/>
            </a:pPr>
            <a:r>
              <a:rPr lang="zh-TW" altLang="en-US"/>
              <a:t>按一下以編輯母片文字樣式</a:t>
            </a:r>
          </a:p>
          <a:p>
            <a:pPr marL="342900" lvl="1" indent="-342900" algn="l" rtl="0" eaLnBrk="1" latinLnBrk="0" hangingPunct="1">
              <a:spcBef>
                <a:spcPct val="20000"/>
              </a:spcBef>
              <a:spcAft>
                <a:spcPts val="400"/>
              </a:spcAft>
              <a:buFont typeface="Arial"/>
              <a:buChar char="•"/>
            </a:pPr>
            <a:r>
              <a:rPr lang="zh-TW" altLang="en-US"/>
              <a:t>第二層</a:t>
            </a:r>
          </a:p>
          <a:p>
            <a:pPr marL="342900" lvl="2" indent="-342900" algn="l" rtl="0" eaLnBrk="1" latinLnBrk="0" hangingPunct="1">
              <a:spcBef>
                <a:spcPct val="20000"/>
              </a:spcBef>
              <a:spcAft>
                <a:spcPts val="400"/>
              </a:spcAft>
              <a:buFont typeface="Arial"/>
              <a:buChar char="•"/>
            </a:pPr>
            <a:r>
              <a:rPr lang="zh-TW" altLang="en-US"/>
              <a:t>第三層</a:t>
            </a:r>
          </a:p>
          <a:p>
            <a:pPr marL="342900" lvl="3" indent="-342900" algn="l" rtl="0" eaLnBrk="1" latinLnBrk="0" hangingPunct="1">
              <a:spcBef>
                <a:spcPct val="20000"/>
              </a:spcBef>
              <a:spcAft>
                <a:spcPts val="400"/>
              </a:spcAft>
              <a:buFont typeface="Arial"/>
              <a:buChar char="•"/>
            </a:pPr>
            <a:r>
              <a:rPr lang="zh-TW" altLang="en-US"/>
              <a:t>第四層</a:t>
            </a:r>
          </a:p>
          <a:p>
            <a:pPr marL="342900" lvl="4" indent="-342900" algn="l" rtl="0" eaLnBrk="1" latinLnBrk="0" hangingPunct="1">
              <a:spcBef>
                <a:spcPct val="20000"/>
              </a:spcBef>
              <a:spcAft>
                <a:spcPts val="400"/>
              </a:spcAft>
              <a:buFont typeface="Arial"/>
              <a:buChar char="•"/>
            </a:pPr>
            <a:r>
              <a:rPr lang="zh-TW" altLang="en-US"/>
              <a:t>第五層</a:t>
            </a:r>
            <a:endParaRPr lang="zh-TW" dirty="0"/>
          </a:p>
        </p:txBody>
      </p:sp>
      <p:sp>
        <p:nvSpPr>
          <p:cNvPr id="4" name="Shape 3"/>
          <p:cNvSpPr>
            <a:spLocks noGrp="1"/>
          </p:cNvSpPr>
          <p:nvPr>
            <p:ph type="dt" sz="half" idx="10"/>
          </p:nvPr>
        </p:nvSpPr>
        <p:spPr/>
        <p:txBody>
          <a:bodyPr/>
          <a:lstStyle/>
          <a:p>
            <a:fld id="{5BCAD085-E8A6-8845-BD4E-CB4CCA059FC4}" type="datetimeFigureOut">
              <a:rPr lang="en-US" smtClean="0"/>
              <a:t>9/5/2024</a:t>
            </a:fld>
            <a:endParaRPr lang="en-US"/>
          </a:p>
        </p:txBody>
      </p:sp>
      <p:sp>
        <p:nvSpPr>
          <p:cNvPr id="5" name="Shape 4"/>
          <p:cNvSpPr>
            <a:spLocks noGrp="1"/>
          </p:cNvSpPr>
          <p:nvPr>
            <p:ph type="ftr" sz="quarter" idx="11"/>
          </p:nvPr>
        </p:nvSpPr>
        <p:spPr/>
        <p:txBody>
          <a:bodyPr/>
          <a:lstStyle/>
          <a:p>
            <a:endParaRPr lang="en-US"/>
          </a:p>
        </p:txBody>
      </p:sp>
      <p:sp>
        <p:nvSpPr>
          <p:cNvPr id="6" name="Shape 5"/>
          <p:cNvSpPr>
            <a:spLocks noGrp="1"/>
          </p:cNvSpPr>
          <p:nvPr>
            <p:ph type="sldNum" sz="quarter" idx="12"/>
          </p:nvPr>
        </p:nvSpPr>
        <p:spPr/>
        <p:txBody>
          <a:bodyPr/>
          <a:lstStyle/>
          <a:p>
            <a:fld id="{C1FF6DA9-008F-8B48-92A6-B652298478BF}" type="slidenum">
              <a:rPr lang="en-US" smtClean="0"/>
              <a:t>‹#›</a:t>
            </a:fld>
            <a:endParaRPr lang="en-US"/>
          </a:p>
        </p:txBody>
      </p:sp>
      <p:sp>
        <p:nvSpPr>
          <p:cNvPr id="7" name="Rectangle 6"/>
          <p:cNvSpPr>
            <a:spLocks noGrp="1"/>
          </p:cNvSpPr>
          <p:nvPr>
            <p:ph type="title"/>
          </p:nvPr>
        </p:nvSpPr>
        <p:spPr>
          <a:xfrm>
            <a:off x="275208" y="152400"/>
            <a:ext cx="8753382" cy="1265238"/>
          </a:xfrm>
        </p:spPr>
        <p:txBody>
          <a:bodyPr>
            <a:normAutofit/>
          </a:bodyPr>
          <a:lstStyle>
            <a:lvl1pPr algn="ctr">
              <a:defRPr sz="4800" b="1">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Tree>
    <p:extLst>
      <p:ext uri="{BB962C8B-B14F-4D97-AF65-F5344CB8AC3E}">
        <p14:creationId xmlns:p14="http://schemas.microsoft.com/office/powerpoint/2010/main" val="357605816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標題投影片">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4000" cy="6858000"/>
            <a:chOff x="-1574" y="0"/>
            <a:chExt cx="9144000" cy="6858000"/>
          </a:xfrm>
        </p:grpSpPr>
        <p:pic>
          <p:nvPicPr>
            <p:cNvPr id="7" name="Rectangle 6"/>
            <p:cNvPicPr>
              <a:picLocks noChangeAspect="1"/>
            </p:cNvPicPr>
            <p:nvPr/>
          </p:nvPicPr>
          <p:blipFill>
            <a:blip r:embed="rId2" cstate="print">
              <a:duotone>
                <a:schemeClr val="accent1"/>
                <a:srgbClr val="FFFFFF"/>
              </a:duotone>
              <a:lum bright="-10000"/>
            </a:blip>
            <a:stretch>
              <a:fillRect/>
            </a:stretch>
          </p:blipFill>
          <p:spPr>
            <a:xfrm>
              <a:off x="-1574" y="381000"/>
              <a:ext cx="9144000" cy="6093619"/>
            </a:xfrm>
            <a:prstGeom prst="rect">
              <a:avLst/>
            </a:prstGeom>
            <a:noFill/>
            <a:ln>
              <a:noFill/>
            </a:ln>
          </p:spPr>
        </p:pic>
        <p:sp>
          <p:nvSpPr>
            <p:cNvPr id="11" name="Rectangle 10"/>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2" name="Rectangle 11"/>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5" name="Straight Connector 14"/>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Shape 2"/>
          <p:cNvSpPr>
            <a:spLocks noGrp="1"/>
          </p:cNvSpPr>
          <p:nvPr>
            <p:ph type="subTitle" idx="1"/>
          </p:nvPr>
        </p:nvSpPr>
        <p:spPr>
          <a:xfrm>
            <a:off x="337351" y="1460702"/>
            <a:ext cx="8495931" cy="2674054"/>
          </a:xfrm>
        </p:spPr>
        <p:txBody>
          <a:bodyPr anchor="b" anchorCtr="0">
            <a:normAutofit/>
          </a:bodyPr>
          <a:lstStyle>
            <a:lvl1pPr marL="0" indent="0" algn="ctr" latinLnBrk="0">
              <a:buNone/>
              <a:defRPr lang="zh-TW" sz="6600" b="1">
                <a:solidFill>
                  <a:schemeClr val="bg2"/>
                </a:solidFill>
                <a:effectLst/>
                <a:latin typeface="微軟正黑體" panose="020B0604030504040204" pitchFamily="34" charset="-120"/>
                <a:ea typeface="微軟正黑體" panose="020B0604030504040204" pitchFamily="34" charset="-120"/>
              </a:defRPr>
            </a:lvl1pPr>
            <a:lvl2pPr marL="457200" indent="0" algn="ctr">
              <a:buNone/>
              <a:defRPr lang="zh-TW">
                <a:solidFill>
                  <a:schemeClr val="tx1">
                    <a:tint val="75000"/>
                  </a:schemeClr>
                </a:solidFill>
              </a:defRPr>
            </a:lvl2pPr>
            <a:lvl3pPr marL="914400" indent="0" algn="ctr">
              <a:buNone/>
              <a:defRPr lang="zh-TW">
                <a:solidFill>
                  <a:schemeClr val="tx1">
                    <a:tint val="75000"/>
                  </a:schemeClr>
                </a:solidFill>
              </a:defRPr>
            </a:lvl3pPr>
            <a:lvl4pPr marL="1371600" indent="0" algn="ctr">
              <a:buNone/>
              <a:defRPr lang="zh-TW">
                <a:solidFill>
                  <a:schemeClr val="tx1">
                    <a:tint val="75000"/>
                  </a:schemeClr>
                </a:solidFill>
              </a:defRPr>
            </a:lvl4pPr>
            <a:lvl5pPr marL="1828800" indent="0" algn="ctr">
              <a:buNone/>
              <a:defRPr lang="zh-TW">
                <a:solidFill>
                  <a:schemeClr val="tx1">
                    <a:tint val="75000"/>
                  </a:schemeClr>
                </a:solidFill>
              </a:defRPr>
            </a:lvl5pPr>
            <a:lvl6pPr marL="2286000" indent="0" algn="ctr">
              <a:buNone/>
              <a:defRPr lang="zh-TW">
                <a:solidFill>
                  <a:schemeClr val="tx1">
                    <a:tint val="75000"/>
                  </a:schemeClr>
                </a:solidFill>
              </a:defRPr>
            </a:lvl6pPr>
            <a:lvl7pPr marL="2743200" indent="0" algn="ctr">
              <a:buNone/>
              <a:defRPr lang="zh-TW">
                <a:solidFill>
                  <a:schemeClr val="tx1">
                    <a:tint val="75000"/>
                  </a:schemeClr>
                </a:solidFill>
              </a:defRPr>
            </a:lvl7pPr>
            <a:lvl8pPr marL="3200400" indent="0" algn="ctr">
              <a:buNone/>
              <a:defRPr lang="zh-TW">
                <a:solidFill>
                  <a:schemeClr val="tx1">
                    <a:tint val="75000"/>
                  </a:schemeClr>
                </a:solidFill>
              </a:defRPr>
            </a:lvl8pPr>
            <a:lvl9pPr marL="3657600" indent="0" algn="ctr">
              <a:buNone/>
              <a:defRPr lang="zh-TW">
                <a:solidFill>
                  <a:schemeClr val="tx1">
                    <a:tint val="75000"/>
                  </a:schemeClr>
                </a:solidFill>
              </a:defRPr>
            </a:lvl9pPr>
          </a:lstStyle>
          <a:p>
            <a:r>
              <a:rPr lang="zh-TW" altLang="en-US"/>
              <a:t>按一下以編輯母片子標題樣式</a:t>
            </a:r>
            <a:endParaRPr lang="zh-TW" dirty="0"/>
          </a:p>
        </p:txBody>
      </p:sp>
    </p:spTree>
    <p:extLst>
      <p:ext uri="{BB962C8B-B14F-4D97-AF65-F5344CB8AC3E}">
        <p14:creationId xmlns:p14="http://schemas.microsoft.com/office/powerpoint/2010/main" val="2827062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小節標題">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5574" cy="6858000"/>
            <a:chOff x="-1574" y="0"/>
            <a:chExt cx="9145574" cy="6858000"/>
          </a:xfrm>
        </p:grpSpPr>
        <p:sp>
          <p:nvSpPr>
            <p:cNvPr id="18" name="Rectangle 17"/>
            <p:cNvSpPr/>
            <p:nvPr/>
          </p:nvSpPr>
          <p:spPr>
            <a:xfrm>
              <a:off x="0" y="381000"/>
              <a:ext cx="9144000" cy="6096000"/>
            </a:xfrm>
            <a:prstGeom prst="rect">
              <a:avLst/>
            </a:prstGeom>
            <a:gradFill>
              <a:gsLst>
                <a:gs pos="0">
                  <a:schemeClr val="accent1">
                    <a:tint val="40000"/>
                  </a:schemeClr>
                </a:gs>
                <a:gs pos="100000">
                  <a:schemeClr val="accent1">
                    <a:shade val="75000"/>
                  </a:schemeClr>
                </a:gs>
              </a:gsLst>
              <a:path path="circle">
                <a:fillToRect l="100000" t="100000" r="100000" b="100000"/>
              </a:path>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0" name="Rectangle 9"/>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5" name="Rectangle 14"/>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6" name="Straight Connector 15"/>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 name="Shape 1"/>
          <p:cNvSpPr>
            <a:spLocks noGrp="1"/>
          </p:cNvSpPr>
          <p:nvPr>
            <p:ph type="title"/>
          </p:nvPr>
        </p:nvSpPr>
        <p:spPr>
          <a:xfrm>
            <a:off x="722313" y="4505325"/>
            <a:ext cx="7772400" cy="1362075"/>
          </a:xfrm>
          <a:prstGeom prst="rect">
            <a:avLst/>
          </a:prstGeom>
        </p:spPr>
        <p:txBody>
          <a:bodyPr anchor="t"/>
          <a:lstStyle>
            <a:lvl1pPr algn="ctr" latinLnBrk="0">
              <a:defRPr lang="zh-TW" sz="4000" b="1" cap="none" baseline="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
        <p:nvSpPr>
          <p:cNvPr id="3" name="Shape 2"/>
          <p:cNvSpPr>
            <a:spLocks noGrp="1"/>
          </p:cNvSpPr>
          <p:nvPr>
            <p:ph type="body" idx="1"/>
          </p:nvPr>
        </p:nvSpPr>
        <p:spPr>
          <a:xfrm>
            <a:off x="722313" y="1760955"/>
            <a:ext cx="7772400" cy="2645945"/>
          </a:xfrm>
        </p:spPr>
        <p:txBody>
          <a:bodyPr anchor="b">
            <a:normAutofit/>
          </a:bodyPr>
          <a:lstStyle>
            <a:lvl1pPr marL="0" indent="0" algn="ctr" latinLnBrk="0">
              <a:buNone/>
              <a:defRPr lang="zh-TW" sz="6600" b="1">
                <a:solidFill>
                  <a:schemeClr val="tx1"/>
                </a:solidFill>
                <a:latin typeface="微軟正黑體" panose="020B0604030504040204" pitchFamily="34" charset="-120"/>
                <a:ea typeface="微軟正黑體" panose="020B0604030504040204" pitchFamily="34" charset="-120"/>
              </a:defRPr>
            </a:lvl1pPr>
            <a:lvl2pPr marL="457200" indent="0">
              <a:buNone/>
              <a:defRPr lang="zh-TW" sz="1800">
                <a:solidFill>
                  <a:schemeClr val="tx1">
                    <a:tint val="75000"/>
                  </a:schemeClr>
                </a:solidFill>
              </a:defRPr>
            </a:lvl2pPr>
            <a:lvl3pPr marL="914400" indent="0">
              <a:buNone/>
              <a:defRPr lang="zh-TW" sz="1600">
                <a:solidFill>
                  <a:schemeClr val="tx1">
                    <a:tint val="75000"/>
                  </a:schemeClr>
                </a:solidFill>
              </a:defRPr>
            </a:lvl3pPr>
            <a:lvl4pPr marL="1371600" indent="0">
              <a:buNone/>
              <a:defRPr lang="zh-TW" sz="1400">
                <a:solidFill>
                  <a:schemeClr val="tx1">
                    <a:tint val="75000"/>
                  </a:schemeClr>
                </a:solidFill>
              </a:defRPr>
            </a:lvl4pPr>
            <a:lvl5pPr marL="1828800" indent="0">
              <a:buNone/>
              <a:defRPr lang="zh-TW" sz="1400">
                <a:solidFill>
                  <a:schemeClr val="tx1">
                    <a:tint val="75000"/>
                  </a:schemeClr>
                </a:solidFill>
              </a:defRPr>
            </a:lvl5pPr>
            <a:lvl6pPr marL="2286000" indent="0">
              <a:buNone/>
              <a:defRPr lang="zh-TW" sz="1400">
                <a:solidFill>
                  <a:schemeClr val="tx1">
                    <a:tint val="75000"/>
                  </a:schemeClr>
                </a:solidFill>
              </a:defRPr>
            </a:lvl6pPr>
            <a:lvl7pPr marL="2743200" indent="0">
              <a:buNone/>
              <a:defRPr lang="zh-TW" sz="1400">
                <a:solidFill>
                  <a:schemeClr val="tx1">
                    <a:tint val="75000"/>
                  </a:schemeClr>
                </a:solidFill>
              </a:defRPr>
            </a:lvl7pPr>
            <a:lvl8pPr marL="3200400" indent="0">
              <a:buNone/>
              <a:defRPr lang="zh-TW" sz="1400">
                <a:solidFill>
                  <a:schemeClr val="tx1">
                    <a:tint val="75000"/>
                  </a:schemeClr>
                </a:solidFill>
              </a:defRPr>
            </a:lvl8pPr>
            <a:lvl9pPr marL="3657600" indent="0">
              <a:buNone/>
              <a:defRPr lang="zh-TW" sz="1400">
                <a:solidFill>
                  <a:schemeClr val="tx1">
                    <a:tint val="75000"/>
                  </a:schemeClr>
                </a:solidFill>
              </a:defRPr>
            </a:lvl9pPr>
          </a:lstStyle>
          <a:p>
            <a:pPr lvl="0"/>
            <a:r>
              <a:rPr lang="zh-TW" altLang="en-US"/>
              <a:t>按一下以編輯母片文字樣式</a:t>
            </a:r>
          </a:p>
        </p:txBody>
      </p:sp>
    </p:spTree>
    <p:extLst>
      <p:ext uri="{BB962C8B-B14F-4D97-AF65-F5344CB8AC3E}">
        <p14:creationId xmlns:p14="http://schemas.microsoft.com/office/powerpoint/2010/main" val="3131422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小節標題">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3148" y="0"/>
            <a:ext cx="9145574" cy="6858000"/>
            <a:chOff x="-1574" y="0"/>
            <a:chExt cx="9145574" cy="6858000"/>
          </a:xfrm>
        </p:grpSpPr>
        <p:sp>
          <p:nvSpPr>
            <p:cNvPr id="18" name="Rectangle 17"/>
            <p:cNvSpPr/>
            <p:nvPr/>
          </p:nvSpPr>
          <p:spPr>
            <a:xfrm>
              <a:off x="0" y="381000"/>
              <a:ext cx="9144000" cy="6096000"/>
            </a:xfrm>
            <a:prstGeom prst="rect">
              <a:avLst/>
            </a:prstGeom>
            <a:gradFill>
              <a:gsLst>
                <a:gs pos="0">
                  <a:schemeClr val="accent1">
                    <a:tint val="40000"/>
                  </a:schemeClr>
                </a:gs>
                <a:gs pos="100000">
                  <a:schemeClr val="accent1">
                    <a:shade val="75000"/>
                  </a:schemeClr>
                </a:gs>
              </a:gsLst>
              <a:path path="circle">
                <a:fillToRect l="100000" t="100000" r="100000" b="100000"/>
              </a:path>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0" name="Rectangle 9"/>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5" name="Rectangle 14"/>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6" name="Straight Connector 15"/>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Shape 2"/>
          <p:cNvSpPr>
            <a:spLocks noGrp="1"/>
          </p:cNvSpPr>
          <p:nvPr>
            <p:ph type="body" idx="1"/>
          </p:nvPr>
        </p:nvSpPr>
        <p:spPr>
          <a:xfrm>
            <a:off x="722313" y="1760955"/>
            <a:ext cx="7772400" cy="2645945"/>
          </a:xfrm>
        </p:spPr>
        <p:txBody>
          <a:bodyPr anchor="b">
            <a:normAutofit/>
          </a:bodyPr>
          <a:lstStyle>
            <a:lvl1pPr marL="0" indent="0" algn="ctr" latinLnBrk="0">
              <a:buNone/>
              <a:defRPr lang="zh-TW" sz="6600" b="1">
                <a:solidFill>
                  <a:schemeClr val="tx1"/>
                </a:solidFill>
                <a:latin typeface="微軟正黑體" panose="020B0604030504040204" pitchFamily="34" charset="-120"/>
                <a:ea typeface="微軟正黑體" panose="020B0604030504040204" pitchFamily="34" charset="-120"/>
              </a:defRPr>
            </a:lvl1pPr>
            <a:lvl2pPr marL="457200" indent="0">
              <a:buNone/>
              <a:defRPr lang="zh-TW" sz="1800">
                <a:solidFill>
                  <a:schemeClr val="tx1">
                    <a:tint val="75000"/>
                  </a:schemeClr>
                </a:solidFill>
              </a:defRPr>
            </a:lvl2pPr>
            <a:lvl3pPr marL="914400" indent="0">
              <a:buNone/>
              <a:defRPr lang="zh-TW" sz="1600">
                <a:solidFill>
                  <a:schemeClr val="tx1">
                    <a:tint val="75000"/>
                  </a:schemeClr>
                </a:solidFill>
              </a:defRPr>
            </a:lvl3pPr>
            <a:lvl4pPr marL="1371600" indent="0">
              <a:buNone/>
              <a:defRPr lang="zh-TW" sz="1400">
                <a:solidFill>
                  <a:schemeClr val="tx1">
                    <a:tint val="75000"/>
                  </a:schemeClr>
                </a:solidFill>
              </a:defRPr>
            </a:lvl4pPr>
            <a:lvl5pPr marL="1828800" indent="0">
              <a:buNone/>
              <a:defRPr lang="zh-TW" sz="1400">
                <a:solidFill>
                  <a:schemeClr val="tx1">
                    <a:tint val="75000"/>
                  </a:schemeClr>
                </a:solidFill>
              </a:defRPr>
            </a:lvl5pPr>
            <a:lvl6pPr marL="2286000" indent="0">
              <a:buNone/>
              <a:defRPr lang="zh-TW" sz="1400">
                <a:solidFill>
                  <a:schemeClr val="tx1">
                    <a:tint val="75000"/>
                  </a:schemeClr>
                </a:solidFill>
              </a:defRPr>
            </a:lvl6pPr>
            <a:lvl7pPr marL="2743200" indent="0">
              <a:buNone/>
              <a:defRPr lang="zh-TW" sz="1400">
                <a:solidFill>
                  <a:schemeClr val="tx1">
                    <a:tint val="75000"/>
                  </a:schemeClr>
                </a:solidFill>
              </a:defRPr>
            </a:lvl7pPr>
            <a:lvl8pPr marL="3200400" indent="0">
              <a:buNone/>
              <a:defRPr lang="zh-TW" sz="1400">
                <a:solidFill>
                  <a:schemeClr val="tx1">
                    <a:tint val="75000"/>
                  </a:schemeClr>
                </a:solidFill>
              </a:defRPr>
            </a:lvl8pPr>
            <a:lvl9pPr marL="3657600" indent="0">
              <a:buNone/>
              <a:defRPr lang="zh-TW" sz="1400">
                <a:solidFill>
                  <a:schemeClr val="tx1">
                    <a:tint val="75000"/>
                  </a:schemeClr>
                </a:solidFill>
              </a:defRPr>
            </a:lvl9pPr>
          </a:lstStyle>
          <a:p>
            <a:pPr lvl="0"/>
            <a:r>
              <a:rPr lang="zh-TW" altLang="en-US"/>
              <a:t>按一下以編輯母片文字樣式</a:t>
            </a:r>
          </a:p>
        </p:txBody>
      </p:sp>
    </p:spTree>
    <p:extLst>
      <p:ext uri="{BB962C8B-B14F-4D97-AF65-F5344CB8AC3E}">
        <p14:creationId xmlns:p14="http://schemas.microsoft.com/office/powerpoint/2010/main" val="2661810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72649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BCAD085-E8A6-8845-BD4E-CB4CCA059FC4}"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48811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9144000" cy="1506538"/>
            <a:chOff x="0" y="0"/>
            <a:chExt cx="9144000" cy="1506538"/>
          </a:xfrm>
        </p:grpSpPr>
        <p:pic>
          <p:nvPicPr>
            <p:cNvPr id="7" name="Rectangle 6"/>
            <p:cNvPicPr>
              <a:picLocks noChangeAspect="1"/>
            </p:cNvPicPr>
            <p:nvPr/>
          </p:nvPicPr>
          <p:blipFill>
            <a:blip r:embed="rId9" cstate="print">
              <a:duotone>
                <a:schemeClr val="accent1"/>
                <a:srgbClr val="FFFFFF"/>
              </a:duotone>
            </a:blip>
            <a:srcRect/>
            <a:stretch>
              <a:fillRect/>
            </a:stretch>
          </p:blipFill>
          <p:spPr>
            <a:xfrm>
              <a:off x="0" y="1"/>
              <a:ext cx="9144000" cy="1419224"/>
            </a:xfrm>
            <a:prstGeom prst="rect">
              <a:avLst/>
            </a:prstGeom>
            <a:noFill/>
            <a:ln>
              <a:noFill/>
            </a:ln>
          </p:spPr>
        </p:pic>
        <p:sp>
          <p:nvSpPr>
            <p:cNvPr id="10" name="Rectangle 9"/>
            <p:cNvSpPr/>
            <p:nvPr/>
          </p:nvSpPr>
          <p:spPr>
            <a:xfrm>
              <a:off x="0" y="0"/>
              <a:ext cx="9144000" cy="1447800"/>
            </a:xfrm>
            <a:prstGeom prst="rect">
              <a:avLst/>
            </a:prstGeom>
            <a:gradFill flip="none" rotWithShape="1">
              <a:gsLst>
                <a:gs pos="0">
                  <a:schemeClr val="accent1"/>
                </a:gs>
                <a:gs pos="49000">
                  <a:schemeClr val="accent1">
                    <a:tint val="20000"/>
                    <a:alpha val="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8" name="Straight Connector 7"/>
            <p:cNvCxnSpPr/>
            <p:nvPr/>
          </p:nvCxnSpPr>
          <p:spPr>
            <a:xfrm>
              <a:off x="0" y="142875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1504950"/>
              <a:ext cx="9144000" cy="1588"/>
            </a:xfrm>
            <a:prstGeom prst="line">
              <a:avLst/>
            </a:prstGeom>
            <a:ln w="15875" cap="flat" cmpd="sng" algn="ctr">
              <a:solidFill>
                <a:schemeClr val="tx1"/>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Rectangle 2"/>
          <p:cNvSpPr>
            <a:spLocks noGrp="1"/>
          </p:cNvSpPr>
          <p:nvPr>
            <p:ph type="body" idx="1"/>
          </p:nvPr>
        </p:nvSpPr>
        <p:spPr>
          <a:xfrm>
            <a:off x="457200" y="1600200"/>
            <a:ext cx="8229600" cy="4525963"/>
          </a:xfrm>
          <a:prstGeom prst="rect">
            <a:avLst/>
          </a:prstGeom>
        </p:spPr>
        <p:txBody>
          <a:bodyPr vert="horz"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4" name="Rectangle 3"/>
          <p:cNvSpPr>
            <a:spLocks noGrp="1"/>
          </p:cNvSpPr>
          <p:nvPr>
            <p:ph type="dt" sz="half" idx="2"/>
          </p:nvPr>
        </p:nvSpPr>
        <p:spPr>
          <a:xfrm>
            <a:off x="457200" y="6356350"/>
            <a:ext cx="2133600" cy="365125"/>
          </a:xfrm>
          <a:prstGeom prst="rect">
            <a:avLst/>
          </a:prstGeom>
        </p:spPr>
        <p:txBody>
          <a:bodyPr vert="horz" rtlCol="0" anchor="ctr"/>
          <a:lstStyle>
            <a:lvl1pPr algn="l" latinLnBrk="0">
              <a:defRPr lang="zh-TW" sz="1200">
                <a:solidFill>
                  <a:schemeClr val="tx1">
                    <a:tint val="75000"/>
                  </a:schemeClr>
                </a:solidFill>
              </a:defRPr>
            </a:lvl1pPr>
          </a:lstStyle>
          <a:p>
            <a:fld id="{5BCAD085-E8A6-8845-BD4E-CB4CCA059FC4}" type="datetimeFigureOut">
              <a:rPr lang="en-US" smtClean="0"/>
              <a:t>9/5/2024</a:t>
            </a:fld>
            <a:endParaRPr lang="en-US"/>
          </a:p>
        </p:txBody>
      </p:sp>
      <p:sp>
        <p:nvSpPr>
          <p:cNvPr id="5" name="Rectangle 4"/>
          <p:cNvSpPr>
            <a:spLocks noGrp="1"/>
          </p:cNvSpPr>
          <p:nvPr>
            <p:ph type="ftr" sz="quarter" idx="3"/>
          </p:nvPr>
        </p:nvSpPr>
        <p:spPr>
          <a:xfrm>
            <a:off x="3124200" y="6356350"/>
            <a:ext cx="2895600" cy="365125"/>
          </a:xfrm>
          <a:prstGeom prst="rect">
            <a:avLst/>
          </a:prstGeom>
        </p:spPr>
        <p:txBody>
          <a:bodyPr vert="horz" rtlCol="0" anchor="ctr"/>
          <a:lstStyle>
            <a:lvl1pPr algn="ctr" latinLnBrk="0">
              <a:defRPr lang="zh-TW" sz="1200">
                <a:solidFill>
                  <a:schemeClr val="tx1">
                    <a:tint val="75000"/>
                  </a:schemeClr>
                </a:solidFill>
              </a:defRPr>
            </a:lvl1pPr>
          </a:lstStyle>
          <a:p>
            <a:endParaRPr lang="en-US"/>
          </a:p>
        </p:txBody>
      </p:sp>
      <p:sp>
        <p:nvSpPr>
          <p:cNvPr id="6" name="Rectangle 5"/>
          <p:cNvSpPr>
            <a:spLocks noGrp="1"/>
          </p:cNvSpPr>
          <p:nvPr>
            <p:ph type="sldNum" sz="quarter" idx="4"/>
          </p:nvPr>
        </p:nvSpPr>
        <p:spPr>
          <a:xfrm>
            <a:off x="6553200" y="6356350"/>
            <a:ext cx="2133600" cy="365125"/>
          </a:xfrm>
          <a:prstGeom prst="rect">
            <a:avLst/>
          </a:prstGeom>
        </p:spPr>
        <p:txBody>
          <a:bodyPr vert="horz" rtlCol="0" anchor="ctr"/>
          <a:lstStyle>
            <a:lvl1pPr algn="r" latinLnBrk="0">
              <a:defRPr lang="zh-TW" sz="1200">
                <a:solidFill>
                  <a:schemeClr val="tx1">
                    <a:tint val="75000"/>
                  </a:schemeClr>
                </a:solidFill>
              </a:defRPr>
            </a:lvl1pPr>
          </a:lstStyle>
          <a:p>
            <a:fld id="{C1FF6DA9-008F-8B48-92A6-B652298478BF}" type="slidenum">
              <a:rPr lang="en-US" smtClean="0"/>
              <a:t>‹#›</a:t>
            </a:fld>
            <a:endParaRPr lang="en-US"/>
          </a:p>
        </p:txBody>
      </p:sp>
      <p:sp>
        <p:nvSpPr>
          <p:cNvPr id="13" name="Rectangle 12"/>
          <p:cNvSpPr>
            <a:spLocks noGrp="1"/>
          </p:cNvSpPr>
          <p:nvPr>
            <p:ph type="title"/>
          </p:nvPr>
        </p:nvSpPr>
        <p:spPr>
          <a:xfrm>
            <a:off x="457200" y="152400"/>
            <a:ext cx="8229600" cy="1265238"/>
          </a:xfrm>
          <a:prstGeom prst="rect">
            <a:avLst/>
          </a:prstGeom>
        </p:spPr>
        <p:txBody>
          <a:bodyPr vert="horz" rtlCol="0" anchor="ctr">
            <a:normAutofit/>
          </a:bodyPr>
          <a:lstStyle/>
          <a:p>
            <a:r>
              <a:rPr lang="zh-TW"/>
              <a:t>按一下以編輯母片標題樣式</a:t>
            </a:r>
          </a:p>
        </p:txBody>
      </p:sp>
    </p:spTree>
    <p:extLst>
      <p:ext uri="{BB962C8B-B14F-4D97-AF65-F5344CB8AC3E}">
        <p14:creationId xmlns:p14="http://schemas.microsoft.com/office/powerpoint/2010/main" val="13917625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rtl="0" eaLnBrk="1" latinLnBrk="0" hangingPunct="1">
        <a:spcBef>
          <a:spcPct val="0"/>
        </a:spcBef>
        <a:buNone/>
        <a:defRPr kumimoji="0" lang="zh-TW" sz="4000" b="0" u="none" strike="noStrike" kern="1200" cap="none" spc="0" normalizeH="0" baseline="0">
          <a:ln>
            <a:noFill/>
          </a:ln>
          <a:solidFill>
            <a:schemeClr val="tx1"/>
          </a:solidFill>
          <a:effectLst>
            <a:outerShdw blurRad="50800" dist="50800" dir="2700000" algn="tl" rotWithShape="0">
              <a:srgbClr val="000000">
                <a:alpha val="43137"/>
              </a:srgbClr>
            </a:outerShdw>
          </a:effectLst>
          <a:uLnTx/>
          <a:uFillTx/>
          <a:latin typeface="+mj-lt"/>
          <a:ea typeface="+mj-ea"/>
          <a:cs typeface="+mj-cs"/>
        </a:defRPr>
      </a:lvl1pPr>
    </p:titleStyle>
    <p:bodyStyle>
      <a:lvl1pPr marL="342900" indent="-342900" algn="l" rtl="0" eaLnBrk="1" latinLnBrk="0" hangingPunct="1">
        <a:spcBef>
          <a:spcPct val="20000"/>
        </a:spcBef>
        <a:spcAft>
          <a:spcPts val="400"/>
        </a:spcAft>
        <a:buFont typeface="Arial"/>
        <a:buChar char="•"/>
        <a:defRPr lang="zh-TW" sz="2800" kern="1200">
          <a:solidFill>
            <a:schemeClr val="tx1"/>
          </a:solidFill>
          <a:effectLst>
            <a:outerShdw blurRad="50800" dist="50800" dir="2700000" algn="tl" rotWithShape="0">
              <a:srgbClr val="000000">
                <a:alpha val="43137"/>
              </a:srgbClr>
            </a:outerShdw>
          </a:effectLst>
          <a:latin typeface="+mn-lt"/>
          <a:ea typeface="+mn-ea"/>
          <a:cs typeface="+mn-cs"/>
        </a:defRPr>
      </a:lvl1pPr>
      <a:lvl2pPr marL="742950" indent="-285750" algn="l" rtl="0" eaLnBrk="1" latinLnBrk="0" hangingPunct="1">
        <a:spcBef>
          <a:spcPct val="20000"/>
        </a:spcBef>
        <a:buFont typeface="Arial"/>
        <a:buChar char="–"/>
        <a:defRPr lang="zh-TW" sz="2400" kern="1200">
          <a:solidFill>
            <a:schemeClr val="tx1"/>
          </a:solidFill>
          <a:effectLst>
            <a:outerShdw blurRad="50800" dist="50800" dir="2700000" algn="tl" rotWithShape="0">
              <a:srgbClr val="000000">
                <a:alpha val="43137"/>
              </a:srgbClr>
            </a:outerShdw>
          </a:effectLst>
          <a:latin typeface="+mn-lt"/>
          <a:ea typeface="+mn-ea"/>
          <a:cs typeface="+mn-cs"/>
        </a:defRPr>
      </a:lvl2pPr>
      <a:lvl3pPr marL="1143000" indent="-228600" algn="l" rtl="0" eaLnBrk="1" latinLnBrk="0" hangingPunct="1">
        <a:spcBef>
          <a:spcPct val="20000"/>
        </a:spcBef>
        <a:buFont typeface="Arial"/>
        <a:buChar char="•"/>
        <a:defRPr lang="zh-TW" sz="2000" kern="1200">
          <a:solidFill>
            <a:schemeClr val="tx1"/>
          </a:solidFill>
          <a:effectLst>
            <a:outerShdw blurRad="50800" dist="50800" dir="2700000" algn="tl" rotWithShape="0">
              <a:srgbClr val="000000">
                <a:alpha val="43137"/>
              </a:srgbClr>
            </a:outerShdw>
          </a:effectLst>
          <a:latin typeface="+mn-lt"/>
          <a:ea typeface="+mn-ea"/>
          <a:cs typeface="+mn-cs"/>
        </a:defRPr>
      </a:lvl3pPr>
      <a:lvl4pPr marL="1600200" indent="-228600" algn="l" rtl="0" eaLnBrk="1" latinLnBrk="0" hangingPunct="1">
        <a:spcBef>
          <a:spcPct val="20000"/>
        </a:spcBef>
        <a:buFont typeface="Arial"/>
        <a:buChar char="–"/>
        <a:defRPr lang="zh-TW" sz="1800" kern="1200">
          <a:solidFill>
            <a:schemeClr val="tx1"/>
          </a:solidFill>
          <a:effectLst>
            <a:outerShdw blurRad="50800" dist="50800" dir="2700000" algn="tl" rotWithShape="0">
              <a:srgbClr val="000000">
                <a:alpha val="43137"/>
              </a:srgbClr>
            </a:outerShdw>
          </a:effectLst>
          <a:latin typeface="+mn-lt"/>
          <a:ea typeface="+mn-ea"/>
          <a:cs typeface="+mn-cs"/>
        </a:defRPr>
      </a:lvl4pPr>
      <a:lvl5pPr marL="2057400" indent="-228600" algn="l" rtl="0" eaLnBrk="1" latinLnBrk="0" hangingPunct="1">
        <a:spcBef>
          <a:spcPct val="20000"/>
        </a:spcBef>
        <a:buFont typeface="Arial"/>
        <a:buChar char="»"/>
        <a:defRPr lang="zh-TW" sz="1800" kern="1200">
          <a:solidFill>
            <a:schemeClr val="tx1"/>
          </a:solidFill>
          <a:effectLst>
            <a:outerShdw blurRad="50800" dist="50800" dir="2700000" algn="tl" rotWithShape="0">
              <a:srgbClr val="000000">
                <a:alpha val="43137"/>
              </a:srgbClr>
            </a:outerShdw>
          </a:effectLst>
          <a:latin typeface="+mn-lt"/>
          <a:ea typeface="+mn-ea"/>
          <a:cs typeface="+mn-cs"/>
        </a:defRPr>
      </a:lvl5pPr>
      <a:lvl6pPr marL="2514600" indent="-228600" algn="l" rtl="0" eaLnBrk="1" latinLnBrk="0" hangingPunct="1">
        <a:spcBef>
          <a:spcPct val="20000"/>
        </a:spcBef>
        <a:buFont typeface="Arial"/>
        <a:buChar char="•"/>
        <a:defRPr lang="zh-TW"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lang="zh-TW"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lang="zh-TW"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lang="zh-TW" sz="2000" kern="1200">
          <a:solidFill>
            <a:schemeClr val="tx1"/>
          </a:solidFill>
          <a:latin typeface="+mn-lt"/>
          <a:ea typeface="+mn-ea"/>
          <a:cs typeface="+mn-cs"/>
        </a:defRPr>
      </a:lvl9pPr>
    </p:bodyStyle>
    <p:otherStyle>
      <a:lvl1pPr marL="0" algn="l" rtl="0" eaLnBrk="1" latinLnBrk="0" hangingPunct="1">
        <a:defRPr lang="zh-TW" kern="1200">
          <a:solidFill>
            <a:schemeClr val="tx1"/>
          </a:solidFill>
          <a:latin typeface="+mn-lt"/>
          <a:ea typeface="+mn-ea"/>
          <a:cs typeface="+mn-cs"/>
        </a:defRPr>
      </a:lvl1pPr>
      <a:lvl2pPr marL="457200" algn="l" rtl="0" eaLnBrk="1" hangingPunct="1">
        <a:defRPr lang="zh-TW" kern="1200">
          <a:solidFill>
            <a:schemeClr val="tx1"/>
          </a:solidFill>
          <a:latin typeface="+mn-lt"/>
          <a:ea typeface="+mn-ea"/>
          <a:cs typeface="+mn-cs"/>
        </a:defRPr>
      </a:lvl2pPr>
      <a:lvl3pPr marL="914400" algn="l" rtl="0" eaLnBrk="1" hangingPunct="1">
        <a:defRPr lang="zh-TW" kern="1200">
          <a:solidFill>
            <a:schemeClr val="tx1"/>
          </a:solidFill>
          <a:latin typeface="+mn-lt"/>
          <a:ea typeface="+mn-ea"/>
          <a:cs typeface="+mn-cs"/>
        </a:defRPr>
      </a:lvl3pPr>
      <a:lvl4pPr marL="1371600" algn="l" rtl="0" eaLnBrk="1" hangingPunct="1">
        <a:defRPr lang="zh-TW" kern="1200">
          <a:solidFill>
            <a:schemeClr val="tx1"/>
          </a:solidFill>
          <a:latin typeface="+mn-lt"/>
          <a:ea typeface="+mn-ea"/>
          <a:cs typeface="+mn-cs"/>
        </a:defRPr>
      </a:lvl4pPr>
      <a:lvl5pPr marL="1828800" algn="l" rtl="0" eaLnBrk="1" hangingPunct="1">
        <a:defRPr lang="zh-TW" kern="1200">
          <a:solidFill>
            <a:schemeClr val="tx1"/>
          </a:solidFill>
          <a:latin typeface="+mn-lt"/>
          <a:ea typeface="+mn-ea"/>
          <a:cs typeface="+mn-cs"/>
        </a:defRPr>
      </a:lvl5pPr>
      <a:lvl6pPr marL="2286000" algn="l" rtl="0" eaLnBrk="1" hangingPunct="1">
        <a:defRPr lang="zh-TW" kern="1200">
          <a:solidFill>
            <a:schemeClr val="tx1"/>
          </a:solidFill>
          <a:latin typeface="+mn-lt"/>
          <a:ea typeface="+mn-ea"/>
          <a:cs typeface="+mn-cs"/>
        </a:defRPr>
      </a:lvl6pPr>
      <a:lvl7pPr marL="2743200" algn="l" rtl="0" eaLnBrk="1" hangingPunct="1">
        <a:defRPr lang="zh-TW" kern="1200">
          <a:solidFill>
            <a:schemeClr val="tx1"/>
          </a:solidFill>
          <a:latin typeface="+mn-lt"/>
          <a:ea typeface="+mn-ea"/>
          <a:cs typeface="+mn-cs"/>
        </a:defRPr>
      </a:lvl7pPr>
      <a:lvl8pPr marL="3200400" algn="l" rtl="0" eaLnBrk="1" hangingPunct="1">
        <a:defRPr lang="zh-TW" kern="1200">
          <a:solidFill>
            <a:schemeClr val="tx1"/>
          </a:solidFill>
          <a:latin typeface="+mn-lt"/>
          <a:ea typeface="+mn-ea"/>
          <a:cs typeface="+mn-cs"/>
        </a:defRPr>
      </a:lvl8pPr>
      <a:lvl9pPr marL="3657600" algn="l" rtl="0" eaLnBrk="1" hangingPunct="1">
        <a:defRPr lang="zh-TW"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onlinedoctranslator.com/en/?utm_source=onlinedoctranslator&amp;utm_medium=pptx&amp;utm_campaign=attributio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850" y="5397297"/>
            <a:ext cx="7772400" cy="754927"/>
          </a:xfrm>
        </p:spPr>
        <p:txBody>
          <a:bodyPr/>
          <a:lstStyle/>
          <a:p>
            <a:pPr rtl="0"/>
            <a:r>
              <a:rPr lang="en-US" altLang="zh-CN" dirty="0"/>
              <a:t>Ching-Wen Chen</a:t>
            </a:r>
            <a:endParaRPr dirty="0"/>
          </a:p>
        </p:txBody>
      </p:sp>
      <p:sp>
        <p:nvSpPr>
          <p:cNvPr id="5" name="副標題 4">
            <a:extLst>
              <a:ext uri="{FF2B5EF4-FFF2-40B4-BE49-F238E27FC236}">
                <a16:creationId xmlns:a16="http://schemas.microsoft.com/office/drawing/2014/main" id="{7B70F58E-1B20-47E8-BC0C-FF25E44E36F7}"/>
              </a:ext>
            </a:extLst>
          </p:cNvPr>
          <p:cNvSpPr>
            <a:spLocks noGrp="1"/>
          </p:cNvSpPr>
          <p:nvPr>
            <p:ph type="subTitle" idx="1"/>
          </p:nvPr>
        </p:nvSpPr>
        <p:spPr>
          <a:xfrm>
            <a:off x="337351" y="848411"/>
            <a:ext cx="8495931" cy="4223210"/>
          </a:xfrm>
        </p:spPr>
        <p:txBody>
          <a:bodyPr>
            <a:normAutofit fontScale="40000" lnSpcReduction="20000"/>
          </a:bodyPr>
          <a:lstStyle/>
          <a:p>
            <a:pPr rtl="0"/>
            <a:r>
              <a:rPr lang="en-US" altLang="zh-TW" sz="11100" dirty="0"/>
              <a:t>E-commerce Big Data Analysis</a:t>
            </a:r>
          </a:p>
          <a:p>
            <a:pPr algn="l" rtl="0"/>
            <a:br>
              <a:rPr lang="en-US" altLang="zh-TW" dirty="0"/>
            </a:br>
            <a:r>
              <a:rPr lang="en-US" altLang="zh-TW" sz="8000" dirty="0"/>
              <a:t>[Real-time Transaction Data Analysis, Customer Browsing Behavior Analysis, Precision Recommendations, Market Demand Analysis, Risk Management]</a:t>
            </a:r>
            <a:br>
              <a:rPr lang="en-US" altLang="zh-TW" sz="8000" dirty="0"/>
            </a:br>
            <a:r>
              <a:rPr lang="en-US" altLang="zh-TW" sz="8000" dirty="0"/>
              <a:t>➜ Using Netflix, SHEIN, and Amazon as examples.</a:t>
            </a:r>
            <a:endParaRPr lang="zh-TW" altLang="en-US" sz="3900" dirty="0"/>
          </a:p>
        </p:txBody>
      </p:sp>
      <p:sp>
        <p:nvSpPr>
          <p:cNvPr id="100010001" name="ODT_ATTR_LBL_SHAPE">
            <a:extLst>
              <a:ext uri="{FF2B5EF4-FFF2-40B4-BE49-F238E27FC236}">
                <a16:creationId xmlns:a16="http://schemas.microsoft.com/office/drawing/2014/main" id="{ADCB8724-23CD-4EE8-B5B5-3CB2DDF8932E}"/>
              </a:ext>
            </a:extLst>
          </p:cNvPr>
          <p:cNvSpPr txBox="1"/>
          <p:nvPr/>
        </p:nvSpPr>
        <p:spPr>
          <a:xfrm>
            <a:off x="0" y="0"/>
            <a:ext cx="5000000" cy="276999"/>
          </a:xfrm>
          <a:prstGeom prst="rect">
            <a:avLst/>
          </a:prstGeom>
          <a:solidFill>
            <a:srgbClr val="FAFAFA"/>
          </a:solidFill>
        </p:spPr>
        <p:txBody>
          <a:bodyPr wrap="none" lIns="288000">
            <a:spAutoFit/>
          </a:bodyPr>
          <a:lstStyle/>
          <a:p>
            <a:pPr rtl="0"/>
            <a:r>
              <a:rPr lang="en-US" sz="1000" dirty="0">
                <a:solidFill>
                  <a:srgbClr val="0F2B46"/>
                </a:solidFill>
                <a:effectLst/>
                <a:latin typeface="Roboto" panose="02000000000000000000" pitchFamily="2" charset="0"/>
              </a:rPr>
              <a:t>Translated from Chinese (Simplified) to English - </a:t>
            </a:r>
            <a:r>
              <a:rPr lang="en-US" sz="1000" u="sng" dirty="0">
                <a:solidFill>
                  <a:srgbClr val="0F2B46"/>
                </a:solidFill>
                <a:effectLst/>
                <a:latin typeface="Roboto" panose="02000000000000000000" pitchFamily="2" charset="0"/>
                <a:hlinkClick r:id="rId2" tooltip="Doc Translator - www.onlinedoctranslator.com"/>
              </a:rPr>
              <a:t>www.onlinedoctranslator.com</a:t>
            </a:r>
            <a:endParaRPr lang="en-US" sz="1000" dirty="0"/>
          </a:p>
        </p:txBody>
      </p:sp>
      <p:pic>
        <p:nvPicPr>
          <p:cNvPr id="1000100002" name="ODT_ATTR_LBL_LOGO">
            <a:extLst>
              <a:ext uri="{FF2B5EF4-FFF2-40B4-BE49-F238E27FC236}">
                <a16:creationId xmlns:a16="http://schemas.microsoft.com/office/drawing/2014/main" id="{B066AC4A-9A1C-4C10-800A-DAF9F276438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0" y="36000"/>
            <a:ext cx="316230" cy="1797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l" rtl="0"/>
            <a:r>
              <a:rPr lang="en-US" altLang="zh-CN" sz="3600" dirty="0">
                <a:solidFill>
                  <a:srgbClr val="7030A0"/>
                </a:solidFill>
              </a:rPr>
              <a:t>3.</a:t>
            </a:r>
            <a:r>
              <a:rPr sz="3600" dirty="0">
                <a:solidFill>
                  <a:srgbClr val="7030A0"/>
                </a:solidFill>
              </a:rPr>
              <a:t>Real-time Marketing:</a:t>
            </a:r>
            <a:endParaRPr lang="en-US" sz="3600" dirty="0">
              <a:solidFill>
                <a:srgbClr val="7030A0"/>
              </a:solidFill>
            </a:endParaRPr>
          </a:p>
          <a:p>
            <a:pPr lvl="1" algn="l" rtl="0"/>
            <a:r>
              <a:rPr sz="2400" dirty="0"/>
              <a:t>Based on real-time data, companies can</a:t>
            </a:r>
            <a:r>
              <a:rPr sz="2400" dirty="0">
                <a:solidFill>
                  <a:srgbClr val="C00000"/>
                </a:solidFill>
              </a:rPr>
              <a:t>At the right time</a:t>
            </a:r>
            <a:r>
              <a:rPr sz="2400" dirty="0"/>
              <a:t>To target customers</a:t>
            </a:r>
            <a:r>
              <a:rPr sz="2400" dirty="0">
                <a:solidFill>
                  <a:srgbClr val="C00000"/>
                </a:solidFill>
              </a:rPr>
              <a:t>Push relevant marketing information</a:t>
            </a:r>
            <a:r>
              <a:rPr sz="2400" dirty="0"/>
              <a:t>,</a:t>
            </a:r>
            <a:r>
              <a:rPr lang="zh-CN" altLang="en-US" sz="2400" dirty="0"/>
              <a:t>For example:</a:t>
            </a:r>
            <a:endParaRPr lang="en-US" altLang="zh-CN" sz="2400" dirty="0"/>
          </a:p>
          <a:p>
            <a:pPr lvl="2" algn="l" rtl="0"/>
            <a:r>
              <a:rPr dirty="0">
                <a:solidFill>
                  <a:srgbClr val="C00000"/>
                </a:solidFill>
                <a:highlight>
                  <a:srgbClr val="FFFF00"/>
                </a:highlight>
              </a:rPr>
              <a:t>Real-time promotion</a:t>
            </a:r>
            <a:endParaRPr lang="en-US" dirty="0">
              <a:solidFill>
                <a:srgbClr val="C00000"/>
              </a:solidFill>
              <a:highlight>
                <a:srgbClr val="FFFF00"/>
              </a:highlight>
            </a:endParaRPr>
          </a:p>
          <a:p>
            <a:pPr lvl="2" algn="l" rtl="0"/>
            <a:r>
              <a:rPr dirty="0">
                <a:solidFill>
                  <a:srgbClr val="C00000"/>
                </a:solidFill>
                <a:highlight>
                  <a:srgbClr val="FFFF00"/>
                </a:highlight>
              </a:rPr>
              <a:t>Limited Time Offer</a:t>
            </a:r>
          </a:p>
          <a:p>
            <a:pPr algn="l" rtl="0"/>
            <a:r>
              <a:rPr lang="en-US" altLang="zh-CN" sz="3600" dirty="0">
                <a:solidFill>
                  <a:srgbClr val="7030A0"/>
                </a:solidFill>
              </a:rPr>
              <a:t>4.</a:t>
            </a:r>
            <a:r>
              <a:rPr sz="3600" dirty="0">
                <a:solidFill>
                  <a:srgbClr val="7030A0"/>
                </a:solidFill>
              </a:rPr>
              <a:t>Cross-channel marketing:</a:t>
            </a:r>
            <a:endParaRPr lang="en-US" sz="3600" dirty="0">
              <a:solidFill>
                <a:srgbClr val="7030A0"/>
              </a:solidFill>
            </a:endParaRPr>
          </a:p>
          <a:p>
            <a:pPr lvl="1" algn="l" rtl="0"/>
            <a:r>
              <a:rPr sz="2400" dirty="0">
                <a:solidFill>
                  <a:srgbClr val="C00000"/>
                </a:solidFill>
              </a:rPr>
              <a:t>Integrated Online</a:t>
            </a:r>
            <a:r>
              <a:rPr sz="2400" dirty="0"/>
              <a:t>and</a:t>
            </a:r>
            <a:r>
              <a:rPr sz="2400" dirty="0">
                <a:solidFill>
                  <a:srgbClr val="C00000"/>
                </a:solidFill>
              </a:rPr>
              <a:t>Offline customer data</a:t>
            </a:r>
            <a:r>
              <a:rPr sz="2400" dirty="0"/>
              <a:t>, companies can</a:t>
            </a:r>
            <a:r>
              <a:rPr sz="2400" dirty="0">
                <a:solidFill>
                  <a:srgbClr val="C00000"/>
                </a:solidFill>
                <a:highlight>
                  <a:srgbClr val="FFFF00"/>
                </a:highlight>
              </a:rPr>
              <a:t>Develop a consistent cross-channel marketing strategy</a:t>
            </a:r>
            <a:r>
              <a:rPr sz="2400" dirty="0"/>
              <a:t>, ensuring that customers receive a unified brand experience across different channels.</a:t>
            </a:r>
          </a:p>
        </p:txBody>
      </p:sp>
      <p:sp>
        <p:nvSpPr>
          <p:cNvPr id="2" name="Title 1"/>
          <p:cNvSpPr>
            <a:spLocks noGrp="1"/>
          </p:cNvSpPr>
          <p:nvPr>
            <p:ph type="title"/>
          </p:nvPr>
        </p:nvSpPr>
        <p:spPr/>
        <p:txBody>
          <a:bodyPr>
            <a:normAutofit fontScale="90000"/>
          </a:bodyPr>
          <a:lstStyle/>
          <a:p>
            <a:pPr rtl="0"/>
            <a:r>
              <a:rPr dirty="0"/>
              <a:t>Key Strategies of Data-Driven Marketing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l" rtl="0"/>
            <a:r>
              <a:rPr lang="en-US" altLang="zh-CN" sz="3600" dirty="0"/>
              <a:t>1.</a:t>
            </a:r>
            <a:r>
              <a:rPr sz="3600" dirty="0"/>
              <a:t>Amazon via</a:t>
            </a:r>
            <a:r>
              <a:rPr lang="zh-CN" altLang="en-US" sz="3600" dirty="0"/>
              <a:t>:</a:t>
            </a:r>
            <a:endParaRPr lang="en-US" sz="3600" dirty="0"/>
          </a:p>
          <a:p>
            <a:pPr lvl="1" algn="l" rtl="0"/>
            <a:r>
              <a:rPr sz="2400" dirty="0">
                <a:solidFill>
                  <a:srgbClr val="C00000"/>
                </a:solidFill>
                <a:highlight>
                  <a:srgbClr val="FFFF00"/>
                </a:highlight>
              </a:rPr>
              <a:t>Analyze shopping cart data</a:t>
            </a:r>
            <a:endParaRPr lang="en-US" sz="2400" dirty="0">
              <a:solidFill>
                <a:srgbClr val="C00000"/>
              </a:solidFill>
              <a:highlight>
                <a:srgbClr val="FFFF00"/>
              </a:highlight>
            </a:endParaRPr>
          </a:p>
          <a:p>
            <a:pPr lvl="1" algn="l" rtl="0"/>
            <a:r>
              <a:rPr sz="2400" dirty="0">
                <a:solidFill>
                  <a:srgbClr val="C00000"/>
                </a:solidFill>
                <a:highlight>
                  <a:srgbClr val="FFFF00"/>
                </a:highlight>
              </a:rPr>
              <a:t>Browse history,</a:t>
            </a:r>
            <a:endParaRPr lang="en-US" sz="2400" dirty="0">
              <a:solidFill>
                <a:srgbClr val="C00000"/>
              </a:solidFill>
              <a:highlight>
                <a:srgbClr val="FFFF00"/>
              </a:highlight>
            </a:endParaRPr>
          </a:p>
          <a:p>
            <a:pPr lvl="1" algn="l" rtl="0"/>
            <a:r>
              <a:rPr sz="3200" dirty="0">
                <a:solidFill>
                  <a:srgbClr val="C00000"/>
                </a:solidFill>
              </a:rPr>
              <a:t>Precise</a:t>
            </a:r>
            <a:r>
              <a:rPr sz="3200" dirty="0">
                <a:solidFill>
                  <a:srgbClr val="C00000"/>
                </a:solidFill>
                <a:highlight>
                  <a:srgbClr val="FFFF00"/>
                </a:highlight>
              </a:rPr>
              <a:t>Recommend related products</a:t>
            </a:r>
            <a:r>
              <a:rPr sz="2400" dirty="0"/>
              <a:t>,</a:t>
            </a:r>
            <a:endParaRPr lang="en-US" sz="2400" dirty="0"/>
          </a:p>
          <a:p>
            <a:pPr algn="l" rtl="0"/>
            <a:r>
              <a:rPr lang="en-US" altLang="zh-CN" sz="3600" dirty="0"/>
              <a:t>2.</a:t>
            </a:r>
            <a:r>
              <a:rPr sz="3600" dirty="0"/>
              <a:t>and when the customer's purchase intent is highest</a:t>
            </a:r>
            <a:endParaRPr lang="en-US" sz="3600" dirty="0"/>
          </a:p>
          <a:p>
            <a:pPr lvl="1" algn="l" rtl="0"/>
            <a:r>
              <a:rPr sz="3200" dirty="0"/>
              <a:t>roll out</a:t>
            </a:r>
            <a:r>
              <a:rPr sz="3200" dirty="0">
                <a:solidFill>
                  <a:srgbClr val="C00000"/>
                </a:solidFill>
                <a:highlight>
                  <a:srgbClr val="FFFF00"/>
                </a:highlight>
              </a:rPr>
              <a:t>Personalized offers</a:t>
            </a:r>
            <a:r>
              <a:rPr sz="3200" dirty="0"/>
              <a:t>,</a:t>
            </a:r>
            <a:endParaRPr lang="en-US" sz="3200" dirty="0"/>
          </a:p>
          <a:p>
            <a:pPr lvl="1" algn="l" rtl="0"/>
            <a:r>
              <a:rPr sz="3200" dirty="0"/>
              <a:t>Greatly improved</a:t>
            </a:r>
            <a:r>
              <a:rPr sz="3200" dirty="0">
                <a:solidFill>
                  <a:srgbClr val="C00000"/>
                </a:solidFill>
              </a:rPr>
              <a:t>Sales conversion rate</a:t>
            </a:r>
            <a:r>
              <a:rPr sz="2400" dirty="0"/>
              <a:t>.</a:t>
            </a:r>
          </a:p>
        </p:txBody>
      </p:sp>
      <p:sp>
        <p:nvSpPr>
          <p:cNvPr id="2" name="Title 1"/>
          <p:cNvSpPr>
            <a:spLocks noGrp="1"/>
          </p:cNvSpPr>
          <p:nvPr>
            <p:ph type="title"/>
          </p:nvPr>
        </p:nvSpPr>
        <p:spPr/>
        <p:txBody>
          <a:bodyPr>
            <a:normAutofit fontScale="90000"/>
          </a:bodyPr>
          <a:lstStyle/>
          <a:p>
            <a:pPr rtl="0"/>
            <a:r>
              <a:rPr dirty="0"/>
              <a:t>Case Study: Data-Driven Marketing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03B20F11-2CF8-44F3-B222-803B0BA35D97}"/>
              </a:ext>
            </a:extLst>
          </p:cNvPr>
          <p:cNvSpPr>
            <a:spLocks noGrp="1"/>
          </p:cNvSpPr>
          <p:nvPr>
            <p:ph type="subTitle" idx="1"/>
          </p:nvPr>
        </p:nvSpPr>
        <p:spPr/>
        <p:txBody>
          <a:bodyPr>
            <a:normAutofit fontScale="92500" lnSpcReduction="10000"/>
          </a:bodyPr>
          <a:lstStyle/>
          <a:p>
            <a:pPr rtl="0"/>
            <a:r>
              <a:rPr lang="en-US" altLang="zh-CN" dirty="0"/>
              <a:t>3.</a:t>
            </a:r>
            <a:r>
              <a:rPr lang="zh-TW" altLang="en-US" dirty="0"/>
              <a:t>Shopping behavior analysis and prediction</a:t>
            </a:r>
          </a:p>
        </p:txBody>
      </p:sp>
    </p:spTree>
    <p:extLst>
      <p:ext uri="{BB962C8B-B14F-4D97-AF65-F5344CB8AC3E}">
        <p14:creationId xmlns:p14="http://schemas.microsoft.com/office/powerpoint/2010/main" val="1905023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l" rtl="0"/>
            <a:r>
              <a:rPr sz="3200" dirty="0"/>
              <a:t>Shopping behavior analysis is a key means to understand consumer needs and preferences.</a:t>
            </a:r>
            <a:r>
              <a:rPr lang="zh-CN" altLang="en-US" sz="3200" dirty="0"/>
              <a:t>:</a:t>
            </a:r>
            <a:endParaRPr lang="en-US" altLang="zh-CN" sz="3200" dirty="0"/>
          </a:p>
          <a:p>
            <a:pPr lvl="1" algn="l" rtl="0"/>
            <a:r>
              <a:rPr sz="2400" dirty="0">
                <a:solidFill>
                  <a:srgbClr val="C00000"/>
                </a:solidFill>
              </a:rPr>
              <a:t>Analyze consumer behavior on the website</a:t>
            </a:r>
            <a:r>
              <a:rPr sz="2000" dirty="0"/>
              <a:t>,</a:t>
            </a:r>
            <a:endParaRPr lang="en-US" sz="2000" dirty="0"/>
          </a:p>
          <a:p>
            <a:pPr lvl="1" algn="l" rtl="0"/>
            <a:r>
              <a:rPr sz="2000" dirty="0"/>
              <a:t>Businesses can optimize the shopping experience and increase sales.</a:t>
            </a:r>
            <a:endParaRPr lang="en-US" sz="2000" dirty="0"/>
          </a:p>
          <a:p>
            <a:pPr algn="l" rtl="0"/>
            <a:r>
              <a:rPr sz="3200" dirty="0">
                <a:solidFill>
                  <a:srgbClr val="7030A0"/>
                </a:solidFill>
              </a:rPr>
              <a:t>Shopping behavior data includes</a:t>
            </a:r>
            <a:r>
              <a:rPr lang="zh-CN" altLang="en-US" sz="3200" dirty="0"/>
              <a:t>:</a:t>
            </a:r>
            <a:endParaRPr lang="en-US" altLang="zh-CN" sz="3200" dirty="0"/>
          </a:p>
          <a:p>
            <a:pPr lvl="1" algn="l" rtl="0"/>
            <a:r>
              <a:rPr sz="2400" dirty="0">
                <a:solidFill>
                  <a:srgbClr val="C00000"/>
                </a:solidFill>
              </a:rPr>
              <a:t>Click behavior,</a:t>
            </a:r>
            <a:endParaRPr lang="en-US" sz="2400" dirty="0">
              <a:solidFill>
                <a:srgbClr val="C00000"/>
              </a:solidFill>
            </a:endParaRPr>
          </a:p>
          <a:p>
            <a:pPr lvl="1" algn="l" rtl="0"/>
            <a:r>
              <a:rPr sz="2400" dirty="0">
                <a:solidFill>
                  <a:srgbClr val="C00000"/>
                </a:solidFill>
              </a:rPr>
              <a:t>Browse history,</a:t>
            </a:r>
            <a:endParaRPr lang="en-US" sz="2400" dirty="0">
              <a:solidFill>
                <a:srgbClr val="C00000"/>
              </a:solidFill>
            </a:endParaRPr>
          </a:p>
          <a:p>
            <a:pPr lvl="1" algn="l" rtl="0"/>
            <a:r>
              <a:rPr sz="2400" dirty="0">
                <a:solidFill>
                  <a:srgbClr val="C00000"/>
                </a:solidFill>
              </a:rPr>
              <a:t>Shopping cart usage</a:t>
            </a:r>
            <a:endParaRPr lang="en-US" sz="2400" dirty="0">
              <a:solidFill>
                <a:srgbClr val="C00000"/>
              </a:solidFill>
            </a:endParaRPr>
          </a:p>
          <a:p>
            <a:pPr lvl="1" algn="l" rtl="0"/>
            <a:r>
              <a:rPr sz="2400" dirty="0">
                <a:solidFill>
                  <a:srgbClr val="C00000"/>
                </a:solidFill>
              </a:rPr>
              <a:t>Purchase decision process.</a:t>
            </a:r>
          </a:p>
        </p:txBody>
      </p:sp>
      <p:sp>
        <p:nvSpPr>
          <p:cNvPr id="2" name="Title 1"/>
          <p:cNvSpPr>
            <a:spLocks noGrp="1"/>
          </p:cNvSpPr>
          <p:nvPr>
            <p:ph type="title"/>
          </p:nvPr>
        </p:nvSpPr>
        <p:spPr/>
        <p:txBody>
          <a:bodyPr>
            <a:normAutofit fontScale="90000"/>
          </a:bodyPr>
          <a:lstStyle/>
          <a:p>
            <a:pPr rtl="0"/>
            <a:r>
              <a:rPr dirty="0"/>
              <a:t>Importance of Shopping Behavior Analysis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l" rtl="0"/>
            <a:r>
              <a:rPr lang="en-US" altLang="zh-CN" sz="3600" dirty="0">
                <a:solidFill>
                  <a:srgbClr val="7030A0"/>
                </a:solidFill>
              </a:rPr>
              <a:t>1.</a:t>
            </a:r>
            <a:r>
              <a:rPr sz="3600" dirty="0">
                <a:solidFill>
                  <a:srgbClr val="7030A0"/>
                </a:solidFill>
              </a:rPr>
              <a:t>Clickstream Analysis:</a:t>
            </a:r>
            <a:endParaRPr lang="en-US" sz="3600" dirty="0">
              <a:solidFill>
                <a:srgbClr val="7030A0"/>
              </a:solidFill>
            </a:endParaRPr>
          </a:p>
          <a:p>
            <a:pPr lvl="1" algn="l" rtl="0"/>
            <a:r>
              <a:rPr sz="2400" dirty="0"/>
              <a:t>By analyzing the user's click behavior on the website,</a:t>
            </a:r>
            <a:endParaRPr lang="en-US" sz="2400" dirty="0"/>
          </a:p>
          <a:p>
            <a:pPr lvl="1" algn="l" rtl="0"/>
            <a:r>
              <a:rPr sz="2400" dirty="0"/>
              <a:t>Understand the user's</a:t>
            </a:r>
            <a:r>
              <a:rPr sz="2400" dirty="0">
                <a:solidFill>
                  <a:srgbClr val="C00000"/>
                </a:solidFill>
                <a:highlight>
                  <a:srgbClr val="FFFF00"/>
                </a:highlight>
              </a:rPr>
              <a:t>Access path</a:t>
            </a:r>
            <a:r>
              <a:rPr lang="zh-TW" altLang="en-US" sz="2400" dirty="0">
                <a:solidFill>
                  <a:srgbClr val="C00000"/>
                </a:solidFill>
              </a:rPr>
              <a:t>,</a:t>
            </a:r>
            <a:r>
              <a:rPr sz="2400" dirty="0">
                <a:solidFill>
                  <a:srgbClr val="C00000"/>
                </a:solidFill>
                <a:highlight>
                  <a:srgbClr val="FFFF00"/>
                </a:highlight>
              </a:rPr>
              <a:t>Points of Interest</a:t>
            </a:r>
            <a:r>
              <a:rPr sz="2400" dirty="0"/>
              <a:t>,</a:t>
            </a:r>
            <a:endParaRPr lang="en-US" sz="2400" dirty="0"/>
          </a:p>
          <a:p>
            <a:pPr lvl="1" algn="l" rtl="0"/>
            <a:r>
              <a:rPr sz="2400" dirty="0">
                <a:solidFill>
                  <a:srgbClr val="C00000"/>
                </a:solidFill>
              </a:rPr>
              <a:t>Optimize website navigation</a:t>
            </a:r>
            <a:r>
              <a:rPr sz="2400" dirty="0"/>
              <a:t>and content structure</a:t>
            </a:r>
          </a:p>
          <a:p>
            <a:pPr algn="l" rtl="0"/>
            <a:r>
              <a:rPr lang="en-US" altLang="zh-CN" sz="3600" dirty="0">
                <a:solidFill>
                  <a:srgbClr val="7030A0"/>
                </a:solidFill>
              </a:rPr>
              <a:t>2.</a:t>
            </a:r>
            <a:r>
              <a:rPr sz="3600" dirty="0">
                <a:solidFill>
                  <a:srgbClr val="7030A0"/>
                </a:solidFill>
              </a:rPr>
              <a:t>Heatmap analysis:</a:t>
            </a:r>
            <a:endParaRPr lang="en-US" sz="3600" dirty="0">
              <a:solidFill>
                <a:srgbClr val="7030A0"/>
              </a:solidFill>
            </a:endParaRPr>
          </a:p>
          <a:p>
            <a:pPr lvl="1" algn="l" rtl="0"/>
            <a:r>
              <a:rPr sz="2400" dirty="0"/>
              <a:t>Use heatmap tools to visually display user behavior on the page.</a:t>
            </a:r>
            <a:endParaRPr lang="en-US" sz="2400" dirty="0"/>
          </a:p>
          <a:p>
            <a:pPr lvl="2" algn="l" rtl="0"/>
            <a:r>
              <a:rPr lang="zh-CN" altLang="en-US" sz="2800" dirty="0">
                <a:solidFill>
                  <a:srgbClr val="C00000"/>
                </a:solidFill>
              </a:rPr>
              <a:t>For example:</a:t>
            </a:r>
            <a:r>
              <a:rPr sz="2800" dirty="0">
                <a:solidFill>
                  <a:srgbClr val="C00000"/>
                </a:solidFill>
                <a:highlight>
                  <a:srgbClr val="FFFF00"/>
                </a:highlight>
              </a:rPr>
              <a:t>Mouse movement</a:t>
            </a:r>
            <a:r>
              <a:rPr sz="2800" dirty="0">
                <a:solidFill>
                  <a:srgbClr val="C00000"/>
                </a:solidFill>
              </a:rPr>
              <a:t>,</a:t>
            </a:r>
            <a:endParaRPr lang="en-US" sz="2800" dirty="0">
              <a:solidFill>
                <a:srgbClr val="C00000"/>
              </a:solidFill>
            </a:endParaRPr>
          </a:p>
          <a:p>
            <a:pPr lvl="2" algn="l" rtl="0"/>
            <a:r>
              <a:rPr sz="2800" dirty="0">
                <a:solidFill>
                  <a:srgbClr val="C00000"/>
                </a:solidFill>
                <a:highlight>
                  <a:srgbClr val="FFFF00"/>
                </a:highlight>
              </a:rPr>
              <a:t>Number of clicks</a:t>
            </a:r>
            <a:endParaRPr lang="en-US" sz="2800" dirty="0">
              <a:solidFill>
                <a:srgbClr val="C00000"/>
              </a:solidFill>
              <a:highlight>
                <a:srgbClr val="FFFF00"/>
              </a:highlight>
            </a:endParaRPr>
          </a:p>
          <a:p>
            <a:pPr lvl="1" algn="l" rtl="0"/>
            <a:r>
              <a:rPr sz="2400" dirty="0"/>
              <a:t>Helping businesses understand which areas are of most concern</a:t>
            </a:r>
          </a:p>
        </p:txBody>
      </p:sp>
      <p:sp>
        <p:nvSpPr>
          <p:cNvPr id="2" name="Title 1"/>
          <p:cNvSpPr>
            <a:spLocks noGrp="1"/>
          </p:cNvSpPr>
          <p:nvPr>
            <p:ph type="title"/>
          </p:nvPr>
        </p:nvSpPr>
        <p:spPr/>
        <p:txBody>
          <a:bodyPr>
            <a:normAutofit fontScale="90000"/>
          </a:bodyPr>
          <a:lstStyle/>
          <a:p>
            <a:pPr rtl="0"/>
            <a:r>
              <a:rPr dirty="0"/>
              <a:t>Methods of Shopping Behavior Analysis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l" rtl="0"/>
            <a:r>
              <a:rPr lang="en-US" altLang="zh-CN" sz="3600" dirty="0">
                <a:solidFill>
                  <a:srgbClr val="7030A0"/>
                </a:solidFill>
              </a:rPr>
              <a:t>3.</a:t>
            </a:r>
            <a:r>
              <a:rPr sz="3600" dirty="0">
                <a:solidFill>
                  <a:srgbClr val="7030A0"/>
                </a:solidFill>
              </a:rPr>
              <a:t>Shopping cart analysis:</a:t>
            </a:r>
            <a:endParaRPr lang="en-US" sz="3600" dirty="0">
              <a:solidFill>
                <a:srgbClr val="7030A0"/>
              </a:solidFill>
            </a:endParaRPr>
          </a:p>
          <a:p>
            <a:pPr lvl="1" algn="l" rtl="0"/>
            <a:r>
              <a:rPr sz="2400" dirty="0"/>
              <a:t>Analyze consumers’ preferences for products</a:t>
            </a:r>
            <a:r>
              <a:rPr sz="2400" dirty="0">
                <a:solidFill>
                  <a:srgbClr val="C00000"/>
                </a:solidFill>
              </a:rPr>
              <a:t>Behavior after adding to cart</a:t>
            </a:r>
            <a:r>
              <a:rPr sz="2400" dirty="0"/>
              <a:t>,include</a:t>
            </a:r>
            <a:r>
              <a:rPr lang="zh-CN" altLang="en-US" sz="2400" dirty="0"/>
              <a:t>:</a:t>
            </a:r>
            <a:endParaRPr lang="en-US" altLang="zh-CN" sz="2400" dirty="0"/>
          </a:p>
          <a:p>
            <a:pPr lvl="2" algn="l" rtl="0"/>
            <a:r>
              <a:rPr dirty="0">
                <a:solidFill>
                  <a:srgbClr val="C00000"/>
                </a:solidFill>
                <a:highlight>
                  <a:srgbClr val="FFFF00"/>
                </a:highlight>
              </a:rPr>
              <a:t>Completed the purchase?</a:t>
            </a:r>
            <a:r>
              <a:rPr dirty="0">
                <a:solidFill>
                  <a:srgbClr val="C00000"/>
                </a:solidFill>
              </a:rPr>
              <a:t>,</a:t>
            </a:r>
            <a:endParaRPr lang="en-US" dirty="0">
              <a:solidFill>
                <a:srgbClr val="C00000"/>
              </a:solidFill>
            </a:endParaRPr>
          </a:p>
          <a:p>
            <a:pPr lvl="2" algn="l" rtl="0"/>
            <a:r>
              <a:rPr dirty="0">
                <a:solidFill>
                  <a:srgbClr val="C00000"/>
                </a:solidFill>
                <a:highlight>
                  <a:srgbClr val="FFFF00"/>
                </a:highlight>
              </a:rPr>
              <a:t>When to abandon the shopping cart</a:t>
            </a:r>
            <a:r>
              <a:rPr dirty="0">
                <a:solidFill>
                  <a:srgbClr val="C00000"/>
                </a:solidFill>
              </a:rPr>
              <a:t>,</a:t>
            </a:r>
            <a:endParaRPr lang="en-US" dirty="0">
              <a:solidFill>
                <a:srgbClr val="C00000"/>
              </a:solidFill>
            </a:endParaRPr>
          </a:p>
          <a:p>
            <a:pPr lvl="1" algn="l" rtl="0"/>
            <a:r>
              <a:rPr sz="2400" dirty="0"/>
              <a:t>Thereby optimizing the shopping process and conversion rate.</a:t>
            </a:r>
          </a:p>
          <a:p>
            <a:pPr algn="l" rtl="0"/>
            <a:r>
              <a:rPr lang="en-US" altLang="zh-CN" sz="3600" dirty="0">
                <a:solidFill>
                  <a:srgbClr val="7030A0"/>
                </a:solidFill>
              </a:rPr>
              <a:t>4.</a:t>
            </a:r>
            <a:r>
              <a:rPr sz="3600" dirty="0">
                <a:solidFill>
                  <a:srgbClr val="7030A0"/>
                </a:solidFill>
              </a:rPr>
              <a:t>Customer Journey Analysis:</a:t>
            </a:r>
            <a:endParaRPr lang="en-US" sz="3600" dirty="0">
              <a:solidFill>
                <a:srgbClr val="7030A0"/>
              </a:solidFill>
            </a:endParaRPr>
          </a:p>
          <a:p>
            <a:pPr lvl="1" algn="l" rtl="0"/>
            <a:r>
              <a:rPr sz="2400" dirty="0"/>
              <a:t>Through comprehensive analysis</a:t>
            </a:r>
            <a:r>
              <a:rPr sz="2400" dirty="0">
                <a:solidFill>
                  <a:srgbClr val="C00000"/>
                </a:solidFill>
              </a:rPr>
              <a:t>The entire process from the first contact to the final purchase</a:t>
            </a:r>
            <a:r>
              <a:rPr sz="2400" dirty="0"/>
              <a:t>,</a:t>
            </a:r>
            <a:endParaRPr lang="en-US" sz="2400" dirty="0"/>
          </a:p>
          <a:p>
            <a:pPr lvl="1" algn="l" rtl="0"/>
            <a:r>
              <a:rPr sz="2400" dirty="0"/>
              <a:t>Find out</a:t>
            </a:r>
            <a:r>
              <a:rPr sz="2400" dirty="0">
                <a:solidFill>
                  <a:srgbClr val="C00000"/>
                </a:solidFill>
                <a:highlight>
                  <a:srgbClr val="FFFF00"/>
                </a:highlight>
              </a:rPr>
              <a:t>Key factors affecting purchasing decisions</a:t>
            </a:r>
            <a:r>
              <a:rPr sz="2400" dirty="0"/>
              <a:t>,</a:t>
            </a:r>
            <a:endParaRPr lang="en-US" sz="2400" dirty="0"/>
          </a:p>
          <a:p>
            <a:pPr lvl="1" algn="l" rtl="0"/>
            <a:r>
              <a:rPr sz="2400" dirty="0"/>
              <a:t>And optimize the experience at every touch point.</a:t>
            </a:r>
          </a:p>
        </p:txBody>
      </p:sp>
      <p:sp>
        <p:nvSpPr>
          <p:cNvPr id="2" name="Title 1"/>
          <p:cNvSpPr>
            <a:spLocks noGrp="1"/>
          </p:cNvSpPr>
          <p:nvPr>
            <p:ph type="title"/>
          </p:nvPr>
        </p:nvSpPr>
        <p:spPr/>
        <p:txBody>
          <a:bodyPr>
            <a:normAutofit fontScale="90000"/>
          </a:bodyPr>
          <a:lstStyle/>
          <a:p>
            <a:pPr rtl="0"/>
            <a:r>
              <a:rPr dirty="0"/>
              <a:t>Methods of Shopping Behavior Analysis</a:t>
            </a:r>
          </a:p>
        </p:txBody>
      </p:sp>
    </p:spTree>
    <p:extLst>
      <p:ext uri="{BB962C8B-B14F-4D97-AF65-F5344CB8AC3E}">
        <p14:creationId xmlns:p14="http://schemas.microsoft.com/office/powerpoint/2010/main" val="2854023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l" rtl="0"/>
            <a:r>
              <a:rPr sz="3200" dirty="0">
                <a:solidFill>
                  <a:srgbClr val="7030A0"/>
                </a:solidFill>
              </a:rPr>
              <a:t>Demand Forecast:</a:t>
            </a:r>
            <a:endParaRPr lang="en-US" sz="3200" dirty="0">
              <a:solidFill>
                <a:srgbClr val="7030A0"/>
              </a:solidFill>
            </a:endParaRPr>
          </a:p>
          <a:p>
            <a:pPr lvl="1" algn="l" rtl="0"/>
            <a:r>
              <a:rPr sz="2000" dirty="0"/>
              <a:t>Through historical shopping behavior data, future consumer demand can be predicted to help companies formulate sales plans and inventory management strategies.</a:t>
            </a:r>
          </a:p>
          <a:p>
            <a:pPr algn="l" rtl="0"/>
            <a:r>
              <a:rPr sz="3200" dirty="0">
                <a:solidFill>
                  <a:srgbClr val="7030A0"/>
                </a:solidFill>
              </a:rPr>
              <a:t>Personalized push notifications:</a:t>
            </a:r>
            <a:endParaRPr lang="en-US" sz="3200" dirty="0">
              <a:solidFill>
                <a:srgbClr val="7030A0"/>
              </a:solidFill>
            </a:endParaRPr>
          </a:p>
          <a:p>
            <a:pPr lvl="1" algn="l" rtl="0"/>
            <a:r>
              <a:rPr sz="2000" dirty="0"/>
              <a:t>Based on the predicted purchase intention, relevant products or promotional information are pushed to potential consumers to increase the possibility of purchase.</a:t>
            </a:r>
          </a:p>
          <a:p>
            <a:pPr algn="l" rtl="0"/>
            <a:r>
              <a:rPr sz="3200" dirty="0">
                <a:solidFill>
                  <a:srgbClr val="7030A0"/>
                </a:solidFill>
              </a:rPr>
              <a:t>Churn prediction and recovery:</a:t>
            </a:r>
            <a:endParaRPr lang="en-US" sz="3200" dirty="0">
              <a:solidFill>
                <a:srgbClr val="7030A0"/>
              </a:solidFill>
            </a:endParaRPr>
          </a:p>
          <a:p>
            <a:pPr lvl="1" algn="l" rtl="0"/>
            <a:r>
              <a:rPr sz="2000" dirty="0"/>
              <a:t>Predict which customers are likely to churn and provide targeted offers or services to win them back, thus reducing the customer churn rate.</a:t>
            </a:r>
          </a:p>
        </p:txBody>
      </p:sp>
      <p:sp>
        <p:nvSpPr>
          <p:cNvPr id="2" name="Title 1"/>
          <p:cNvSpPr>
            <a:spLocks noGrp="1"/>
          </p:cNvSpPr>
          <p:nvPr>
            <p:ph type="title"/>
          </p:nvPr>
        </p:nvSpPr>
        <p:spPr/>
        <p:txBody>
          <a:bodyPr>
            <a:normAutofit fontScale="90000"/>
          </a:bodyPr>
          <a:lstStyle/>
          <a:p>
            <a:pPr rtl="0"/>
            <a:r>
              <a:rPr dirty="0"/>
              <a:t>Applications of predicting shopping behavior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03B20F11-2CF8-44F3-B222-803B0BA35D97}"/>
              </a:ext>
            </a:extLst>
          </p:cNvPr>
          <p:cNvSpPr>
            <a:spLocks noGrp="1"/>
          </p:cNvSpPr>
          <p:nvPr>
            <p:ph type="subTitle" idx="1"/>
          </p:nvPr>
        </p:nvSpPr>
        <p:spPr/>
        <p:txBody>
          <a:bodyPr>
            <a:normAutofit fontScale="92500" lnSpcReduction="10000"/>
          </a:bodyPr>
          <a:lstStyle/>
          <a:p>
            <a:pPr rtl="0"/>
            <a:r>
              <a:rPr lang="en-US" altLang="zh-CN" dirty="0"/>
              <a:t>4.</a:t>
            </a:r>
            <a:r>
              <a:rPr lang="zh-TW" altLang="en-US" dirty="0"/>
              <a:t>Personalized recommendation system</a:t>
            </a:r>
            <a:r>
              <a:rPr lang="en-US" altLang="zh-TW" dirty="0"/>
              <a:t>(Netflix)</a:t>
            </a:r>
            <a:endParaRPr lang="zh-TW" altLang="en-US" dirty="0"/>
          </a:p>
        </p:txBody>
      </p:sp>
    </p:spTree>
    <p:extLst>
      <p:ext uri="{BB962C8B-B14F-4D97-AF65-F5344CB8AC3E}">
        <p14:creationId xmlns:p14="http://schemas.microsoft.com/office/powerpoint/2010/main" val="1801050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l" rtl="0"/>
            <a:r>
              <a:rPr sz="3600" dirty="0"/>
              <a:t>Personalized recommendation system passed</a:t>
            </a:r>
            <a:endParaRPr lang="en-US" sz="3600" dirty="0"/>
          </a:p>
          <a:p>
            <a:pPr lvl="1" algn="l" rtl="0"/>
            <a:r>
              <a:rPr dirty="0">
                <a:solidFill>
                  <a:srgbClr val="C00000"/>
                </a:solidFill>
              </a:rPr>
              <a:t>analyze</a:t>
            </a:r>
            <a:r>
              <a:rPr dirty="0">
                <a:solidFill>
                  <a:srgbClr val="C00000"/>
                </a:solidFill>
                <a:highlight>
                  <a:srgbClr val="FFFF00"/>
                </a:highlight>
              </a:rPr>
              <a:t>User's historical data</a:t>
            </a:r>
            <a:endParaRPr lang="en-US" dirty="0">
              <a:solidFill>
                <a:srgbClr val="C00000"/>
              </a:solidFill>
              <a:highlight>
                <a:srgbClr val="FFFF00"/>
              </a:highlight>
            </a:endParaRPr>
          </a:p>
          <a:p>
            <a:pPr lvl="1" algn="l" rtl="0"/>
            <a:r>
              <a:rPr dirty="0">
                <a:solidFill>
                  <a:srgbClr val="C00000"/>
                </a:solidFill>
              </a:rPr>
              <a:t>and</a:t>
            </a:r>
            <a:r>
              <a:rPr dirty="0">
                <a:solidFill>
                  <a:srgbClr val="C00000"/>
                </a:solidFill>
                <a:highlight>
                  <a:srgbClr val="FFFF00"/>
                </a:highlight>
              </a:rPr>
              <a:t>Behavior Pattern</a:t>
            </a:r>
            <a:r>
              <a:rPr dirty="0">
                <a:solidFill>
                  <a:srgbClr val="C00000"/>
                </a:solidFill>
              </a:rPr>
              <a:t>,</a:t>
            </a:r>
            <a:endParaRPr lang="en-US" dirty="0">
              <a:solidFill>
                <a:srgbClr val="C00000"/>
              </a:solidFill>
            </a:endParaRPr>
          </a:p>
          <a:p>
            <a:pPr algn="l" rtl="0"/>
            <a:r>
              <a:rPr sz="3600" dirty="0"/>
              <a:t>Recommend products or content that may be of interest to each user.</a:t>
            </a:r>
            <a:endParaRPr lang="en-US" sz="3600" dirty="0"/>
          </a:p>
          <a:p>
            <a:pPr algn="l" rtl="0"/>
            <a:r>
              <a:rPr sz="3600" dirty="0"/>
              <a:t>This technology can greatly improve user experience and increase sales conversion rate.</a:t>
            </a:r>
          </a:p>
        </p:txBody>
      </p:sp>
      <p:sp>
        <p:nvSpPr>
          <p:cNvPr id="2" name="Title 1"/>
          <p:cNvSpPr>
            <a:spLocks noGrp="1"/>
          </p:cNvSpPr>
          <p:nvPr>
            <p:ph type="title"/>
          </p:nvPr>
        </p:nvSpPr>
        <p:spPr/>
        <p:txBody>
          <a:bodyPr>
            <a:noAutofit/>
          </a:bodyPr>
          <a:lstStyle/>
          <a:p>
            <a:pPr rtl="0"/>
            <a:r>
              <a:rPr sz="4400" dirty="0"/>
              <a:t>The Basics of Personalized Recommendation System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l" rtl="0"/>
            <a:r>
              <a:rPr sz="3200" dirty="0">
                <a:solidFill>
                  <a:srgbClr val="7030A0"/>
                </a:solidFill>
              </a:rPr>
              <a:t>Recommended Collaborative Filtering:</a:t>
            </a:r>
            <a:endParaRPr lang="en-US" sz="3200" dirty="0">
              <a:solidFill>
                <a:srgbClr val="7030A0"/>
              </a:solidFill>
            </a:endParaRPr>
          </a:p>
          <a:p>
            <a:pPr lvl="1" algn="l" rtl="0"/>
            <a:r>
              <a:rPr sz="2000" dirty="0"/>
              <a:t>Recommendations are made based on the similarity of users’ behaviors. For example, the system recommends products purchased by other consumers who have similar purchasing histories to the user.</a:t>
            </a:r>
          </a:p>
          <a:p>
            <a:pPr algn="l" rtl="0"/>
            <a:r>
              <a:rPr sz="3200" dirty="0">
                <a:solidFill>
                  <a:srgbClr val="7030A0"/>
                </a:solidFill>
              </a:rPr>
              <a:t>Content filtering recommendations:</a:t>
            </a:r>
            <a:endParaRPr lang="en-US" sz="3200" dirty="0">
              <a:solidFill>
                <a:srgbClr val="7030A0"/>
              </a:solidFill>
            </a:endParaRPr>
          </a:p>
          <a:p>
            <a:pPr lvl="1" algn="l" rtl="0"/>
            <a:r>
              <a:rPr sz="2000" dirty="0"/>
              <a:t>Based on the attributes of products that users have viewed or purchased in the past, recommend other products with similar attributes.</a:t>
            </a:r>
          </a:p>
          <a:p>
            <a:pPr algn="l" rtl="0"/>
            <a:r>
              <a:rPr sz="3200" dirty="0">
                <a:solidFill>
                  <a:srgbClr val="7030A0"/>
                </a:solidFill>
              </a:rPr>
              <a:t>Hybrid recommendation system:</a:t>
            </a:r>
            <a:endParaRPr lang="en-US" sz="3200" dirty="0">
              <a:solidFill>
                <a:srgbClr val="7030A0"/>
              </a:solidFill>
            </a:endParaRPr>
          </a:p>
          <a:p>
            <a:pPr lvl="1" algn="l" rtl="0"/>
            <a:r>
              <a:rPr sz="2000" dirty="0"/>
              <a:t>Combining the advantages of collaborative filtering and content filtering, it provides more precise and diverse recommendations.</a:t>
            </a:r>
          </a:p>
        </p:txBody>
      </p:sp>
      <p:sp>
        <p:nvSpPr>
          <p:cNvPr id="2" name="Title 1"/>
          <p:cNvSpPr>
            <a:spLocks noGrp="1"/>
          </p:cNvSpPr>
          <p:nvPr>
            <p:ph type="title"/>
          </p:nvPr>
        </p:nvSpPr>
        <p:spPr/>
        <p:txBody>
          <a:bodyPr>
            <a:normAutofit fontScale="90000"/>
          </a:bodyPr>
          <a:lstStyle/>
          <a:p>
            <a:pPr rtl="0"/>
            <a:r>
              <a:rPr dirty="0"/>
              <a:t>Main types of recommendation systems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145F1F30-DAF8-4162-A691-342B0D166E75}"/>
              </a:ext>
            </a:extLst>
          </p:cNvPr>
          <p:cNvSpPr>
            <a:spLocks noGrp="1"/>
          </p:cNvSpPr>
          <p:nvPr>
            <p:ph idx="1"/>
          </p:nvPr>
        </p:nvSpPr>
        <p:spPr/>
        <p:txBody>
          <a:bodyPr>
            <a:noAutofit/>
          </a:bodyPr>
          <a:lstStyle/>
          <a:p>
            <a:pPr algn="l" rtl="0"/>
            <a:r>
              <a:rPr lang="en-US" altLang="zh-CN" sz="3600" dirty="0"/>
              <a:t>1.</a:t>
            </a:r>
            <a:r>
              <a:rPr lang="zh-TW" altLang="en-US" sz="3600" dirty="0"/>
              <a:t>Application of Big Data Technology in E-commerce</a:t>
            </a:r>
            <a:endParaRPr lang="en-US" altLang="zh-TW" sz="3600" dirty="0"/>
          </a:p>
          <a:p>
            <a:pPr algn="l" rtl="0"/>
            <a:r>
              <a:rPr lang="en-US" altLang="zh-CN" sz="3600" dirty="0"/>
              <a:t>2.</a:t>
            </a:r>
            <a:r>
              <a:rPr lang="zh-TW" altLang="en-US" sz="3600" dirty="0"/>
              <a:t>Data-driven marketing strategies</a:t>
            </a:r>
            <a:endParaRPr lang="en-US" altLang="zh-TW" sz="3600" dirty="0"/>
          </a:p>
          <a:p>
            <a:pPr algn="l" rtl="0"/>
            <a:r>
              <a:rPr lang="en-US" altLang="zh-CN" sz="3600" dirty="0"/>
              <a:t>3.</a:t>
            </a:r>
            <a:r>
              <a:rPr lang="zh-TW" altLang="en-US" sz="3600" dirty="0"/>
              <a:t>Shopping behavior analysis and prediction</a:t>
            </a:r>
            <a:endParaRPr lang="en-US" altLang="zh-TW" sz="3600" dirty="0"/>
          </a:p>
          <a:p>
            <a:pPr algn="l" rtl="0"/>
            <a:r>
              <a:rPr lang="en-US" altLang="zh-CN" sz="3600" dirty="0"/>
              <a:t>4.</a:t>
            </a:r>
            <a:r>
              <a:rPr lang="zh-TW" altLang="en-US" sz="3600" dirty="0"/>
              <a:t>Personalized recommendation system</a:t>
            </a:r>
          </a:p>
        </p:txBody>
      </p:sp>
      <p:sp>
        <p:nvSpPr>
          <p:cNvPr id="3" name="標題 2">
            <a:extLst>
              <a:ext uri="{FF2B5EF4-FFF2-40B4-BE49-F238E27FC236}">
                <a16:creationId xmlns:a16="http://schemas.microsoft.com/office/drawing/2014/main" id="{EA5DE165-86E9-4CA1-B309-18382286D48D}"/>
              </a:ext>
            </a:extLst>
          </p:cNvPr>
          <p:cNvSpPr>
            <a:spLocks noGrp="1"/>
          </p:cNvSpPr>
          <p:nvPr>
            <p:ph type="title"/>
          </p:nvPr>
        </p:nvSpPr>
        <p:spPr/>
        <p:txBody>
          <a:bodyPr/>
          <a:lstStyle/>
          <a:p>
            <a:pPr rtl="0"/>
            <a:r>
              <a:rPr lang="zh-CN" altLang="en-US" dirty="0"/>
              <a:t>Unit Outline</a:t>
            </a:r>
            <a:endParaRPr lang="zh-TW" altLang="en-US" dirty="0"/>
          </a:p>
        </p:txBody>
      </p:sp>
    </p:spTree>
    <p:extLst>
      <p:ext uri="{BB962C8B-B14F-4D97-AF65-F5344CB8AC3E}">
        <p14:creationId xmlns:p14="http://schemas.microsoft.com/office/powerpoint/2010/main" val="547287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l" rtl="0"/>
            <a:r>
              <a:rPr sz="3600" dirty="0">
                <a:solidFill>
                  <a:srgbClr val="7030A0"/>
                </a:solidFill>
              </a:rPr>
              <a:t>Product Recommendation:</a:t>
            </a:r>
            <a:endParaRPr lang="en-US" sz="3600" dirty="0">
              <a:solidFill>
                <a:srgbClr val="7030A0"/>
              </a:solidFill>
            </a:endParaRPr>
          </a:p>
          <a:p>
            <a:pPr lvl="1" algn="l" rtl="0"/>
            <a:r>
              <a:rPr sz="2400" dirty="0"/>
              <a:t>As users browse your website, recommend relevant products based on their past behavior to increase sales opportunities.</a:t>
            </a:r>
          </a:p>
          <a:p>
            <a:pPr algn="l" rtl="0"/>
            <a:r>
              <a:rPr sz="3600" dirty="0">
                <a:solidFill>
                  <a:srgbClr val="7030A0"/>
                </a:solidFill>
              </a:rPr>
              <a:t>Email recommendations:</a:t>
            </a:r>
            <a:endParaRPr lang="en-US" sz="3600" dirty="0">
              <a:solidFill>
                <a:srgbClr val="7030A0"/>
              </a:solidFill>
            </a:endParaRPr>
          </a:p>
          <a:p>
            <a:pPr lvl="1" algn="l" rtl="0"/>
            <a:r>
              <a:rPr sz="2400" dirty="0"/>
              <a:t>Include personalized product recommendations in your promotional emails to increase email opens and click-through rates.</a:t>
            </a:r>
          </a:p>
          <a:p>
            <a:pPr algn="l" rtl="0"/>
            <a:r>
              <a:rPr sz="3600" dirty="0">
                <a:solidFill>
                  <a:srgbClr val="7030A0"/>
                </a:solidFill>
              </a:rPr>
              <a:t>Dynamic website content:</a:t>
            </a:r>
            <a:endParaRPr lang="en-US" sz="3600" dirty="0">
              <a:solidFill>
                <a:srgbClr val="7030A0"/>
              </a:solidFill>
            </a:endParaRPr>
          </a:p>
          <a:p>
            <a:pPr lvl="1" algn="l" rtl="0"/>
            <a:r>
              <a:rPr sz="2400" dirty="0"/>
              <a:t>Dynamically adjust the website's content display based on the user's browsing history, such as homepage recommendations and promotional activities, to improve user stickiness.</a:t>
            </a:r>
          </a:p>
        </p:txBody>
      </p:sp>
      <p:sp>
        <p:nvSpPr>
          <p:cNvPr id="2" name="Title 1"/>
          <p:cNvSpPr>
            <a:spLocks noGrp="1"/>
          </p:cNvSpPr>
          <p:nvPr>
            <p:ph type="title"/>
          </p:nvPr>
        </p:nvSpPr>
        <p:spPr/>
        <p:txBody>
          <a:bodyPr>
            <a:noAutofit/>
          </a:bodyPr>
          <a:lstStyle/>
          <a:p>
            <a:pPr rtl="0"/>
            <a:r>
              <a:rPr sz="3600" dirty="0"/>
              <a:t>Application scenarios of personalized recommendation system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l" rtl="0"/>
            <a:r>
              <a:rPr sz="3600" dirty="0"/>
              <a:t>Netflix</a:t>
            </a:r>
            <a:r>
              <a:rPr lang="zh-CN" altLang="en-US" sz="3600" dirty="0"/>
              <a:t>:</a:t>
            </a:r>
            <a:endParaRPr lang="en-US" altLang="zh-CN" sz="3600" dirty="0"/>
          </a:p>
          <a:p>
            <a:pPr lvl="1" algn="l" rtl="0"/>
            <a:r>
              <a:rPr sz="3200" dirty="0">
                <a:solidFill>
                  <a:srgbClr val="C00000"/>
                </a:solidFill>
              </a:rPr>
              <a:t>high</a:t>
            </a:r>
            <a:r>
              <a:rPr sz="3200" dirty="0">
                <a:solidFill>
                  <a:srgbClr val="C00000"/>
                </a:solidFill>
                <a:highlight>
                  <a:srgbClr val="FFFF00"/>
                </a:highlight>
              </a:rPr>
              <a:t>Personalized recommendation system</a:t>
            </a:r>
            <a:r>
              <a:rPr sz="3200" dirty="0">
                <a:solidFill>
                  <a:srgbClr val="C00000"/>
                </a:solidFill>
              </a:rPr>
              <a:t>,</a:t>
            </a:r>
            <a:endParaRPr lang="en-US" sz="3200" dirty="0">
              <a:solidFill>
                <a:srgbClr val="C00000"/>
              </a:solidFill>
            </a:endParaRPr>
          </a:p>
          <a:p>
            <a:pPr lvl="1" algn="l" rtl="0"/>
            <a:r>
              <a:rPr sz="3200" dirty="0">
                <a:solidFill>
                  <a:srgbClr val="C00000"/>
                </a:solidFill>
              </a:rPr>
              <a:t>According to the user</a:t>
            </a:r>
            <a:r>
              <a:rPr sz="3200" dirty="0">
                <a:solidFill>
                  <a:srgbClr val="C00000"/>
                </a:solidFill>
                <a:highlight>
                  <a:srgbClr val="FFFF00"/>
                </a:highlight>
              </a:rPr>
              <a:t>View History</a:t>
            </a:r>
            <a:r>
              <a:rPr sz="3200" dirty="0">
                <a:solidFill>
                  <a:srgbClr val="C00000"/>
                </a:solidFill>
              </a:rPr>
              <a:t>and preferences,</a:t>
            </a:r>
            <a:endParaRPr lang="en-US" sz="3200" dirty="0">
              <a:solidFill>
                <a:srgbClr val="C00000"/>
              </a:solidFill>
            </a:endParaRPr>
          </a:p>
          <a:p>
            <a:pPr algn="l" rtl="0"/>
            <a:r>
              <a:rPr sz="3600" dirty="0">
                <a:highlight>
                  <a:srgbClr val="FFFF00"/>
                </a:highlight>
              </a:rPr>
              <a:t>Recommended Movies</a:t>
            </a:r>
            <a:r>
              <a:rPr sz="3600" dirty="0"/>
              <a:t>and</a:t>
            </a:r>
            <a:r>
              <a:rPr sz="3600" dirty="0">
                <a:highlight>
                  <a:srgbClr val="FFFF00"/>
                </a:highlight>
              </a:rPr>
              <a:t>TV Series</a:t>
            </a:r>
            <a:r>
              <a:rPr sz="3600" dirty="0"/>
              <a:t>,</a:t>
            </a:r>
            <a:endParaRPr lang="en-US" sz="3600" dirty="0"/>
          </a:p>
          <a:p>
            <a:pPr algn="l" rtl="0"/>
            <a:r>
              <a:rPr sz="3600" dirty="0"/>
              <a:t>It greatly improves users’ viewing time and satisfaction.</a:t>
            </a:r>
          </a:p>
        </p:txBody>
      </p:sp>
      <p:sp>
        <p:nvSpPr>
          <p:cNvPr id="2" name="Title 1"/>
          <p:cNvSpPr>
            <a:spLocks noGrp="1"/>
          </p:cNvSpPr>
          <p:nvPr>
            <p:ph type="title"/>
          </p:nvPr>
        </p:nvSpPr>
        <p:spPr/>
        <p:txBody>
          <a:bodyPr>
            <a:noAutofit/>
          </a:bodyPr>
          <a:lstStyle/>
          <a:p>
            <a:pPr rtl="0"/>
            <a:r>
              <a:rPr sz="3600" dirty="0"/>
              <a:t>Success Story: Netflix</a:t>
            </a:r>
            <a:r>
              <a:rPr lang="en-US" sz="3600" dirty="0"/>
              <a:t> </a:t>
            </a:r>
            <a:r>
              <a:rPr sz="3600" dirty="0">
                <a:solidFill>
                  <a:srgbClr val="7030A0"/>
                </a:solidFill>
                <a:highlight>
                  <a:srgbClr val="FFFF00"/>
                </a:highlight>
              </a:rPr>
              <a:t>Recommendation system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03B20F11-2CF8-44F3-B222-803B0BA35D97}"/>
              </a:ext>
            </a:extLst>
          </p:cNvPr>
          <p:cNvSpPr>
            <a:spLocks noGrp="1"/>
          </p:cNvSpPr>
          <p:nvPr>
            <p:ph type="subTitle" idx="1"/>
          </p:nvPr>
        </p:nvSpPr>
        <p:spPr/>
        <p:txBody>
          <a:bodyPr/>
          <a:lstStyle/>
          <a:p>
            <a:pPr rtl="0"/>
            <a:r>
              <a:rPr lang="en-US" altLang="zh-TW" dirty="0"/>
              <a:t>5. </a:t>
            </a:r>
            <a:r>
              <a:rPr lang="zh-CN" altLang="en-US" dirty="0"/>
              <a:t>Conclusion</a:t>
            </a:r>
            <a:endParaRPr lang="zh-TW" altLang="en-US" dirty="0"/>
          </a:p>
        </p:txBody>
      </p:sp>
    </p:spTree>
    <p:extLst>
      <p:ext uri="{BB962C8B-B14F-4D97-AF65-F5344CB8AC3E}">
        <p14:creationId xmlns:p14="http://schemas.microsoft.com/office/powerpoint/2010/main" val="3677088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l" rtl="0"/>
            <a:r>
              <a:rPr dirty="0"/>
              <a:t>The application of big data technology in e-commerce has become an indispensable strategic tool. Through data-driven marketing strategies, shopping behavior analysis, and personalized recommendation systems, companies can more accurately meet consumer needs, improve user experience, and achieve higher business growth. In the future, with the further development of technology, big data will play a more important role in e-commerce and create more business value for enterprises.</a:t>
            </a:r>
          </a:p>
        </p:txBody>
      </p:sp>
      <p:sp>
        <p:nvSpPr>
          <p:cNvPr id="2" name="Title 1"/>
          <p:cNvSpPr>
            <a:spLocks noGrp="1"/>
          </p:cNvSpPr>
          <p:nvPr>
            <p:ph type="title"/>
          </p:nvPr>
        </p:nvSpPr>
        <p:spPr/>
        <p:txBody>
          <a:bodyPr/>
          <a:lstStyle/>
          <a:p>
            <a:pPr rtl="0"/>
            <a:r>
              <a:rPr dirty="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03B20F11-2CF8-44F3-B222-803B0BA35D97}"/>
              </a:ext>
            </a:extLst>
          </p:cNvPr>
          <p:cNvSpPr>
            <a:spLocks noGrp="1"/>
          </p:cNvSpPr>
          <p:nvPr>
            <p:ph type="subTitle" idx="1"/>
          </p:nvPr>
        </p:nvSpPr>
        <p:spPr/>
        <p:txBody>
          <a:bodyPr>
            <a:normAutofit fontScale="92500" lnSpcReduction="10000"/>
          </a:bodyPr>
          <a:lstStyle/>
          <a:p>
            <a:pPr rtl="0"/>
            <a:r>
              <a:rPr lang="en-US" altLang="zh-CN" dirty="0"/>
              <a:t>1.</a:t>
            </a:r>
            <a:r>
              <a:rPr lang="zh-TW" altLang="en-US" dirty="0"/>
              <a:t>Application of Big Data Technology in E-commerce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l" rtl="0"/>
            <a:r>
              <a:rPr sz="2400" dirty="0"/>
              <a:t>Big data refers to large and complex data sets that cannot be effectively processed using traditional data processing techniques.</a:t>
            </a:r>
            <a:endParaRPr lang="en-US" sz="2400" dirty="0"/>
          </a:p>
          <a:p>
            <a:pPr algn="l" rtl="0"/>
            <a:r>
              <a:rPr sz="2400" dirty="0"/>
              <a:t>These</a:t>
            </a:r>
            <a:r>
              <a:rPr lang="zh-CN" altLang="en-US" sz="2400" dirty="0">
                <a:highlight>
                  <a:srgbClr val="FFFF00"/>
                </a:highlight>
              </a:rPr>
              <a:t>big</a:t>
            </a:r>
            <a:r>
              <a:rPr sz="2400" dirty="0">
                <a:highlight>
                  <a:srgbClr val="FFFF00"/>
                </a:highlight>
              </a:rPr>
              <a:t>Data</a:t>
            </a:r>
            <a:r>
              <a:rPr sz="2400" dirty="0"/>
              <a:t>Sets usually have</a:t>
            </a:r>
            <a:r>
              <a:rPr sz="2400" dirty="0">
                <a:highlight>
                  <a:srgbClr val="FFFF00"/>
                </a:highlight>
              </a:rPr>
              <a:t>"4V" Features</a:t>
            </a:r>
            <a:r>
              <a:rPr sz="2400" dirty="0"/>
              <a:t>:</a:t>
            </a:r>
            <a:endParaRPr lang="en-US" sz="2400" dirty="0"/>
          </a:p>
          <a:p>
            <a:pPr lvl="1" algn="l" rtl="0"/>
            <a:r>
              <a:rPr sz="2400" dirty="0">
                <a:solidFill>
                  <a:srgbClr val="7030A0"/>
                </a:solidFill>
              </a:rPr>
              <a:t>Volume (large quantity),</a:t>
            </a:r>
            <a:endParaRPr lang="en-US" sz="2400" dirty="0">
              <a:solidFill>
                <a:srgbClr val="7030A0"/>
              </a:solidFill>
            </a:endParaRPr>
          </a:p>
          <a:p>
            <a:pPr lvl="1" algn="l" rtl="0"/>
            <a:r>
              <a:rPr sz="2400" dirty="0">
                <a:solidFill>
                  <a:srgbClr val="7030A0"/>
                </a:solidFill>
              </a:rPr>
              <a:t>Velocity (fast generation speed),</a:t>
            </a:r>
            <a:endParaRPr lang="en-US" sz="2400" dirty="0">
              <a:solidFill>
                <a:srgbClr val="7030A0"/>
              </a:solidFill>
            </a:endParaRPr>
          </a:p>
          <a:p>
            <a:pPr lvl="1" algn="l" rtl="0"/>
            <a:r>
              <a:rPr sz="2400" dirty="0">
                <a:solidFill>
                  <a:srgbClr val="7030A0"/>
                </a:solidFill>
              </a:rPr>
              <a:t>Variety</a:t>
            </a:r>
            <a:endParaRPr lang="en-US" sz="2400" dirty="0">
              <a:solidFill>
                <a:srgbClr val="7030A0"/>
              </a:solidFill>
            </a:endParaRPr>
          </a:p>
          <a:p>
            <a:pPr lvl="1" algn="l" rtl="0"/>
            <a:r>
              <a:rPr sz="2400" dirty="0">
                <a:solidFill>
                  <a:srgbClr val="7030A0"/>
                </a:solidFill>
              </a:rPr>
              <a:t>Veracity</a:t>
            </a:r>
            <a:endParaRPr lang="en-US" sz="2400" dirty="0">
              <a:solidFill>
                <a:srgbClr val="7030A0"/>
              </a:solidFill>
            </a:endParaRPr>
          </a:p>
          <a:p>
            <a:pPr algn="l" rtl="0"/>
            <a:r>
              <a:rPr sz="2400" dirty="0"/>
              <a:t>With the development of technology, data sources are becoming increasingly diversified.</a:t>
            </a:r>
            <a:r>
              <a:rPr sz="2400" dirty="0">
                <a:solidFill>
                  <a:srgbClr val="C00000"/>
                </a:solidFill>
              </a:rPr>
              <a:t>From web activity, social media, sensors to mobile devices</a:t>
            </a:r>
            <a:r>
              <a:rPr sz="2400" dirty="0"/>
              <a:t>, the amount of data generated is growing exponentially.</a:t>
            </a:r>
            <a:endParaRPr lang="en-US" sz="2400" dirty="0"/>
          </a:p>
        </p:txBody>
      </p:sp>
      <p:sp>
        <p:nvSpPr>
          <p:cNvPr id="2" name="Title 1"/>
          <p:cNvSpPr>
            <a:spLocks noGrp="1"/>
          </p:cNvSpPr>
          <p:nvPr>
            <p:ph type="title"/>
          </p:nvPr>
        </p:nvSpPr>
        <p:spPr/>
        <p:txBody>
          <a:bodyPr>
            <a:normAutofit fontScale="90000"/>
          </a:bodyPr>
          <a:lstStyle/>
          <a:p>
            <a:pPr rtl="0"/>
            <a:r>
              <a:rPr lang="zh-TW" altLang="en-US" dirty="0"/>
              <a:t>Definition and characteristics of big data</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l" rtl="0"/>
            <a:r>
              <a:rPr lang="en-US" altLang="zh-CN" sz="3600" dirty="0">
                <a:solidFill>
                  <a:srgbClr val="7030A0"/>
                </a:solidFill>
              </a:rPr>
              <a:t>1.</a:t>
            </a:r>
            <a:r>
              <a:rPr sz="3600" dirty="0">
                <a:solidFill>
                  <a:srgbClr val="7030A0"/>
                </a:solidFill>
              </a:rPr>
              <a:t>Customer Behavior Analysis:</a:t>
            </a:r>
            <a:endParaRPr lang="en-US" sz="3600" dirty="0">
              <a:solidFill>
                <a:srgbClr val="7030A0"/>
              </a:solidFill>
            </a:endParaRPr>
          </a:p>
          <a:p>
            <a:pPr lvl="1" algn="l" rtl="0"/>
            <a:r>
              <a:rPr sz="2400" dirty="0"/>
              <a:t>Using big data technology, enterprises can</a:t>
            </a:r>
            <a:r>
              <a:rPr sz="2400" dirty="0">
                <a:solidFill>
                  <a:srgbClr val="C00000"/>
                </a:solidFill>
              </a:rPr>
              <a:t>Analyze customer behavior on the website</a:t>
            </a:r>
            <a:r>
              <a:rPr sz="2400" dirty="0"/>
              <a:t>,</a:t>
            </a:r>
            <a:r>
              <a:rPr lang="zh-CN" altLang="en-US" sz="2400" dirty="0"/>
              <a:t>For example:</a:t>
            </a:r>
            <a:endParaRPr lang="en-US" altLang="zh-CN" sz="2400" dirty="0"/>
          </a:p>
          <a:p>
            <a:pPr lvl="2" algn="l" rtl="0"/>
            <a:r>
              <a:rPr sz="3200" dirty="0">
                <a:solidFill>
                  <a:srgbClr val="C00000"/>
                </a:solidFill>
                <a:highlight>
                  <a:srgbClr val="FFFF00"/>
                </a:highlight>
              </a:rPr>
              <a:t>Browse Page</a:t>
            </a:r>
            <a:r>
              <a:rPr sz="3200" dirty="0">
                <a:solidFill>
                  <a:srgbClr val="C00000"/>
                </a:solidFill>
              </a:rPr>
              <a:t>,</a:t>
            </a:r>
            <a:r>
              <a:rPr sz="3200" dirty="0">
                <a:solidFill>
                  <a:srgbClr val="C00000"/>
                </a:solidFill>
                <a:highlight>
                  <a:srgbClr val="FFFF00"/>
                </a:highlight>
              </a:rPr>
              <a:t>Stay time</a:t>
            </a:r>
            <a:r>
              <a:rPr sz="3200" dirty="0">
                <a:solidFill>
                  <a:srgbClr val="C00000"/>
                </a:solidFill>
              </a:rPr>
              <a:t>,</a:t>
            </a:r>
            <a:r>
              <a:rPr sz="3200" dirty="0">
                <a:solidFill>
                  <a:srgbClr val="C00000"/>
                </a:solidFill>
                <a:highlight>
                  <a:srgbClr val="FFFF00"/>
                </a:highlight>
              </a:rPr>
              <a:t>Click Path</a:t>
            </a:r>
            <a:endParaRPr lang="en-US" sz="3200" dirty="0">
              <a:solidFill>
                <a:srgbClr val="C00000"/>
              </a:solidFill>
              <a:highlight>
                <a:srgbClr val="FFFF00"/>
              </a:highlight>
            </a:endParaRPr>
          </a:p>
          <a:p>
            <a:pPr lvl="1" algn="l" rtl="0"/>
            <a:r>
              <a:rPr sz="2400" dirty="0"/>
              <a:t>by</a:t>
            </a:r>
            <a:r>
              <a:rPr sz="2400" dirty="0">
                <a:solidFill>
                  <a:srgbClr val="C00000"/>
                </a:solidFill>
              </a:rPr>
              <a:t>Optimize website structure</a:t>
            </a:r>
            <a:r>
              <a:rPr lang="zh-CN" altLang="en-US" sz="2400" dirty="0"/>
              <a:t>,</a:t>
            </a:r>
            <a:r>
              <a:rPr sz="2400" dirty="0"/>
              <a:t>and</a:t>
            </a:r>
            <a:r>
              <a:rPr sz="2400" dirty="0">
                <a:solidFill>
                  <a:srgbClr val="C00000"/>
                </a:solidFill>
              </a:rPr>
              <a:t>User Experience</a:t>
            </a:r>
            <a:r>
              <a:rPr sz="2400" dirty="0"/>
              <a:t>.</a:t>
            </a:r>
          </a:p>
          <a:p>
            <a:pPr algn="l" rtl="0"/>
            <a:r>
              <a:rPr lang="en-US" altLang="zh-CN" sz="3600" dirty="0">
                <a:solidFill>
                  <a:srgbClr val="7030A0"/>
                </a:solidFill>
              </a:rPr>
              <a:t>2.</a:t>
            </a:r>
            <a:r>
              <a:rPr sz="3600" dirty="0">
                <a:solidFill>
                  <a:srgbClr val="7030A0"/>
                </a:solidFill>
              </a:rPr>
              <a:t>Real-time data processing:</a:t>
            </a:r>
            <a:endParaRPr lang="en-US" sz="3600" dirty="0">
              <a:solidFill>
                <a:srgbClr val="7030A0"/>
              </a:solidFill>
            </a:endParaRPr>
          </a:p>
          <a:p>
            <a:pPr lvl="1" algn="l" rtl="0"/>
            <a:r>
              <a:rPr sz="2400" dirty="0"/>
              <a:t>Enterprises can use big data technology</a:t>
            </a:r>
            <a:r>
              <a:rPr lang="zh-CN" altLang="en-US" sz="2400" dirty="0"/>
              <a:t>:</a:t>
            </a:r>
            <a:endParaRPr lang="en-US" altLang="zh-CN" sz="2400" dirty="0"/>
          </a:p>
          <a:p>
            <a:pPr lvl="2" algn="l" rtl="0"/>
            <a:r>
              <a:rPr sz="2800" dirty="0">
                <a:solidFill>
                  <a:srgbClr val="C00000"/>
                </a:solidFill>
                <a:highlight>
                  <a:srgbClr val="FFFF00"/>
                </a:highlight>
              </a:rPr>
              <a:t>Real-time processing</a:t>
            </a:r>
            <a:r>
              <a:rPr sz="2800" dirty="0">
                <a:solidFill>
                  <a:srgbClr val="C00000"/>
                </a:solidFill>
              </a:rPr>
              <a:t>and analyze transaction data,</a:t>
            </a:r>
            <a:endParaRPr lang="en-US" sz="2800" dirty="0">
              <a:solidFill>
                <a:srgbClr val="C00000"/>
              </a:solidFill>
            </a:endParaRPr>
          </a:p>
          <a:p>
            <a:pPr lvl="2" algn="l" rtl="0"/>
            <a:r>
              <a:rPr sz="2800" dirty="0">
                <a:solidFill>
                  <a:srgbClr val="C00000"/>
                </a:solidFill>
                <a:highlight>
                  <a:srgbClr val="FFFF00"/>
                </a:highlight>
              </a:rPr>
              <a:t>Quickly identify trends</a:t>
            </a:r>
            <a:r>
              <a:rPr sz="2800" dirty="0">
                <a:solidFill>
                  <a:srgbClr val="C00000"/>
                </a:solidFill>
              </a:rPr>
              <a:t>and mode,</a:t>
            </a:r>
            <a:endParaRPr lang="en-US" sz="2800" dirty="0">
              <a:solidFill>
                <a:srgbClr val="C00000"/>
              </a:solidFill>
            </a:endParaRPr>
          </a:p>
          <a:p>
            <a:pPr lvl="1" algn="l" rtl="0"/>
            <a:r>
              <a:rPr sz="2400" dirty="0"/>
              <a:t>And make decisions based on this information.</a:t>
            </a:r>
          </a:p>
        </p:txBody>
      </p:sp>
      <p:sp>
        <p:nvSpPr>
          <p:cNvPr id="2" name="Title 1"/>
          <p:cNvSpPr>
            <a:spLocks noGrp="1"/>
          </p:cNvSpPr>
          <p:nvPr>
            <p:ph type="title"/>
          </p:nvPr>
        </p:nvSpPr>
        <p:spPr/>
        <p:txBody>
          <a:bodyPr>
            <a:normAutofit fontScale="90000"/>
          </a:bodyPr>
          <a:lstStyle/>
          <a:p>
            <a:pPr rtl="0"/>
            <a:r>
              <a:rPr dirty="0"/>
              <a:t>Application of Big Data Technology in E-commerce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l" rtl="0"/>
            <a:r>
              <a:rPr lang="en-US" altLang="zh-CN" sz="3600" dirty="0">
                <a:solidFill>
                  <a:srgbClr val="7030A0"/>
                </a:solidFill>
              </a:rPr>
              <a:t>3.</a:t>
            </a:r>
            <a:r>
              <a:rPr sz="3600" dirty="0">
                <a:solidFill>
                  <a:srgbClr val="7030A0"/>
                </a:solidFill>
              </a:rPr>
              <a:t>Demand Forecast:</a:t>
            </a:r>
            <a:endParaRPr lang="en-US" sz="3600" dirty="0">
              <a:solidFill>
                <a:srgbClr val="7030A0"/>
              </a:solidFill>
            </a:endParaRPr>
          </a:p>
          <a:p>
            <a:pPr lvl="1" algn="l" rtl="0"/>
            <a:r>
              <a:rPr sz="2400" dirty="0"/>
              <a:t>By analyzing historical data and market trends, companies can</a:t>
            </a:r>
            <a:endParaRPr lang="en-US" sz="2400" dirty="0"/>
          </a:p>
          <a:p>
            <a:pPr lvl="2" algn="l" rtl="0"/>
            <a:r>
              <a:rPr sz="2800" dirty="0">
                <a:solidFill>
                  <a:srgbClr val="C00000"/>
                </a:solidFill>
              </a:rPr>
              <a:t>Predict the future</a:t>
            </a:r>
            <a:r>
              <a:rPr sz="2800" dirty="0">
                <a:solidFill>
                  <a:srgbClr val="C00000"/>
                </a:solidFill>
                <a:highlight>
                  <a:srgbClr val="FFFF00"/>
                </a:highlight>
              </a:rPr>
              <a:t>Market demand</a:t>
            </a:r>
            <a:r>
              <a:rPr sz="2800" dirty="0">
                <a:solidFill>
                  <a:srgbClr val="C00000"/>
                </a:solidFill>
              </a:rPr>
              <a:t>,</a:t>
            </a:r>
            <a:endParaRPr lang="en-US" sz="2800" dirty="0">
              <a:solidFill>
                <a:srgbClr val="C00000"/>
              </a:solidFill>
            </a:endParaRPr>
          </a:p>
          <a:p>
            <a:pPr lvl="2" algn="l" rtl="0"/>
            <a:r>
              <a:rPr sz="2800" dirty="0">
                <a:solidFill>
                  <a:srgbClr val="C00000"/>
                </a:solidFill>
              </a:rPr>
              <a:t>Conduct reasonable</a:t>
            </a:r>
            <a:r>
              <a:rPr sz="2800" dirty="0">
                <a:solidFill>
                  <a:srgbClr val="C00000"/>
                </a:solidFill>
                <a:highlight>
                  <a:srgbClr val="FFFF00"/>
                </a:highlight>
              </a:rPr>
              <a:t>Inventory Management</a:t>
            </a:r>
            <a:r>
              <a:rPr sz="2800" dirty="0">
                <a:solidFill>
                  <a:srgbClr val="C00000"/>
                </a:solidFill>
              </a:rPr>
              <a:t>and</a:t>
            </a:r>
            <a:r>
              <a:rPr sz="2800" dirty="0">
                <a:solidFill>
                  <a:srgbClr val="C00000"/>
                </a:solidFill>
                <a:highlight>
                  <a:srgbClr val="FFFF00"/>
                </a:highlight>
              </a:rPr>
              <a:t>Production plan</a:t>
            </a:r>
          </a:p>
          <a:p>
            <a:pPr algn="l" rtl="0"/>
            <a:r>
              <a:rPr lang="en-US" altLang="zh-CN" sz="3600" dirty="0">
                <a:solidFill>
                  <a:srgbClr val="7030A0"/>
                </a:solidFill>
              </a:rPr>
              <a:t>4.</a:t>
            </a:r>
            <a:r>
              <a:rPr sz="3600" dirty="0">
                <a:solidFill>
                  <a:srgbClr val="7030A0"/>
                </a:solidFill>
              </a:rPr>
              <a:t>Risk Management:</a:t>
            </a:r>
            <a:endParaRPr lang="en-US" sz="3600" dirty="0">
              <a:solidFill>
                <a:srgbClr val="7030A0"/>
              </a:solidFill>
            </a:endParaRPr>
          </a:p>
          <a:p>
            <a:pPr lvl="1" algn="l" rtl="0"/>
            <a:r>
              <a:rPr sz="2400" dirty="0"/>
              <a:t>Big data technology can help companies identify and predict risks.</a:t>
            </a:r>
            <a:r>
              <a:rPr lang="zh-CN" altLang="en-US" sz="2400" dirty="0"/>
              <a:t>For example:</a:t>
            </a:r>
            <a:endParaRPr lang="en-US" altLang="zh-CN" sz="2400" dirty="0"/>
          </a:p>
          <a:p>
            <a:pPr lvl="2" algn="l" rtl="0"/>
            <a:r>
              <a:rPr dirty="0">
                <a:solidFill>
                  <a:srgbClr val="C00000"/>
                </a:solidFill>
                <a:highlight>
                  <a:srgbClr val="FFFF00"/>
                </a:highlight>
              </a:rPr>
              <a:t>Fraudulent behavior</a:t>
            </a:r>
            <a:endParaRPr lang="en-US" dirty="0">
              <a:solidFill>
                <a:srgbClr val="C00000"/>
              </a:solidFill>
              <a:highlight>
                <a:srgbClr val="FFFF00"/>
              </a:highlight>
            </a:endParaRPr>
          </a:p>
          <a:p>
            <a:pPr lvl="2" algn="l" rtl="0"/>
            <a:r>
              <a:rPr dirty="0">
                <a:solidFill>
                  <a:srgbClr val="C00000"/>
                </a:solidFill>
                <a:highlight>
                  <a:srgbClr val="FFFF00"/>
                </a:highlight>
              </a:rPr>
              <a:t>Supply chain disruption</a:t>
            </a:r>
            <a:endParaRPr lang="en-US" dirty="0">
              <a:solidFill>
                <a:srgbClr val="C00000"/>
              </a:solidFill>
              <a:highlight>
                <a:srgbClr val="FFFF00"/>
              </a:highlight>
            </a:endParaRPr>
          </a:p>
          <a:p>
            <a:pPr lvl="1" algn="l" rtl="0"/>
            <a:r>
              <a:rPr sz="2400" dirty="0"/>
              <a:t>And take preventive measures.</a:t>
            </a:r>
          </a:p>
        </p:txBody>
      </p:sp>
      <p:sp>
        <p:nvSpPr>
          <p:cNvPr id="2" name="Title 1"/>
          <p:cNvSpPr>
            <a:spLocks noGrp="1"/>
          </p:cNvSpPr>
          <p:nvPr>
            <p:ph type="title"/>
          </p:nvPr>
        </p:nvSpPr>
        <p:spPr/>
        <p:txBody>
          <a:bodyPr>
            <a:normAutofit fontScale="90000"/>
          </a:bodyPr>
          <a:lstStyle/>
          <a:p>
            <a:pPr rtl="0"/>
            <a:r>
              <a:rPr dirty="0"/>
              <a:t>Application of Big Data Technology in E-commerce</a:t>
            </a:r>
          </a:p>
        </p:txBody>
      </p:sp>
    </p:spTree>
    <p:extLst>
      <p:ext uri="{BB962C8B-B14F-4D97-AF65-F5344CB8AC3E}">
        <p14:creationId xmlns:p14="http://schemas.microsoft.com/office/powerpoint/2010/main" val="3270216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03B20F11-2CF8-44F3-B222-803B0BA35D97}"/>
              </a:ext>
            </a:extLst>
          </p:cNvPr>
          <p:cNvSpPr>
            <a:spLocks noGrp="1"/>
          </p:cNvSpPr>
          <p:nvPr>
            <p:ph type="subTitle" idx="1"/>
          </p:nvPr>
        </p:nvSpPr>
        <p:spPr/>
        <p:txBody>
          <a:bodyPr>
            <a:normAutofit fontScale="92500"/>
          </a:bodyPr>
          <a:lstStyle/>
          <a:p>
            <a:pPr rtl="0"/>
            <a:r>
              <a:rPr lang="en-US" altLang="zh-CN" dirty="0"/>
              <a:t>2.</a:t>
            </a:r>
            <a:r>
              <a:rPr lang="zh-TW" altLang="en-US" dirty="0"/>
              <a:t>Data-driven marketing strategies</a:t>
            </a:r>
          </a:p>
        </p:txBody>
      </p:sp>
    </p:spTree>
    <p:extLst>
      <p:ext uri="{BB962C8B-B14F-4D97-AF65-F5344CB8AC3E}">
        <p14:creationId xmlns:p14="http://schemas.microsoft.com/office/powerpoint/2010/main" val="428836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l" rtl="0"/>
            <a:r>
              <a:rPr sz="3600" dirty="0"/>
              <a:t>Data-driven marketing strategy is the process of decision making and optimization based on objective data.</a:t>
            </a:r>
            <a:endParaRPr lang="en-US" sz="3600" dirty="0"/>
          </a:p>
          <a:p>
            <a:pPr algn="l" rtl="0"/>
            <a:r>
              <a:rPr sz="3600" dirty="0"/>
              <a:t>These strategies can help businesses</a:t>
            </a:r>
            <a:endParaRPr lang="en-US" sz="3600" dirty="0"/>
          </a:p>
          <a:p>
            <a:pPr lvl="1" algn="l" rtl="0"/>
            <a:r>
              <a:rPr sz="3600" dirty="0">
                <a:solidFill>
                  <a:srgbClr val="C00000"/>
                </a:solidFill>
              </a:rPr>
              <a:t>Precise</a:t>
            </a:r>
            <a:r>
              <a:rPr sz="3600" dirty="0">
                <a:solidFill>
                  <a:srgbClr val="C00000"/>
                </a:solidFill>
                <a:highlight>
                  <a:srgbClr val="FFFF00"/>
                </a:highlight>
              </a:rPr>
              <a:t>Target audience</a:t>
            </a:r>
            <a:r>
              <a:rPr sz="3600" dirty="0">
                <a:solidFill>
                  <a:srgbClr val="C00000"/>
                </a:solidFill>
              </a:rPr>
              <a:t>,</a:t>
            </a:r>
            <a:endParaRPr lang="en-US" sz="3600" dirty="0">
              <a:solidFill>
                <a:srgbClr val="C00000"/>
              </a:solidFill>
            </a:endParaRPr>
          </a:p>
          <a:p>
            <a:pPr lvl="1" algn="l" rtl="0"/>
            <a:r>
              <a:rPr sz="3600" dirty="0">
                <a:solidFill>
                  <a:srgbClr val="C00000"/>
                </a:solidFill>
              </a:rPr>
              <a:t>improve</a:t>
            </a:r>
            <a:r>
              <a:rPr sz="3600" dirty="0">
                <a:solidFill>
                  <a:srgbClr val="C00000"/>
                </a:solidFill>
                <a:highlight>
                  <a:srgbClr val="FFFF00"/>
                </a:highlight>
              </a:rPr>
              <a:t>Marketing Effect</a:t>
            </a:r>
            <a:r>
              <a:rPr sz="3600" dirty="0">
                <a:solidFill>
                  <a:srgbClr val="C00000"/>
                </a:solidFill>
              </a:rPr>
              <a:t>,</a:t>
            </a:r>
            <a:endParaRPr lang="en-US" sz="3600" dirty="0">
              <a:solidFill>
                <a:srgbClr val="C00000"/>
              </a:solidFill>
            </a:endParaRPr>
          </a:p>
          <a:p>
            <a:pPr lvl="1" algn="l" rtl="0"/>
            <a:r>
              <a:rPr sz="3600" dirty="0">
                <a:solidFill>
                  <a:srgbClr val="C00000"/>
                </a:solidFill>
              </a:rPr>
              <a:t>And finally</a:t>
            </a:r>
            <a:r>
              <a:rPr sz="3600" dirty="0">
                <a:solidFill>
                  <a:srgbClr val="C00000"/>
                </a:solidFill>
                <a:highlight>
                  <a:srgbClr val="FFFF00"/>
                </a:highlight>
              </a:rPr>
              <a:t>Improve your return on investment</a:t>
            </a:r>
            <a:r>
              <a:rPr sz="3600" dirty="0">
                <a:solidFill>
                  <a:srgbClr val="C00000"/>
                </a:solidFill>
              </a:rPr>
              <a:t>(ROI)</a:t>
            </a:r>
          </a:p>
        </p:txBody>
      </p:sp>
      <p:sp>
        <p:nvSpPr>
          <p:cNvPr id="2" name="Title 1"/>
          <p:cNvSpPr>
            <a:spLocks noGrp="1"/>
          </p:cNvSpPr>
          <p:nvPr>
            <p:ph type="title"/>
          </p:nvPr>
        </p:nvSpPr>
        <p:spPr/>
        <p:txBody>
          <a:bodyPr>
            <a:normAutofit fontScale="90000"/>
          </a:bodyPr>
          <a:lstStyle/>
          <a:p>
            <a:pPr rtl="0"/>
            <a:r>
              <a:rPr dirty="0"/>
              <a:t>Why choose a data-driven marketing strategy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l" rtl="0"/>
            <a:r>
              <a:rPr lang="en-US" altLang="zh-CN" sz="3200" dirty="0">
                <a:solidFill>
                  <a:srgbClr val="7030A0"/>
                </a:solidFill>
              </a:rPr>
              <a:t>1.</a:t>
            </a:r>
            <a:r>
              <a:rPr sz="3200" dirty="0">
                <a:solidFill>
                  <a:srgbClr val="7030A0"/>
                </a:solidFill>
              </a:rPr>
              <a:t>Customer breakdown:</a:t>
            </a:r>
            <a:endParaRPr lang="en-US" sz="3200" dirty="0">
              <a:solidFill>
                <a:srgbClr val="7030A0"/>
              </a:solidFill>
            </a:endParaRPr>
          </a:p>
          <a:p>
            <a:pPr lvl="1" algn="l" rtl="0"/>
            <a:r>
              <a:rPr sz="2000" dirty="0"/>
              <a:t>By analyzing customer behavior data,</a:t>
            </a:r>
            <a:endParaRPr lang="en-US" sz="2000" dirty="0"/>
          </a:p>
          <a:p>
            <a:pPr lvl="2" algn="l" rtl="0"/>
            <a:r>
              <a:rPr dirty="0">
                <a:solidFill>
                  <a:srgbClr val="C00000"/>
                </a:solidFill>
              </a:rPr>
              <a:t>Enterprises can</a:t>
            </a:r>
            <a:r>
              <a:rPr dirty="0">
                <a:solidFill>
                  <a:srgbClr val="C00000"/>
                </a:solidFill>
                <a:highlight>
                  <a:srgbClr val="FFFF00"/>
                </a:highlight>
              </a:rPr>
              <a:t>Customers are divided into different groups</a:t>
            </a:r>
            <a:r>
              <a:rPr dirty="0">
                <a:solidFill>
                  <a:srgbClr val="C00000"/>
                </a:solidFill>
              </a:rPr>
              <a:t>,</a:t>
            </a:r>
            <a:endParaRPr lang="en-US" dirty="0">
              <a:solidFill>
                <a:srgbClr val="C00000"/>
              </a:solidFill>
            </a:endParaRPr>
          </a:p>
          <a:p>
            <a:pPr lvl="2" algn="l" rtl="0"/>
            <a:r>
              <a:rPr dirty="0">
                <a:solidFill>
                  <a:srgbClr val="C00000"/>
                </a:solidFill>
              </a:rPr>
              <a:t>For each group</a:t>
            </a:r>
            <a:r>
              <a:rPr dirty="0">
                <a:solidFill>
                  <a:srgbClr val="C00000"/>
                </a:solidFill>
                <a:highlight>
                  <a:srgbClr val="FFFF00"/>
                </a:highlight>
              </a:rPr>
              <a:t>Develop personalized marketing strategies</a:t>
            </a:r>
            <a:r>
              <a:rPr dirty="0">
                <a:solidFill>
                  <a:srgbClr val="C00000"/>
                </a:solidFill>
              </a:rPr>
              <a:t>.</a:t>
            </a:r>
          </a:p>
          <a:p>
            <a:pPr algn="l" rtl="0"/>
            <a:r>
              <a:rPr lang="en-US" altLang="zh-CN" sz="3200" dirty="0">
                <a:solidFill>
                  <a:srgbClr val="7030A0"/>
                </a:solidFill>
              </a:rPr>
              <a:t>2.</a:t>
            </a:r>
            <a:r>
              <a:rPr sz="3200" dirty="0">
                <a:solidFill>
                  <a:srgbClr val="7030A0"/>
                </a:solidFill>
              </a:rPr>
              <a:t>Predictive Analysis:</a:t>
            </a:r>
            <a:endParaRPr lang="en-US" sz="3200" dirty="0">
              <a:solidFill>
                <a:srgbClr val="7030A0"/>
              </a:solidFill>
            </a:endParaRPr>
          </a:p>
          <a:p>
            <a:pPr lvl="1" algn="l" rtl="0"/>
            <a:r>
              <a:rPr sz="2000" dirty="0"/>
              <a:t>use</a:t>
            </a:r>
            <a:r>
              <a:rPr sz="2000" dirty="0">
                <a:solidFill>
                  <a:srgbClr val="C00000"/>
                </a:solidFill>
              </a:rPr>
              <a:t>Machine Learning</a:t>
            </a:r>
            <a:r>
              <a:rPr sz="2000" dirty="0"/>
              <a:t>and</a:t>
            </a:r>
            <a:r>
              <a:rPr sz="2000" dirty="0">
                <a:solidFill>
                  <a:srgbClr val="C00000"/>
                </a:solidFill>
              </a:rPr>
              <a:t>Statistical analysis techniques</a:t>
            </a:r>
            <a:r>
              <a:rPr sz="2000" dirty="0"/>
              <a:t>,</a:t>
            </a:r>
            <a:endParaRPr lang="en-US" sz="2000" dirty="0"/>
          </a:p>
          <a:p>
            <a:pPr lvl="1" algn="l" rtl="0"/>
            <a:r>
              <a:rPr sz="2000" dirty="0"/>
              <a:t>Enterprises can</a:t>
            </a:r>
            <a:r>
              <a:rPr sz="2000" dirty="0">
                <a:highlight>
                  <a:srgbClr val="FFFF00"/>
                </a:highlight>
              </a:rPr>
              <a:t>Predicting consumer behavior patterns</a:t>
            </a:r>
            <a:r>
              <a:rPr sz="2000" dirty="0"/>
              <a:t>Mode,</a:t>
            </a:r>
            <a:r>
              <a:rPr lang="zh-CN" altLang="en-US" sz="2000" dirty="0"/>
              <a:t>For example:</a:t>
            </a:r>
            <a:endParaRPr lang="en-US" altLang="zh-CN" sz="2000" dirty="0"/>
          </a:p>
          <a:p>
            <a:pPr lvl="2" algn="l" rtl="0"/>
            <a:r>
              <a:rPr dirty="0">
                <a:solidFill>
                  <a:srgbClr val="C00000"/>
                </a:solidFill>
                <a:highlight>
                  <a:srgbClr val="FFFF00"/>
                </a:highlight>
              </a:rPr>
              <a:t>Purchase possibility</a:t>
            </a:r>
            <a:endParaRPr lang="en-US" dirty="0">
              <a:solidFill>
                <a:srgbClr val="C00000"/>
              </a:solidFill>
              <a:highlight>
                <a:srgbClr val="FFFF00"/>
              </a:highlight>
            </a:endParaRPr>
          </a:p>
          <a:p>
            <a:pPr lvl="2" algn="l" rtl="0"/>
            <a:r>
              <a:rPr dirty="0">
                <a:solidFill>
                  <a:srgbClr val="C00000"/>
                </a:solidFill>
                <a:highlight>
                  <a:srgbClr val="FFFF00"/>
                </a:highlight>
              </a:rPr>
              <a:t>Loss risk,</a:t>
            </a:r>
            <a:endParaRPr lang="en-US" dirty="0">
              <a:solidFill>
                <a:srgbClr val="C00000"/>
              </a:solidFill>
              <a:highlight>
                <a:srgbClr val="FFFF00"/>
              </a:highlight>
            </a:endParaRPr>
          </a:p>
          <a:p>
            <a:pPr lvl="1" algn="l" rtl="0"/>
            <a:r>
              <a:rPr sz="2000" dirty="0"/>
              <a:t>So as to carry out precise marketing intervention</a:t>
            </a:r>
          </a:p>
        </p:txBody>
      </p:sp>
      <p:sp>
        <p:nvSpPr>
          <p:cNvPr id="2" name="Title 1"/>
          <p:cNvSpPr>
            <a:spLocks noGrp="1"/>
          </p:cNvSpPr>
          <p:nvPr>
            <p:ph type="title"/>
          </p:nvPr>
        </p:nvSpPr>
        <p:spPr/>
        <p:txBody>
          <a:bodyPr>
            <a:normAutofit fontScale="90000"/>
          </a:bodyPr>
          <a:lstStyle/>
          <a:p>
            <a:pPr rtl="0"/>
            <a:r>
              <a:rPr dirty="0"/>
              <a:t>Key Strategies of Data-Driven Marketing</a:t>
            </a:r>
          </a:p>
        </p:txBody>
      </p:sp>
    </p:spTree>
    <p:extLst>
      <p:ext uri="{BB962C8B-B14F-4D97-AF65-F5344CB8AC3E}">
        <p14:creationId xmlns:p14="http://schemas.microsoft.com/office/powerpoint/2010/main" val="3342925311"/>
      </p:ext>
    </p:extLst>
  </p:cSld>
  <p:clrMapOvr>
    <a:masterClrMapping/>
  </p:clrMapOvr>
</p:sld>
</file>

<file path=ppt/theme/theme1.xml><?xml version="1.0" encoding="utf-8"?>
<a:theme xmlns:a="http://schemas.openxmlformats.org/drawingml/2006/main" name="佈景主題4-粗體大字">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21873A"/>
      </a:hlink>
      <a:folHlink>
        <a:srgbClr val="717E00"/>
      </a:folHlink>
    </a:clrScheme>
    <a:fontScheme name="School Presentation">
      <a:majorFont>
        <a:latin typeface="Bookman Old Style"/>
        <a:ea typeface=""/>
        <a:cs typeface=""/>
      </a:majorFont>
      <a:minorFont>
        <a:latin typeface="Segoe Condens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佈景主題4-粗體大字" id="{FAB37755-8BFD-40C9-964E-A3E00EB2AC0B}" vid="{1590615A-8909-46AD-9BAB-84E7CBD626D0}"/>
    </a:ext>
  </a:extLst>
</a:theme>
</file>

<file path=docProps/app.xml><?xml version="1.0" encoding="utf-8"?>
<Properties xmlns="http://schemas.openxmlformats.org/officeDocument/2006/extended-properties" xmlns:vt="http://schemas.openxmlformats.org/officeDocument/2006/docPropsVTypes">
  <Template>佈景主題4-粗體大字</Template>
  <TotalTime>571</TotalTime>
  <Words>1183</Words>
  <Application>Microsoft Office PowerPoint</Application>
  <PresentationFormat>如螢幕大小 (4:3)</PresentationFormat>
  <Paragraphs>138</Paragraphs>
  <Slides>23</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23</vt:i4>
      </vt:variant>
    </vt:vector>
  </HeadingPairs>
  <TitlesOfParts>
    <vt:vector size="29" baseType="lpstr">
      <vt:lpstr>Segoe Condensed</vt:lpstr>
      <vt:lpstr>微軟正黑體</vt:lpstr>
      <vt:lpstr>Arial</vt:lpstr>
      <vt:lpstr>Bookman Old Style</vt:lpstr>
      <vt:lpstr>Roboto</vt:lpstr>
      <vt:lpstr>佈景主題4-粗體大字</vt:lpstr>
      <vt:lpstr>Ching-Wen Chen</vt:lpstr>
      <vt:lpstr>Unit Outline</vt:lpstr>
      <vt:lpstr>PowerPoint 簡報</vt:lpstr>
      <vt:lpstr>Definition and characteristics of big data</vt:lpstr>
      <vt:lpstr>Application of Big Data Technology in E-commerce</vt:lpstr>
      <vt:lpstr>Application of Big Data Technology in E-commerce</vt:lpstr>
      <vt:lpstr>PowerPoint 簡報</vt:lpstr>
      <vt:lpstr>Why choose a data-driven marketing strategy</vt:lpstr>
      <vt:lpstr>Key Strategies of Data-Driven Marketing</vt:lpstr>
      <vt:lpstr>Key Strategies of Data-Driven Marketing</vt:lpstr>
      <vt:lpstr>Case Study: Data-Driven Marketing Success</vt:lpstr>
      <vt:lpstr>PowerPoint 簡報</vt:lpstr>
      <vt:lpstr>Importance of Shopping Behavior Analysis</vt:lpstr>
      <vt:lpstr>Methods of Shopping Behavior Analysis</vt:lpstr>
      <vt:lpstr>Methods of Shopping Behavior Analysis</vt:lpstr>
      <vt:lpstr>Applications of predicting shopping behavior</vt:lpstr>
      <vt:lpstr>PowerPoint 簡報</vt:lpstr>
      <vt:lpstr>The Basics of Personalized Recommendation System</vt:lpstr>
      <vt:lpstr>Main types of recommendation systems</vt:lpstr>
      <vt:lpstr>Application scenarios of personalized recommendation system</vt:lpstr>
      <vt:lpstr>Success Story: Netflix Recommendation system</vt:lpstr>
      <vt:lpstr>PowerPoint 簡報</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陳擎文</dc:title>
  <dc:subject/>
  <dc:creator/>
  <cp:keywords/>
  <dc:description>generated using python-pptx</dc:description>
  <cp:lastModifiedBy>tsu ccw</cp:lastModifiedBy>
  <cp:revision>12</cp:revision>
  <dcterms:created xsi:type="dcterms:W3CDTF">2013-01-27T09:14:16Z</dcterms:created>
  <dcterms:modified xsi:type="dcterms:W3CDTF">2024-09-05T15:04:46Z</dcterms:modified>
  <cp:category/>
</cp:coreProperties>
</file>