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3" r:id="rId3"/>
    <p:sldId id="284" r:id="rId4"/>
    <p:sldId id="280" r:id="rId5"/>
    <p:sldId id="279" r:id="rId6"/>
    <p:sldId id="281" r:id="rId7"/>
    <p:sldId id="282" r:id="rId8"/>
    <p:sldId id="263" r:id="rId9"/>
    <p:sldId id="283" r:id="rId10"/>
    <p:sldId id="260" r:id="rId11"/>
    <p:sldId id="291" r:id="rId12"/>
    <p:sldId id="290" r:id="rId13"/>
    <p:sldId id="286" r:id="rId14"/>
    <p:sldId id="287" r:id="rId15"/>
    <p:sldId id="288" r:id="rId16"/>
    <p:sldId id="289" r:id="rId17"/>
    <p:sldId id="285" r:id="rId18"/>
    <p:sldId id="257" r:id="rId19"/>
    <p:sldId id="258" r:id="rId20"/>
    <p:sldId id="259" r:id="rId21"/>
    <p:sldId id="274" r:id="rId22"/>
    <p:sldId id="261" r:id="rId23"/>
    <p:sldId id="262" r:id="rId24"/>
    <p:sldId id="275" r:id="rId25"/>
    <p:sldId id="264" r:id="rId26"/>
    <p:sldId id="265" r:id="rId27"/>
    <p:sldId id="278" r:id="rId28"/>
    <p:sldId id="266" r:id="rId29"/>
    <p:sldId id="267" r:id="rId30"/>
    <p:sldId id="276" r:id="rId31"/>
    <p:sldId id="269" r:id="rId32"/>
    <p:sldId id="270" r:id="rId33"/>
    <p:sldId id="271" r:id="rId34"/>
    <p:sldId id="277" r:id="rId35"/>
    <p:sldId id="272" r:id="rId3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3575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050330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18675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3564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0399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6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635663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nlinedoctranslator.com/en/?utm_source=onlinedoctranslator&amp;utm_medium=pptx&amp;utm_campaign=attribu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r-sssc_wk0" TargetMode="External"/><Relationship Id="rId2" Type="http://schemas.openxmlformats.org/officeDocument/2006/relationships/hyperlink" Target="https://www.youtube.com/watch?v=ONxCqkd8m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d.com/" TargetMode="External"/><Relationship Id="rId2" Type="http://schemas.openxmlformats.org/officeDocument/2006/relationships/hyperlink" Target="https://shopee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jvctW9cjb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ping.pchome.com.tw/" TargetMode="External"/><Relationship Id="rId2" Type="http://schemas.openxmlformats.org/officeDocument/2006/relationships/hyperlink" Target="https://www.m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WLBEJNSJr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yin.com/" TargetMode="External"/><Relationship Id="rId2" Type="http://schemas.openxmlformats.org/officeDocument/2006/relationships/hyperlink" Target="https://www.xiaohongsh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c6XO5V2nb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.com/" TargetMode="External"/><Relationship Id="rId2" Type="http://schemas.openxmlformats.org/officeDocument/2006/relationships/hyperlink" Target="https://www.kkbo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UKAyEgvkw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g44sAnp92g" TargetMode="External"/><Relationship Id="rId2" Type="http://schemas.openxmlformats.org/officeDocument/2006/relationships/hyperlink" Target="https://www.1688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mama.com/" TargetMode="External"/><Relationship Id="rId2" Type="http://schemas.openxmlformats.org/officeDocument/2006/relationships/hyperlink" Target="https://www.books.com.tw/web/sys_saletopic/cf/401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5pBapAsoM0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5297863"/>
            <a:ext cx="7772400" cy="854361"/>
          </a:xfrm>
        </p:spPr>
        <p:txBody>
          <a:bodyPr/>
          <a:lstStyle/>
          <a:p>
            <a:pPr rtl="0"/>
            <a:r>
              <a:rPr lang="en-US" altLang="zh-CN" dirty="0"/>
              <a:t>Ching-Wen Chen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4B573E9-4394-4DC6-8118-C401BB1A6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593889"/>
            <a:ext cx="8495931" cy="4515439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2800" dirty="0"/>
              <a:t>Summary of Seven E-commerce Development Models and Future Trends:</a:t>
            </a:r>
          </a:p>
          <a:p>
            <a:endParaRPr lang="en-US" altLang="zh-CN" sz="10000" dirty="0"/>
          </a:p>
          <a:p>
            <a:r>
              <a:rPr lang="en-US" altLang="zh-CN" sz="10000" dirty="0"/>
              <a:t>[Third-Party Platform Sales, Self-built E-commerce Platforms (D2C), Social Commerce, Micro-business, Subscription-based E-commerce, </a:t>
            </a:r>
            <a:r>
              <a:rPr lang="en-US" altLang="zh-CN" sz="10000" dirty="0" err="1"/>
              <a:t>Dropshipping</a:t>
            </a:r>
            <a:r>
              <a:rPr lang="en-US" altLang="zh-CN" sz="10000" dirty="0"/>
              <a:t> Model, Affiliate Marketing]</a:t>
            </a:r>
          </a:p>
          <a:p>
            <a:endParaRPr lang="en-US" altLang="zh-CN" sz="10000" dirty="0"/>
          </a:p>
          <a:p>
            <a:r>
              <a:rPr lang="en-US" altLang="zh-CN" sz="10000" dirty="0"/>
              <a:t>Taiwanese celebrity Lin </a:t>
            </a:r>
            <a:r>
              <a:rPr lang="en-US" altLang="zh-CN" sz="10000" dirty="0" err="1"/>
              <a:t>Ruiyang's</a:t>
            </a:r>
            <a:r>
              <a:rPr lang="en-US" altLang="zh-CN" sz="10000" dirty="0"/>
              <a:t> two business models for 【TST Tin's Secret】.</a:t>
            </a:r>
            <a:endParaRPr lang="zh-TW" altLang="en-US" sz="6600" dirty="0"/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Chinese (Simplified) to English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zh-TW" altLang="en-US" sz="3200" dirty="0"/>
              <a:t>origin:</a:t>
            </a:r>
            <a:endParaRPr lang="en-US" altLang="zh-TW" sz="3200" dirty="0"/>
          </a:p>
          <a:p>
            <a:pPr lvl="1" algn="l" rtl="0"/>
            <a:r>
              <a:rPr lang="zh-TW" altLang="en-US" sz="2400" dirty="0"/>
              <a:t>WeChat business first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Originated from</a:t>
            </a:r>
            <a:r>
              <a:rPr lang="zh-TW" altLang="en-US" sz="3500" dirty="0">
                <a:solidFill>
                  <a:srgbClr val="C00000"/>
                </a:solidFill>
                <a:highlight>
                  <a:srgbClr val="FFFF00"/>
                </a:highlight>
              </a:rPr>
              <a:t>WeChat</a:t>
            </a:r>
            <a:r>
              <a:rPr lang="zh-TW" altLang="en-US" sz="2400" dirty="0"/>
              <a:t>,main</a:t>
            </a:r>
            <a:r>
              <a:rPr lang="zh-CN" altLang="en-US" sz="2400" dirty="0"/>
              <a:t>exist</a:t>
            </a:r>
            <a:r>
              <a:rPr lang="zh-TW" altLang="en-US" sz="2400" dirty="0"/>
              <a:t>We sell products on the WeChat platform.</a:t>
            </a:r>
          </a:p>
          <a:p>
            <a:pPr algn="l" rtl="0"/>
            <a:r>
              <a:rPr lang="zh-TW" altLang="en-US" sz="3200" dirty="0"/>
              <a:t>How it works:</a:t>
            </a:r>
            <a:endParaRPr lang="en-US" altLang="zh-TW" sz="3200" dirty="0"/>
          </a:p>
          <a:p>
            <a:pPr lvl="1" algn="l" rtl="0"/>
            <a:r>
              <a:rPr lang="zh-TW" altLang="en-US" sz="2400" dirty="0"/>
              <a:t>Individuals or small businesses use social platforms</a:t>
            </a:r>
            <a:r>
              <a:rPr lang="en-US" altLang="zh-CN" sz="2400" dirty="0"/>
              <a:t>【</a:t>
            </a:r>
            <a:r>
              <a:rPr lang="zh-TW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Moments, WeChat groups</a:t>
            </a:r>
            <a:r>
              <a:rPr lang="en-US" altLang="zh-CN" sz="2400" dirty="0"/>
              <a:t>】</a:t>
            </a:r>
            <a:r>
              <a:rPr lang="zh-TW" altLang="en-US" sz="2400" dirty="0"/>
              <a:t>etc.</a:t>
            </a:r>
            <a:r>
              <a:rPr lang="zh-TW" altLang="en-US" sz="2400" dirty="0">
                <a:solidFill>
                  <a:srgbClr val="C00000"/>
                </a:solidFill>
              </a:rPr>
              <a:t>Direct Sales and Personal Marketing</a:t>
            </a:r>
            <a:r>
              <a:rPr lang="zh-TW" altLang="en-US" sz="2400" dirty="0"/>
              <a:t>For the Lord.</a:t>
            </a:r>
            <a:endParaRPr lang="en-US" altLang="zh-TW" sz="2400" dirty="0"/>
          </a:p>
          <a:p>
            <a:pPr lvl="1" algn="l" rtl="0"/>
            <a:r>
              <a:rPr lang="zh-TW" altLang="en-US" sz="2400" dirty="0"/>
              <a:t>Micro-business is</a:t>
            </a:r>
            <a:r>
              <a:rPr lang="zh-TW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Individual-centered</a:t>
            </a:r>
            <a:r>
              <a:rPr lang="zh-TW" altLang="en-US" sz="2400" dirty="0"/>
              <a:t>Sales model, selling directly to friends circle.</a:t>
            </a:r>
            <a:endParaRPr lang="en-US" altLang="zh-TW" sz="2400" dirty="0"/>
          </a:p>
          <a:p>
            <a:pPr algn="l" rtl="0"/>
            <a:r>
              <a:rPr lang="zh-TW" altLang="en-US" sz="3200" dirty="0"/>
              <a:t>Marketing model:</a:t>
            </a:r>
            <a:endParaRPr lang="en-US" altLang="zh-TW" sz="3200" dirty="0"/>
          </a:p>
          <a:p>
            <a:pPr lvl="1" algn="l" rtl="0"/>
            <a:r>
              <a:rPr lang="zh-TW" altLang="en-US" sz="2600" dirty="0"/>
              <a:t>Taking "network" as the main resource, emphasizing</a:t>
            </a:r>
            <a:r>
              <a:rPr lang="zh-TW" altLang="en-US" sz="3000" dirty="0">
                <a:solidFill>
                  <a:srgbClr val="C00000"/>
                </a:solidFill>
                <a:highlight>
                  <a:srgbClr val="FFFF00"/>
                </a:highlight>
              </a:rPr>
              <a:t>Acquaintance Economy</a:t>
            </a:r>
            <a:endParaRPr lang="en-US" altLang="zh-TW" sz="30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 algn="l" rtl="0"/>
            <a:r>
              <a:rPr lang="zh-CN" altLang="en-US" sz="2600" dirty="0"/>
              <a:t>A little bit</a:t>
            </a:r>
            <a:r>
              <a:rPr lang="zh-CN" altLang="en-US" sz="3500" dirty="0">
                <a:solidFill>
                  <a:srgbClr val="C00000"/>
                </a:solidFill>
                <a:highlight>
                  <a:srgbClr val="FFFF00"/>
                </a:highlight>
              </a:rPr>
              <a:t>Similar</a:t>
            </a:r>
            <a:r>
              <a:rPr lang="en-US" altLang="zh-CN" sz="3500" dirty="0"/>
              <a:t>【</a:t>
            </a:r>
            <a:r>
              <a:rPr lang="zh-CN" altLang="en-US" sz="3500" dirty="0">
                <a:solidFill>
                  <a:srgbClr val="C00000"/>
                </a:solidFill>
                <a:highlight>
                  <a:srgbClr val="FFFF00"/>
                </a:highlight>
              </a:rPr>
              <a:t>MLM Model</a:t>
            </a:r>
            <a:r>
              <a:rPr lang="en-US" altLang="zh-CN" sz="3500" dirty="0"/>
              <a:t>】</a:t>
            </a:r>
            <a:r>
              <a:rPr lang="zh-CN" altLang="en-US" sz="2600" dirty="0"/>
              <a:t>,</a:t>
            </a:r>
            <a:r>
              <a:rPr lang="zh-CN" altLang="en-US" sz="2600" dirty="0">
                <a:solidFill>
                  <a:srgbClr val="C00000"/>
                </a:solidFill>
              </a:rPr>
              <a:t>Similar</a:t>
            </a:r>
            <a:r>
              <a:rPr lang="en-US" altLang="zh-CN" sz="2600" dirty="0">
                <a:solidFill>
                  <a:srgbClr val="C00000"/>
                </a:solidFill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</a:rPr>
              <a:t>Amway</a:t>
            </a:r>
            <a:r>
              <a:rPr lang="en-US" altLang="zh-CN" sz="2600" dirty="0">
                <a:solidFill>
                  <a:srgbClr val="C00000"/>
                </a:solidFill>
              </a:rPr>
              <a:t>】</a:t>
            </a:r>
            <a:r>
              <a:rPr lang="zh-CN" altLang="en-US" sz="2600" dirty="0">
                <a:solidFill>
                  <a:srgbClr val="C00000"/>
                </a:solidFill>
              </a:rPr>
              <a:t>MLM</a:t>
            </a:r>
            <a:endParaRPr lang="zh-TW" altLang="en-US" sz="2600" dirty="0">
              <a:solidFill>
                <a:srgbClr val="C00000"/>
              </a:solidFill>
            </a:endParaRPr>
          </a:p>
          <a:p>
            <a:pPr algn="l" rtl="0"/>
            <a:r>
              <a:rPr lang="zh-TW" altLang="en-US" sz="3200" dirty="0"/>
              <a:t>Common products:</a:t>
            </a:r>
            <a:endParaRPr lang="en-US" altLang="zh-TW" sz="3200" dirty="0"/>
          </a:p>
          <a:p>
            <a:pPr lvl="1" algn="l" rtl="0"/>
            <a:r>
              <a:rPr lang="zh-TW" altLang="en-US" sz="2400" dirty="0"/>
              <a:t>Usually sold</a:t>
            </a:r>
            <a:r>
              <a:rPr lang="zh-TW" altLang="en-US" dirty="0">
                <a:solidFill>
                  <a:srgbClr val="C00000"/>
                </a:solidFill>
              </a:rPr>
              <a:t>Beauty products, health products, clothing</a:t>
            </a:r>
            <a:r>
              <a:rPr lang="zh-TW" altLang="en-US" sz="2400" dirty="0"/>
              <a:t>etc., the product range is relatively concentrated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zh-TW" altLang="en-US" dirty="0"/>
              <a:t>Wechat Business</a:t>
            </a:r>
            <a:r>
              <a:rPr lang="en-US" altLang="zh-TW" dirty="0"/>
              <a:t>(</a:t>
            </a:r>
            <a:r>
              <a:rPr lang="en-US" altLang="zh-TW" dirty="0" err="1"/>
              <a:t>Micronet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5F91B16-BA95-4940-B7A8-CF5F099B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zh-TW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Stay-at-home economy</a:t>
            </a:r>
            <a:r>
              <a:rPr lang="en-US" altLang="zh-TW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!</a:t>
            </a:r>
            <a:r>
              <a:rPr lang="zh-TW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The rise of “WeChat business” has led to a nationwide wave of entrepreneurship</a:t>
            </a:r>
            <a:r>
              <a:rPr lang="zh-CN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,</a:t>
            </a:r>
            <a:r>
              <a:rPr lang="en-US" altLang="zh-CN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TVBS</a:t>
            </a:r>
            <a:endParaRPr lang="zh-TW" altLang="en-US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pPr lvl="1" algn="l" rtl="0"/>
            <a:r>
              <a:rPr lang="en-US" altLang="zh-TW" sz="24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  <a:hlinkClick r:id="rId2"/>
              </a:rPr>
              <a:t>https://www.youtube.com/watch?v=ONxCqkd8mks</a:t>
            </a:r>
            <a:endParaRPr lang="en-US" altLang="zh-TW" sz="2400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pPr algn="l" rtl="0"/>
            <a:r>
              <a:rPr lang="zh-TW" alt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Is running a micro-business like dreaming of getting rich quickly?</a:t>
            </a:r>
            <a:endParaRPr lang="en-US" altLang="zh-TW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pPr lvl="1" algn="l" rtl="0"/>
            <a:r>
              <a:rPr lang="en-US" altLang="zh-TW" sz="2400" dirty="0">
                <a:hlinkClick r:id="rId3"/>
              </a:rPr>
              <a:t>https://www.youtube.com/watch?v=Jr-sssc_wk0</a:t>
            </a:r>
            <a:endParaRPr lang="en-US" altLang="zh-TW" sz="2400" dirty="0"/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AB724DB-350A-44C7-88D7-E1FBCDF1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zh-CN" altLang="en-US" dirty="0"/>
              <a:t>Micro-business instruction video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23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460701"/>
            <a:ext cx="8495931" cy="3384675"/>
          </a:xfrm>
        </p:spPr>
        <p:txBody>
          <a:bodyPr>
            <a:normAutofit fontScale="92500" lnSpcReduction="20000"/>
          </a:bodyPr>
          <a:lstStyle/>
          <a:p>
            <a:pPr rtl="0"/>
            <a:r>
              <a:rPr lang="en-US" altLang="zh-CN" dirty="0"/>
              <a:t>2.</a:t>
            </a:r>
            <a:r>
              <a:rPr lang="zh-CN" altLang="en-US" dirty="0"/>
              <a:t>Taiwanese artist Lin Ruiyang</a:t>
            </a:r>
            <a:r>
              <a:rPr lang="en-US" altLang="zh-CN" dirty="0"/>
              <a:t>【</a:t>
            </a:r>
            <a:r>
              <a:rPr lang="en-US" altLang="zh-TW" dirty="0"/>
              <a:t>TST </a:t>
            </a:r>
            <a:r>
              <a:rPr lang="zh-TW" altLang="en-US" dirty="0"/>
              <a:t>Family Secrets</a:t>
            </a:r>
            <a:r>
              <a:rPr lang="en-US" altLang="zh-CN" dirty="0"/>
              <a:t>】</a:t>
            </a:r>
            <a:r>
              <a:rPr lang="zh-CN" altLang="en-US" dirty="0"/>
              <a:t>of </a:t>
            </a:r>
            <a:r>
              <a:rPr lang="en-US" altLang="zh-CN" dirty="0"/>
              <a:t>two </a:t>
            </a:r>
            <a:r>
              <a:rPr lang="zh-CN" altLang="en-US" dirty="0"/>
              <a:t>Business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345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5A87C72-41F2-4E80-8E19-54C461DC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altLang="zh-CN" dirty="0"/>
              <a:t>【</a:t>
            </a:r>
            <a:r>
              <a:rPr lang="en-US" altLang="zh-TW" dirty="0"/>
              <a:t>TST</a:t>
            </a:r>
            <a:r>
              <a:rPr lang="zh-TW" altLang="en-US" dirty="0"/>
              <a:t>Family Secrets</a:t>
            </a:r>
            <a:r>
              <a:rPr lang="en-US" altLang="zh-CN" dirty="0"/>
              <a:t>】</a:t>
            </a:r>
          </a:p>
          <a:p>
            <a:pPr lvl="1" algn="l" rtl="0"/>
            <a:r>
              <a:rPr lang="zh-TW" altLang="en-US" dirty="0">
                <a:solidFill>
                  <a:srgbClr val="C00000"/>
                </a:solidFill>
              </a:rPr>
              <a:t>Depends on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Wechat Business</a:t>
            </a:r>
            <a:r>
              <a:rPr lang="zh-TW" altLang="en-US" dirty="0">
                <a:solidFill>
                  <a:srgbClr val="C00000"/>
                </a:solidFill>
              </a:rPr>
              <a:t>model,</a:t>
            </a:r>
            <a:endParaRPr lang="en-US" altLang="zh-TW" dirty="0">
              <a:solidFill>
                <a:srgbClr val="C00000"/>
              </a:solidFill>
            </a:endParaRPr>
          </a:p>
          <a:p>
            <a:pPr lvl="1" algn="l" rtl="0"/>
            <a:r>
              <a:rPr lang="zh-TW" altLang="en-US" dirty="0"/>
              <a:t>Sales are mainly conducted through social platforms such as WeChat.</a:t>
            </a:r>
            <a:r>
              <a:rPr lang="zh-TW" altLang="en-US" dirty="0">
                <a:solidFill>
                  <a:srgbClr val="C00000"/>
                </a:solidFill>
              </a:rPr>
              <a:t>One of the leading companies in China's WeChat business market</a:t>
            </a:r>
            <a:endParaRPr lang="en-US" altLang="zh-TW" dirty="0">
              <a:solidFill>
                <a:srgbClr val="C00000"/>
              </a:solidFill>
            </a:endParaRPr>
          </a:p>
          <a:p>
            <a:pPr algn="l" rtl="0"/>
            <a:r>
              <a:rPr lang="en-US" altLang="zh-CN" dirty="0"/>
              <a:t>2</a:t>
            </a:r>
            <a:r>
              <a:rPr lang="en-US" altLang="zh-TW" dirty="0"/>
              <a:t>018</a:t>
            </a:r>
            <a:r>
              <a:rPr lang="zh-TW" altLang="en-US" dirty="0"/>
              <a:t>Year</a:t>
            </a:r>
            <a:r>
              <a:rPr lang="zh-CN" altLang="en-US" dirty="0"/>
              <a:t>Lin Ruiyang</a:t>
            </a:r>
            <a:r>
              <a:rPr lang="zh-TW" altLang="en-US" dirty="0"/>
              <a:t>The total tax amount is as high as</a:t>
            </a:r>
            <a:r>
              <a:rPr lang="en-US" altLang="zh-TW" dirty="0"/>
              <a:t>twenty one</a:t>
            </a:r>
            <a:r>
              <a:rPr lang="zh-TW" altLang="en-US" dirty="0"/>
              <a:t>RMB billion (approx.</a:t>
            </a:r>
            <a:r>
              <a:rPr lang="en-US" altLang="zh-TW" dirty="0">
                <a:solidFill>
                  <a:srgbClr val="C00000"/>
                </a:solidFill>
              </a:rPr>
              <a:t>96</a:t>
            </a:r>
            <a:r>
              <a:rPr lang="zh-TW" altLang="en-US" dirty="0">
                <a:solidFill>
                  <a:srgbClr val="C00000"/>
                </a:solidFill>
              </a:rPr>
              <a:t>100 million yuan</a:t>
            </a:r>
            <a:r>
              <a:rPr lang="zh-TW" altLang="en-US" dirty="0"/>
              <a:t>NT$)</a:t>
            </a:r>
            <a:endParaRPr lang="en-US" altLang="zh-TW" dirty="0"/>
          </a:p>
          <a:p>
            <a:pPr algn="l" rtl="0"/>
            <a:r>
              <a:rPr lang="zh-CN" altLang="en-US" dirty="0"/>
              <a:t>Problem:</a:t>
            </a:r>
            <a:endParaRPr lang="en-US" altLang="zh-CN" dirty="0"/>
          </a:p>
          <a:p>
            <a:pPr lvl="1" algn="l" rtl="0"/>
            <a:r>
              <a:rPr lang="zh-CN" altLang="en-US" dirty="0"/>
              <a:t>Its business model is on the edge of legality. If you are not careful, you may be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Rat Club</a:t>
            </a:r>
            <a:r>
              <a:rPr lang="en-US" altLang="zh-CN" dirty="0"/>
              <a:t>】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rgbClr val="C00000"/>
                </a:solidFill>
              </a:rPr>
              <a:t>Depend on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Recruiting people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rgbClr val="C00000"/>
                </a:solidFill>
              </a:rPr>
              <a:t>To make a profit</a:t>
            </a:r>
            <a:endParaRPr lang="en-US" altLang="zh-TW" dirty="0">
              <a:solidFill>
                <a:srgbClr val="C00000"/>
              </a:solidFill>
            </a:endParaRPr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B92B62D-5AC6-4BF0-934C-541ADF2D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127737"/>
            <a:ext cx="8753382" cy="1265238"/>
          </a:xfrm>
        </p:spPr>
        <p:txBody>
          <a:bodyPr>
            <a:noAutofit/>
          </a:bodyPr>
          <a:lstStyle/>
          <a:p>
            <a:pPr rtl="0"/>
            <a:r>
              <a:rPr lang="en-US" altLang="zh-CN" sz="2800" dirty="0"/>
              <a:t>The most famous micro-business: Taiwanese Lin </a:t>
            </a:r>
            <a:r>
              <a:rPr lang="en-US" altLang="zh-CN" sz="2800" dirty="0" err="1"/>
              <a:t>Ruiyang</a:t>
            </a:r>
            <a:r>
              <a:rPr lang="en-US" altLang="zh-CN" sz="2800" dirty="0"/>
              <a:t> and Zhang Ting's cosmetics brand, 【TST Tin's Secret】.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368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5A87C72-41F2-4E80-8E19-54C461DC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altLang="zh-CN" sz="3600" dirty="0"/>
              <a:t>【</a:t>
            </a:r>
            <a:r>
              <a:rPr lang="en-US" altLang="zh-TW" sz="3600" dirty="0"/>
              <a:t>TST</a:t>
            </a:r>
            <a:r>
              <a:rPr lang="zh-TW" altLang="en-US" sz="3600" dirty="0"/>
              <a:t>Family Secrets</a:t>
            </a:r>
            <a:r>
              <a:rPr lang="en-US" altLang="zh-CN" sz="3600" dirty="0"/>
              <a:t>】</a:t>
            </a:r>
            <a:r>
              <a:rPr lang="zh-TW" altLang="en-US" sz="3600" dirty="0"/>
              <a:t>exist</a:t>
            </a:r>
            <a:r>
              <a:rPr lang="en-US" altLang="zh-TW" sz="3600" dirty="0"/>
              <a:t>2021</a:t>
            </a:r>
            <a:r>
              <a:rPr lang="zh-TW" altLang="en-US" sz="3600" dirty="0"/>
              <a:t>In 2006, he was charged with illegal pyramid selling</a:t>
            </a:r>
            <a:r>
              <a:rPr lang="zh-TW" altLang="en-US" sz="3600" dirty="0">
                <a:solidFill>
                  <a:srgbClr val="C00000"/>
                </a:solidFill>
              </a:rPr>
              <a:t>Official investigation by mainland China</a:t>
            </a:r>
            <a:r>
              <a:rPr lang="zh-TW" altLang="en-US" sz="3600" dirty="0"/>
              <a:t>,</a:t>
            </a:r>
            <a:r>
              <a:rPr lang="zh-CN" altLang="en-US" sz="3600" dirty="0"/>
              <a:t>Frozen property</a:t>
            </a:r>
            <a:endParaRPr lang="en-US" altLang="zh-TW" sz="3600" dirty="0"/>
          </a:p>
          <a:p>
            <a:pPr algn="l" rtl="0"/>
            <a:r>
              <a:rPr lang="zh-TW" altLang="en-US" sz="3600" dirty="0"/>
              <a:t>After investigation</a:t>
            </a:r>
            <a:r>
              <a:rPr lang="en-US" altLang="zh-TW" sz="3600" dirty="0"/>
              <a:t>2023</a:t>
            </a:r>
            <a:r>
              <a:rPr lang="zh-TW" altLang="en-US" sz="3600" dirty="0"/>
              <a:t>Year</a:t>
            </a:r>
            <a:r>
              <a:rPr lang="en-US" altLang="zh-TW" sz="3600" dirty="0"/>
              <a:t>10</a:t>
            </a:r>
            <a:r>
              <a:rPr lang="zh-TW" altLang="en-US" sz="3600" dirty="0"/>
              <a:t>Yueshijiazhuang Yuhua District People's Court</a:t>
            </a:r>
            <a:r>
              <a:rPr lang="zh-TW" altLang="en-US" sz="3600" dirty="0">
                <a:solidFill>
                  <a:srgbClr val="C00000"/>
                </a:solidFill>
              </a:rPr>
              <a:t>Cancel</a:t>
            </a:r>
            <a:r>
              <a:rPr lang="zh-CN" altLang="en-US" sz="3600" dirty="0">
                <a:solidFill>
                  <a:srgbClr val="C00000"/>
                </a:solidFill>
              </a:rPr>
              <a:t>survey</a:t>
            </a:r>
            <a:r>
              <a:rPr lang="zh-TW" altLang="en-US" sz="3600" dirty="0"/>
              <a:t>, and put the two</a:t>
            </a:r>
            <a:r>
              <a:rPr lang="zh-TW" altLang="en-US" sz="3600" dirty="0">
                <a:solidFill>
                  <a:srgbClr val="C00000"/>
                </a:solidFill>
              </a:rPr>
              <a:t>Asset Thawing</a:t>
            </a:r>
            <a:r>
              <a:rPr lang="zh-TW" altLang="en-US" sz="3600" dirty="0"/>
              <a:t>, successfully retrieved</a:t>
            </a:r>
            <a:r>
              <a:rPr lang="en-US" altLang="zh-TW" sz="3600" dirty="0"/>
              <a:t>88.8</a:t>
            </a:r>
            <a:r>
              <a:rPr lang="zh-TW" altLang="en-US" sz="3600" dirty="0"/>
              <a:t>100 million yuan</a:t>
            </a:r>
            <a:endParaRPr lang="en-US" altLang="zh-TW" sz="3600" dirty="0"/>
          </a:p>
          <a:p>
            <a:pPr algn="l" rtl="0"/>
            <a:r>
              <a:rPr lang="zh-CN" altLang="en-US" sz="3600" dirty="0"/>
              <a:t>Now</a:t>
            </a:r>
            <a:r>
              <a:rPr lang="en-US" altLang="zh-CN" sz="3600" dirty="0"/>
              <a:t>【</a:t>
            </a:r>
            <a:r>
              <a:rPr lang="en-US" altLang="zh-TW" sz="3600" dirty="0"/>
              <a:t>TST</a:t>
            </a:r>
            <a:r>
              <a:rPr lang="zh-TW" altLang="en-US" sz="3600" dirty="0"/>
              <a:t>Family Secrets</a:t>
            </a:r>
            <a:r>
              <a:rPr lang="en-US" altLang="zh-CN" sz="3600" dirty="0"/>
              <a:t>】</a:t>
            </a:r>
            <a:r>
              <a:rPr lang="zh-CN" altLang="en-US" sz="3600" dirty="0"/>
              <a:t>Expanded to Southeast Asia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B92B62D-5AC6-4BF0-934C-541ADF2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altLang="zh-CN" sz="3200" dirty="0"/>
              <a:t>The most famous micro-business: Taiwanese Lin </a:t>
            </a:r>
            <a:r>
              <a:rPr lang="en-US" altLang="zh-CN" sz="3200" dirty="0" err="1"/>
              <a:t>Ruiyang</a:t>
            </a:r>
            <a:r>
              <a:rPr lang="en-US" altLang="zh-CN" sz="3200" dirty="0"/>
              <a:t> and Zhang Ting's cosmetics brand, 【TST Tin's Secret】.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76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5A87C72-41F2-4E80-8E19-54C461DC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zh-CN" sz="3600" dirty="0"/>
              <a:t>【</a:t>
            </a:r>
            <a:r>
              <a:rPr lang="en-US" altLang="zh-TW" sz="3600" dirty="0"/>
              <a:t>TST</a:t>
            </a:r>
            <a:r>
              <a:rPr lang="zh-TW" altLang="en-US" sz="3600" dirty="0"/>
              <a:t>Family Secrets</a:t>
            </a:r>
            <a:r>
              <a:rPr lang="en-US" altLang="zh-CN" sz="3600" dirty="0"/>
              <a:t>】</a:t>
            </a:r>
            <a:r>
              <a:rPr lang="zh-CN" altLang="en-US" sz="3600" dirty="0"/>
              <a:t>The business model is mainly</a:t>
            </a:r>
            <a:r>
              <a:rPr lang="en-US" altLang="zh-CN" sz="3600" dirty="0"/>
              <a:t>2</a:t>
            </a:r>
            <a:r>
              <a:rPr lang="zh-CN" altLang="en-US" sz="3600" dirty="0"/>
              <a:t>Type:</a:t>
            </a:r>
            <a:endParaRPr lang="en-US" altLang="zh-CN" sz="3600" dirty="0"/>
          </a:p>
          <a:p>
            <a:pPr lvl="1" algn="l" rtl="0"/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(1).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WeChat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【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Wechat Business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】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Multi-level marketing business model</a:t>
            </a:r>
            <a:endParaRPr lang="en-US" altLang="zh-CN" sz="32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(2).O2O</a:t>
            </a:r>
            <a:r>
              <a:rPr lang="zh-CN" altLang="en-US" sz="3200" dirty="0">
                <a:solidFill>
                  <a:srgbClr val="7030A0"/>
                </a:solidFill>
                <a:highlight>
                  <a:srgbClr val="FFFF00"/>
                </a:highlight>
              </a:rPr>
              <a:t>Business Model</a:t>
            </a:r>
            <a:endParaRPr lang="en-US" altLang="zh-CN" sz="32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endParaRPr lang="en-US" altLang="zh-TW" sz="3600" dirty="0">
              <a:solidFill>
                <a:srgbClr val="7030A0"/>
              </a:solidFill>
            </a:endParaRPr>
          </a:p>
          <a:p>
            <a:pPr algn="l" rtl="0"/>
            <a:r>
              <a:rPr lang="zh-CN" altLang="en-US" sz="4800" dirty="0">
                <a:solidFill>
                  <a:srgbClr val="7030A0"/>
                </a:solidFill>
              </a:rPr>
              <a:t>What is</a:t>
            </a:r>
            <a:r>
              <a:rPr lang="en-US" altLang="zh-CN" sz="4800" dirty="0">
                <a:solidFill>
                  <a:srgbClr val="7030A0"/>
                </a:solidFill>
              </a:rPr>
              <a:t>O2O</a:t>
            </a:r>
            <a:r>
              <a:rPr lang="zh-CN" altLang="en-US" sz="4800" dirty="0">
                <a:solidFill>
                  <a:srgbClr val="7030A0"/>
                </a:solidFill>
              </a:rPr>
              <a:t>Business model?</a:t>
            </a:r>
            <a:endParaRPr lang="en-US" altLang="zh-CN" sz="4800" dirty="0">
              <a:solidFill>
                <a:srgbClr val="7030A0"/>
              </a:solidFill>
            </a:endParaRPr>
          </a:p>
          <a:p>
            <a:pPr algn="l" rtl="0"/>
            <a:endParaRPr lang="zh-TW" altLang="en-US" sz="4800" dirty="0">
              <a:solidFill>
                <a:srgbClr val="7030A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B92B62D-5AC6-4BF0-934C-541ADF2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altLang="zh-CN" sz="3200" dirty="0"/>
              <a:t>The most famous micro-business: Taiwanese Lin </a:t>
            </a:r>
            <a:r>
              <a:rPr lang="en-US" altLang="zh-CN" sz="3200" dirty="0" err="1"/>
              <a:t>Ruiyang</a:t>
            </a:r>
            <a:r>
              <a:rPr lang="en-US" altLang="zh-CN" sz="3200" dirty="0"/>
              <a:t> and Zhang Ting's cosmetics brand, 【TST Tin's Secret】.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975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FB5ED45-38E9-4D9E-9491-2C7CF973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altLang="zh-TW" dirty="0">
                <a:solidFill>
                  <a:srgbClr val="7030A0"/>
                </a:solidFill>
              </a:rPr>
              <a:t>(1).</a:t>
            </a:r>
            <a:r>
              <a:rPr lang="zh-TW" altLang="en-US" dirty="0">
                <a:solidFill>
                  <a:srgbClr val="7030A0"/>
                </a:solidFill>
              </a:rPr>
              <a:t>Online promotion, offline experience:</a:t>
            </a:r>
          </a:p>
          <a:p>
            <a:pPr lvl="1" algn="l" rtl="0"/>
            <a:r>
              <a:rPr lang="en-US" altLang="zh-TW" dirty="0"/>
              <a:t>TST</a:t>
            </a:r>
            <a:r>
              <a:rPr lang="zh-TW" altLang="en-US" dirty="0"/>
              <a:t>We promote our products extensively through online platforms such as WeChat.</a:t>
            </a:r>
            <a:endParaRPr lang="en-US" altLang="zh-TW" dirty="0"/>
          </a:p>
          <a:p>
            <a:pPr lvl="1" algn="l" rtl="0"/>
            <a:r>
              <a:rPr lang="zh-TW" altLang="en-US" dirty="0"/>
              <a:t>At the same time,</a:t>
            </a:r>
            <a:r>
              <a:rPr lang="en-US" altLang="zh-TW" dirty="0"/>
              <a:t>TST</a:t>
            </a:r>
            <a:r>
              <a:rPr lang="zh-TW" altLang="en-US" dirty="0"/>
              <a:t>Physical stores or experience stores have also been set up in some cities so that consumers can experience the products in person offline.</a:t>
            </a:r>
          </a:p>
          <a:p>
            <a:pPr algn="l" rtl="0"/>
            <a:r>
              <a:rPr lang="en-US" altLang="zh-TW" dirty="0">
                <a:solidFill>
                  <a:srgbClr val="7030A0"/>
                </a:solidFill>
              </a:rPr>
              <a:t>(2).</a:t>
            </a:r>
            <a:r>
              <a:rPr lang="zh-TW" altLang="en-US" dirty="0">
                <a:solidFill>
                  <a:srgbClr val="7030A0"/>
                </a:solidFill>
              </a:rPr>
              <a:t>Online order, offline delivery:</a:t>
            </a:r>
          </a:p>
          <a:p>
            <a:pPr lvl="1" algn="l" rtl="0"/>
            <a:r>
              <a:rPr lang="en-US" altLang="zh-TW" dirty="0"/>
              <a:t>TST</a:t>
            </a:r>
            <a:r>
              <a:rPr lang="zh-TW" altLang="en-US" dirty="0"/>
              <a:t>Customers can place orders through WeChat Mini Program or WeChat Mall, and then choose to pick up the goods at offline stores.</a:t>
            </a:r>
          </a:p>
          <a:p>
            <a:pPr algn="l" rtl="0"/>
            <a:r>
              <a:rPr lang="en-US" altLang="zh-TW" dirty="0">
                <a:solidFill>
                  <a:srgbClr val="7030A0"/>
                </a:solidFill>
              </a:rPr>
              <a:t>(3).</a:t>
            </a:r>
            <a:r>
              <a:rPr lang="zh-TW" altLang="en-US" dirty="0">
                <a:solidFill>
                  <a:srgbClr val="7030A0"/>
                </a:solidFill>
              </a:rPr>
              <a:t>Offline activities promote online sales:</a:t>
            </a:r>
          </a:p>
          <a:p>
            <a:pPr lvl="1" algn="l" rtl="0"/>
            <a:r>
              <a:rPr lang="en-US" altLang="zh-TW" dirty="0"/>
              <a:t>TST</a:t>
            </a:r>
            <a:r>
              <a:rPr lang="zh-TW" altLang="en-US" dirty="0"/>
              <a:t>Frequently hold offline events, such as new product launches and beauty seminars, to guide them to make subsequent purchases through WeChat or online shopping malls.</a:t>
            </a:r>
          </a:p>
          <a:p>
            <a:pPr algn="l" rtl="0"/>
            <a:r>
              <a:rPr lang="en-US" altLang="zh-TW" dirty="0">
                <a:solidFill>
                  <a:srgbClr val="7030A0"/>
                </a:solidFill>
              </a:rPr>
              <a:t>(4),</a:t>
            </a:r>
            <a:r>
              <a:rPr lang="zh-TW" altLang="en-US" dirty="0">
                <a:solidFill>
                  <a:srgbClr val="7030A0"/>
                </a:solidFill>
              </a:rPr>
              <a:t>Data integration and precision marketing:</a:t>
            </a:r>
          </a:p>
          <a:p>
            <a:pPr lvl="1" algn="l" rtl="0"/>
            <a:r>
              <a:rPr lang="en-US" altLang="zh-TW" dirty="0"/>
              <a:t>TST</a:t>
            </a:r>
            <a:r>
              <a:rPr lang="zh-TW" altLang="en-US" dirty="0"/>
              <a:t>Utilize online and offline sales data to analyze consumer behavior and conduct precise marketing.</a:t>
            </a:r>
            <a:r>
              <a:rPr lang="en-US" altLang="zh-TW" dirty="0"/>
              <a:t>O2O</a:t>
            </a:r>
            <a:r>
              <a:rPr lang="zh-TW" altLang="en-US" dirty="0"/>
              <a:t>model,</a:t>
            </a:r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7CB4C43-A2A3-4844-B81A-5F79693C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zh-CN" altLang="en-US" dirty="0"/>
              <a:t>What is </a:t>
            </a:r>
            <a:r>
              <a:rPr lang="en-US" altLang="zh-CN" dirty="0"/>
              <a:t>O2O </a:t>
            </a:r>
            <a:r>
              <a:rPr lang="zh-CN" altLang="en-US" dirty="0"/>
              <a:t>Business model?</a:t>
            </a:r>
            <a:br>
              <a:rPr lang="en-US" altLang="zh-CN" dirty="0"/>
            </a:br>
            <a:r>
              <a:rPr lang="en-US" altLang="zh-TW" dirty="0"/>
              <a:t>O2O</a:t>
            </a:r>
            <a:r>
              <a:rPr lang="zh-TW" altLang="en-US" dirty="0"/>
              <a:t>（</a:t>
            </a:r>
            <a:r>
              <a:rPr lang="en-US" altLang="zh-TW" dirty="0">
                <a:solidFill>
                  <a:srgbClr val="7030A0"/>
                </a:solidFill>
              </a:rPr>
              <a:t>Online to Offline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58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121790"/>
            <a:ext cx="8495931" cy="4854803"/>
          </a:xfrm>
        </p:spPr>
        <p:txBody>
          <a:bodyPr>
            <a:normAutofit fontScale="55000" lnSpcReduction="20000"/>
          </a:bodyPr>
          <a:lstStyle/>
          <a:p>
            <a:pPr rtl="0"/>
            <a:r>
              <a:rPr lang="en-US" altLang="zh-CN" sz="9600" dirty="0"/>
              <a:t>3.</a:t>
            </a:r>
            <a:r>
              <a:rPr lang="zh-TW" altLang="en-US" sz="9600" dirty="0"/>
              <a:t>Future Trends of E-Commerce</a:t>
            </a:r>
            <a:endParaRPr lang="en-US" altLang="zh-TW" sz="9600" dirty="0"/>
          </a:p>
          <a:p>
            <a:pPr algn="l" rtl="0"/>
            <a:endParaRPr lang="en-US" altLang="zh-TW" dirty="0"/>
          </a:p>
          <a:p>
            <a:pPr rtl="0"/>
            <a:r>
              <a:rPr lang="en-US" altLang="zh-CN" dirty="0"/>
              <a:t>【</a:t>
            </a:r>
            <a:r>
              <a:rPr lang="zh-CN" altLang="en-US" dirty="0"/>
              <a:t>Artificial Intelligence,</a:t>
            </a:r>
            <a:r>
              <a:rPr lang="zh-TW" altLang="en-US" dirty="0"/>
              <a:t>Blockchain</a:t>
            </a:r>
            <a:r>
              <a:rPr lang="zh-CN" altLang="en-US" dirty="0"/>
              <a:t>,</a:t>
            </a:r>
            <a:r>
              <a:rPr lang="zh-TW" altLang="en-US" dirty="0"/>
              <a:t>Unmanned store</a:t>
            </a:r>
            <a:r>
              <a:rPr lang="zh-CN" altLang="en-US" dirty="0"/>
              <a:t>,</a:t>
            </a:r>
            <a:r>
              <a:rPr lang="zh-TW" altLang="en-US" dirty="0"/>
              <a:t>Smart Logistics</a:t>
            </a:r>
            <a:r>
              <a:rPr lang="zh-CN" altLang="en-US" dirty="0"/>
              <a:t>, </a:t>
            </a:r>
            <a:r>
              <a:rPr lang="zh-TW" altLang="en-US" dirty="0"/>
              <a:t>Green e-commerce</a:t>
            </a:r>
            <a:r>
              <a:rPr lang="zh-CN" altLang="en-US" dirty="0"/>
              <a:t>, sustainable development</a:t>
            </a:r>
            <a:r>
              <a:rPr lang="en-US" altLang="zh-CN" dirty="0"/>
              <a:t>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28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018095"/>
            <a:ext cx="8495931" cy="4713402"/>
          </a:xfrm>
        </p:spPr>
        <p:txBody>
          <a:bodyPr>
            <a:normAutofit fontScale="92500" lnSpcReduction="20000"/>
          </a:bodyPr>
          <a:lstStyle/>
          <a:p>
            <a:pPr rtl="0"/>
            <a:r>
              <a:rPr lang="en-US" altLang="zh-CN" dirty="0"/>
              <a:t>4.</a:t>
            </a:r>
            <a:r>
              <a:rPr lang="zh-TW" altLang="en-US" dirty="0"/>
              <a:t>Combining artificial intelligence with e-commerce</a:t>
            </a:r>
            <a:endParaRPr lang="en-US" altLang="zh-TW" dirty="0"/>
          </a:p>
          <a:p>
            <a:pPr rtl="0"/>
            <a:r>
              <a:rPr lang="en-US" altLang="zh-CN" sz="4000" dirty="0"/>
              <a:t>【</a:t>
            </a:r>
            <a:r>
              <a:rPr lang="zh-CN" altLang="en-US" sz="4000" dirty="0"/>
              <a:t>Personalized recommendations, intelligent customer service, dynamic pricing, and demand forecasting</a:t>
            </a:r>
            <a:r>
              <a:rPr lang="en-US" altLang="zh-CN" sz="4000" dirty="0"/>
              <a:t>】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dirty="0"/>
              <a:t>Artificial intelligence (AI) refers to the technology that simulates human intelligence.</a:t>
            </a:r>
            <a:endParaRPr lang="en-US" dirty="0"/>
          </a:p>
          <a:p>
            <a:pPr lvl="1" algn="l" rtl="0"/>
            <a:r>
              <a:rPr sz="3800" dirty="0">
                <a:solidFill>
                  <a:srgbClr val="C00000"/>
                </a:solidFill>
              </a:rPr>
              <a:t>Machine learning,</a:t>
            </a:r>
            <a:endParaRPr lang="en-US" sz="3800" dirty="0">
              <a:solidFill>
                <a:srgbClr val="C00000"/>
              </a:solidFill>
            </a:endParaRPr>
          </a:p>
          <a:p>
            <a:pPr lvl="1" algn="l" rtl="0"/>
            <a:r>
              <a:rPr sz="3800" dirty="0">
                <a:solidFill>
                  <a:srgbClr val="C00000"/>
                </a:solidFill>
              </a:rPr>
              <a:t>Natural Language Processing,</a:t>
            </a:r>
            <a:endParaRPr lang="en-US" sz="3800" dirty="0">
              <a:solidFill>
                <a:srgbClr val="C00000"/>
              </a:solidFill>
            </a:endParaRPr>
          </a:p>
          <a:p>
            <a:pPr lvl="1" algn="l" rtl="0"/>
            <a:r>
              <a:rPr sz="3800" dirty="0">
                <a:solidFill>
                  <a:srgbClr val="C00000"/>
                </a:solidFill>
              </a:rPr>
              <a:t>Computer vision and other technologies,</a:t>
            </a:r>
            <a:endParaRPr lang="en-US" sz="3800" dirty="0">
              <a:solidFill>
                <a:srgbClr val="C00000"/>
              </a:solidFill>
            </a:endParaRPr>
          </a:p>
          <a:p>
            <a:pPr algn="l" rtl="0"/>
            <a:r>
              <a:rPr dirty="0"/>
              <a:t>Enables computers to perform complex tasks.</a:t>
            </a:r>
            <a:endParaRPr lang="en-US" dirty="0"/>
          </a:p>
          <a:p>
            <a:pPr algn="l" rtl="0"/>
            <a:r>
              <a:rPr dirty="0"/>
              <a:t>With the advancement of technology, AI is increasingly being used in e-commerce, from improving user experience to optimizing business processes.</a:t>
            </a:r>
            <a:endParaRPr lang="en-US" dirty="0"/>
          </a:p>
          <a:p>
            <a:pPr algn="l" rtl="0"/>
            <a:r>
              <a:rPr dirty="0">
                <a:highlight>
                  <a:srgbClr val="FFFF00"/>
                </a:highlight>
              </a:rPr>
              <a:t>AI is becoming an important driving force for e-commerce.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sz="4000" dirty="0"/>
              <a:t>Overview of Artificial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A95CD40-6856-404A-BA5A-66EC6005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altLang="zh-CN" dirty="0"/>
              <a:t>1.</a:t>
            </a:r>
            <a:r>
              <a:rPr lang="zh-CN" altLang="en-US" dirty="0"/>
              <a:t>Summary</a:t>
            </a:r>
            <a:r>
              <a:rPr lang="zh-TW" altLang="en-US" dirty="0"/>
              <a:t>E-commerce</a:t>
            </a:r>
            <a:r>
              <a:rPr lang="en-US" altLang="zh-CN" dirty="0"/>
              <a:t>7</a:t>
            </a:r>
            <a:r>
              <a:rPr lang="zh-CN" altLang="en-US" dirty="0"/>
              <a:t>Development Model</a:t>
            </a:r>
            <a:endParaRPr lang="en-US" altLang="zh-CN" dirty="0"/>
          </a:p>
          <a:p>
            <a:pPr algn="l" rtl="0"/>
            <a:r>
              <a:rPr lang="en-US" altLang="zh-CN" dirty="0"/>
              <a:t>2.</a:t>
            </a:r>
            <a:r>
              <a:rPr lang="zh-CN" altLang="en-US" dirty="0"/>
              <a:t>Taiwanese artist Lin Ruiyang</a:t>
            </a:r>
            <a:r>
              <a:rPr lang="en-US" altLang="zh-CN" dirty="0"/>
              <a:t>【</a:t>
            </a:r>
            <a:r>
              <a:rPr lang="en-US" altLang="zh-TW" dirty="0"/>
              <a:t>TST</a:t>
            </a:r>
            <a:r>
              <a:rPr lang="zh-TW" altLang="en-US" dirty="0"/>
              <a:t>Family Secrets</a:t>
            </a:r>
            <a:r>
              <a:rPr lang="en-US" altLang="zh-CN" dirty="0"/>
              <a:t>】</a:t>
            </a:r>
            <a:r>
              <a:rPr lang="zh-CN" altLang="en-US" dirty="0"/>
              <a:t>of</a:t>
            </a:r>
            <a:r>
              <a:rPr lang="en-US" altLang="zh-CN" dirty="0"/>
              <a:t>2</a:t>
            </a:r>
            <a:r>
              <a:rPr lang="zh-CN" altLang="en-US" dirty="0"/>
              <a:t>Business Model</a:t>
            </a:r>
            <a:endParaRPr lang="zh-TW" altLang="en-US" dirty="0"/>
          </a:p>
          <a:p>
            <a:pPr algn="l" rtl="0"/>
            <a:r>
              <a:rPr lang="en-US" altLang="zh-CN" dirty="0"/>
              <a:t>3.</a:t>
            </a:r>
            <a:r>
              <a:rPr lang="zh-TW" altLang="en-US" dirty="0"/>
              <a:t>Future Trends of E-Commerce</a:t>
            </a:r>
            <a:endParaRPr lang="en-US" altLang="zh-TW" dirty="0"/>
          </a:p>
          <a:p>
            <a:pPr algn="l" rtl="0"/>
            <a:r>
              <a:rPr lang="en-US" altLang="zh-CN" dirty="0"/>
              <a:t>4.</a:t>
            </a:r>
            <a:r>
              <a:rPr lang="zh-TW" altLang="en-US" dirty="0"/>
              <a:t>Combining artificial intelligence with e-commerce</a:t>
            </a:r>
            <a:endParaRPr lang="en-US" altLang="zh-TW" dirty="0"/>
          </a:p>
          <a:p>
            <a:pPr algn="l" rtl="0"/>
            <a:r>
              <a:rPr lang="en-US" altLang="zh-CN" dirty="0"/>
              <a:t>5.</a:t>
            </a:r>
            <a:r>
              <a:rPr lang="zh-TW" altLang="en-US" dirty="0"/>
              <a:t>Application of blockchain technology in e-commerce</a:t>
            </a:r>
            <a:endParaRPr lang="en-US" altLang="zh-TW" dirty="0"/>
          </a:p>
          <a:p>
            <a:pPr algn="l" rtl="0"/>
            <a:r>
              <a:rPr lang="en-US" altLang="zh-CN" dirty="0"/>
              <a:t>6.</a:t>
            </a:r>
            <a:r>
              <a:rPr lang="zh-TW" altLang="en-US" dirty="0"/>
              <a:t>Unmanned store</a:t>
            </a:r>
            <a:endParaRPr lang="en-US" altLang="zh-TW" dirty="0"/>
          </a:p>
          <a:p>
            <a:pPr algn="l" rtl="0"/>
            <a:r>
              <a:rPr lang="en-US" altLang="zh-CN" dirty="0"/>
              <a:t>7.</a:t>
            </a:r>
            <a:r>
              <a:rPr lang="zh-TW" altLang="en-US" dirty="0"/>
              <a:t>Smart Logistics</a:t>
            </a:r>
            <a:endParaRPr lang="en-US" altLang="zh-TW" dirty="0"/>
          </a:p>
          <a:p>
            <a:pPr algn="l" rtl="0"/>
            <a:r>
              <a:rPr lang="en-US" altLang="zh-CN" dirty="0"/>
              <a:t>8.</a:t>
            </a:r>
            <a:r>
              <a:rPr lang="zh-TW" altLang="en-US" dirty="0"/>
              <a:t>Green e-commerce and sustainable development</a:t>
            </a:r>
          </a:p>
          <a:p>
            <a:pPr algn="l" rtl="0"/>
            <a:endParaRPr lang="zh-TW" altLang="en-US" dirty="0"/>
          </a:p>
          <a:p>
            <a:pPr algn="l" rtl="0"/>
            <a:endParaRPr lang="zh-TW" altLang="en-US" dirty="0"/>
          </a:p>
          <a:p>
            <a:pPr algn="l" rtl="0"/>
            <a:endParaRPr lang="zh-TW" altLang="en-US" dirty="0"/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75F818-7BCF-4F0B-A24B-C635D996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zh-CN" altLang="en-US" dirty="0"/>
              <a:t>Unit 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43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Personalized recommendation: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AI analyzes user behavior and preferences to provide personalized product recommendations and improve sales conversion rates.</a:t>
            </a:r>
            <a:endParaRPr lang="en-US" dirty="0"/>
          </a:p>
          <a:p>
            <a:pPr lvl="1" algn="l" rtl="0"/>
            <a:r>
              <a:rPr dirty="0"/>
              <a:t>For example,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Amazon's recommendation system</a:t>
            </a:r>
            <a:r>
              <a:rPr dirty="0"/>
              <a:t>Use AI technology to recommend relevant products to users.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Intelligent customer service: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AI-Powered Chatbot</a:t>
            </a:r>
            <a:r>
              <a:rPr dirty="0"/>
              <a:t>We can respond to customer inquiries immediately.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Provides 24/7 support</a:t>
            </a:r>
            <a:r>
              <a:rPr dirty="0"/>
              <a:t>, greatly improving customer service efficiency.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dirty="0">
                <a:solidFill>
                  <a:srgbClr val="7030A0"/>
                </a:solidFill>
              </a:rPr>
              <a:t>Price Optimization: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AI algorithms can be used to determine pricing based on market demand and competitor pricing.</a:t>
            </a:r>
            <a:r>
              <a:rPr lang="zh-CN" altLang="en-US" dirty="0"/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Dynamically adjust product prices</a:t>
            </a:r>
            <a:endParaRPr dirty="0"/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dirty="0">
                <a:solidFill>
                  <a:srgbClr val="7030A0"/>
                </a:solidFill>
              </a:rPr>
              <a:t>Demand Forecast: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AI analyzes historical sales data and market trends.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Predict future product demand</a:t>
            </a:r>
            <a:r>
              <a:rPr dirty="0"/>
              <a:t>, helping companies to manage inventory more accurately.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Application of AI in e-commerce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1008669"/>
            <a:ext cx="8495931" cy="4562572"/>
          </a:xfrm>
        </p:spPr>
        <p:txBody>
          <a:bodyPr>
            <a:normAutofit fontScale="55000" lnSpcReduction="20000"/>
          </a:bodyPr>
          <a:lstStyle/>
          <a:p>
            <a:pPr rtl="0"/>
            <a:r>
              <a:rPr lang="en-US" altLang="zh-CN" sz="9800" dirty="0"/>
              <a:t>5. Applications of Blockchain Technology in E-commerce  </a:t>
            </a:r>
          </a:p>
          <a:p>
            <a:pPr rtl="0"/>
            <a:r>
              <a:rPr lang="en-US" altLang="zh-CN" dirty="0"/>
              <a:t>【Cross-border Payments, Supply Chain Transparency, Automatic Execution of Smart Contracts, Anti-counterfeiting】</a:t>
            </a:r>
            <a:endParaRPr lang="zh-TW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06717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dirty="0"/>
              <a:t>Blockchain is a decentralized distributed ledger technology</a:t>
            </a:r>
            <a:endParaRPr lang="en-US" dirty="0"/>
          </a:p>
          <a:p>
            <a:pPr algn="l" rtl="0"/>
            <a:r>
              <a:rPr dirty="0"/>
              <a:t>Secured by encryption technology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Data immutability</a:t>
            </a:r>
            <a:r>
              <a:rPr dirty="0"/>
              <a:t>and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transparency</a:t>
            </a:r>
            <a:r>
              <a:rPr dirty="0"/>
              <a:t>.</a:t>
            </a:r>
            <a:endParaRPr lang="en-US" dirty="0"/>
          </a:p>
          <a:p>
            <a:pPr algn="l" rtl="0"/>
            <a:r>
              <a:rPr dirty="0"/>
              <a:t>Each transaction record is saved in a "block" and linked to the previous block in chronological order to form a "blockchain".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The basic principles of blockchain technology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1.</a:t>
            </a:r>
            <a:r>
              <a:rPr sz="3200" dirty="0">
                <a:solidFill>
                  <a:srgbClr val="7030A0"/>
                </a:solidFill>
              </a:rPr>
              <a:t>Payment and Settlement:</a:t>
            </a:r>
            <a:endParaRPr lang="en-US" sz="3200" dirty="0">
              <a:solidFill>
                <a:srgbClr val="7030A0"/>
              </a:solidFill>
            </a:endParaRPr>
          </a:p>
          <a:p>
            <a:pPr lvl="1" algn="l" rtl="0"/>
            <a:r>
              <a:rPr sz="2400" dirty="0"/>
              <a:t>Blockchain technology can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</a:rPr>
              <a:t>Enable fast and secure cross-border payments and settlements</a:t>
            </a:r>
            <a:r>
              <a:rPr sz="2400" dirty="0"/>
              <a:t>, reduce transaction costs and eliminate third-party intermediaries.</a:t>
            </a:r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2.</a:t>
            </a:r>
            <a:r>
              <a:rPr sz="3200" dirty="0">
                <a:solidFill>
                  <a:srgbClr val="7030A0"/>
                </a:solidFill>
              </a:rPr>
              <a:t>Supply Chain Transparency:</a:t>
            </a:r>
            <a:endParaRPr lang="en-US" sz="3200" dirty="0">
              <a:solidFill>
                <a:srgbClr val="7030A0"/>
              </a:solidFill>
            </a:endParaRPr>
          </a:p>
          <a:p>
            <a:pPr lvl="1" algn="l" rtl="0"/>
            <a:r>
              <a:rPr sz="2400" dirty="0"/>
              <a:t>Blockchain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</a:rPr>
              <a:t>Can record every link of the product in the supply chain</a:t>
            </a:r>
            <a:r>
              <a:rPr sz="2400" dirty="0"/>
              <a:t>, from the source of raw materials to the final consumer, providing</a:t>
            </a:r>
            <a:r>
              <a:rPr sz="2400" dirty="0">
                <a:solidFill>
                  <a:srgbClr val="C00000"/>
                </a:solidFill>
              </a:rPr>
              <a:t>Fully transparent tracking capabilities</a:t>
            </a:r>
            <a:r>
              <a:rPr sz="2400" dirty="0"/>
              <a:t>, which helps to improve product trust.</a:t>
            </a:r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3.</a:t>
            </a:r>
            <a:r>
              <a:rPr sz="3200" dirty="0">
                <a:solidFill>
                  <a:srgbClr val="7030A0"/>
                </a:solidFill>
              </a:rPr>
              <a:t>Smart Contract</a:t>
            </a:r>
            <a:r>
              <a:rPr lang="zh-CN" altLang="en-US" sz="3200" dirty="0">
                <a:solidFill>
                  <a:srgbClr val="7030A0"/>
                </a:solidFill>
              </a:rPr>
              <a:t>Automatic Transaction</a:t>
            </a:r>
            <a:r>
              <a:rPr sz="3200" dirty="0">
                <a:solidFill>
                  <a:srgbClr val="7030A0"/>
                </a:solidFill>
              </a:rPr>
              <a:t>:</a:t>
            </a:r>
            <a:endParaRPr lang="en-US" sz="3200" dirty="0">
              <a:solidFill>
                <a:srgbClr val="7030A0"/>
              </a:solidFill>
            </a:endParaRPr>
          </a:p>
          <a:p>
            <a:pPr lvl="1" algn="l" rtl="0"/>
            <a:r>
              <a:rPr sz="2400" dirty="0"/>
              <a:t>Smart contracts are based on</a:t>
            </a:r>
            <a:r>
              <a:rPr sz="2400" dirty="0">
                <a:highlight>
                  <a:srgbClr val="FFFF00"/>
                </a:highlight>
              </a:rPr>
              <a:t>Blockchain's self-executing protocol</a:t>
            </a:r>
            <a:r>
              <a:rPr sz="2400" dirty="0"/>
              <a:t>,</a:t>
            </a:r>
            <a:r>
              <a:rPr sz="2400" dirty="0">
                <a:solidFill>
                  <a:srgbClr val="C00000"/>
                </a:solidFill>
              </a:rPr>
              <a:t>When the predetermined conditions are met, the smart contract automatically executes the transaction</a:t>
            </a:r>
            <a:r>
              <a:rPr sz="2400" dirty="0"/>
              <a:t>, eliminating the need for intermediaries and improving transaction efficiency.</a:t>
            </a:r>
          </a:p>
          <a:p>
            <a:pPr algn="l" rtl="0"/>
            <a:r>
              <a:rPr lang="en-US" altLang="zh-CN" sz="3200" dirty="0">
                <a:solidFill>
                  <a:srgbClr val="7030A0"/>
                </a:solidFill>
              </a:rPr>
              <a:t>4.</a:t>
            </a:r>
            <a:r>
              <a:rPr sz="3200" dirty="0">
                <a:solidFill>
                  <a:srgbClr val="7030A0"/>
                </a:solidFill>
              </a:rPr>
              <a:t>Anti-counterfeiting and traceability</a:t>
            </a:r>
            <a:r>
              <a:rPr sz="3200" dirty="0"/>
              <a:t>:</a:t>
            </a:r>
            <a:endParaRPr lang="en-US" sz="3200" dirty="0"/>
          </a:p>
          <a:p>
            <a:pPr lvl="1" algn="l" rtl="0"/>
            <a:r>
              <a:rPr sz="2400" dirty="0"/>
              <a:t>Blockchain Technology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</a:rPr>
              <a:t>Can prevent products from being counterfeited</a:t>
            </a:r>
            <a:r>
              <a:rPr sz="2400" dirty="0"/>
              <a:t>By tracing the production and distribution of products, consumers can confirm the authenticity of the products.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t>Application of blockchain in e-commerce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altLang="zh-CN" dirty="0"/>
              <a:t>6.</a:t>
            </a:r>
            <a:r>
              <a:rPr lang="zh-TW" altLang="en-US" dirty="0"/>
              <a:t>Unmanned store</a:t>
            </a:r>
          </a:p>
        </p:txBody>
      </p:sp>
    </p:spTree>
    <p:extLst>
      <p:ext uri="{BB962C8B-B14F-4D97-AF65-F5344CB8AC3E}">
        <p14:creationId xmlns:p14="http://schemas.microsoft.com/office/powerpoint/2010/main" val="1350333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/>
              <a:t>Unmanned stores are a retail model based on automation technology and artificial intelligence, where customers can shop and pay by themselves without human intervention.</a:t>
            </a:r>
            <a:endParaRPr lang="en-US" dirty="0"/>
          </a:p>
          <a:p>
            <a:pPr algn="l" rtl="0"/>
            <a:r>
              <a:rPr dirty="0"/>
              <a:t>Unmanned store use</a:t>
            </a:r>
            <a:endParaRPr lang="en-US" dirty="0"/>
          </a:p>
          <a:p>
            <a:pPr lvl="1" algn="l" rtl="0"/>
            <a:r>
              <a:rPr sz="3500" dirty="0">
                <a:solidFill>
                  <a:srgbClr val="C00000"/>
                </a:solidFill>
              </a:rPr>
              <a:t>Sensors,</a:t>
            </a:r>
            <a:endParaRPr lang="en-US" sz="3500" dirty="0">
              <a:solidFill>
                <a:srgbClr val="C00000"/>
              </a:solidFill>
            </a:endParaRPr>
          </a:p>
          <a:p>
            <a:pPr lvl="1" algn="l" rtl="0"/>
            <a:r>
              <a:rPr sz="3500" dirty="0">
                <a:solidFill>
                  <a:srgbClr val="C00000"/>
                </a:solidFill>
              </a:rPr>
              <a:t>Camera</a:t>
            </a:r>
            <a:endParaRPr lang="en-US" sz="3500" dirty="0">
              <a:solidFill>
                <a:srgbClr val="C00000"/>
              </a:solidFill>
            </a:endParaRPr>
          </a:p>
          <a:p>
            <a:pPr lvl="1" algn="l" rtl="0"/>
            <a:r>
              <a:rPr sz="3500" dirty="0">
                <a:solidFill>
                  <a:srgbClr val="C00000"/>
                </a:solidFill>
              </a:rPr>
              <a:t>Payment Technology</a:t>
            </a:r>
            <a:endParaRPr lang="en-US" sz="3500" dirty="0">
              <a:solidFill>
                <a:srgbClr val="C00000"/>
              </a:solidFill>
            </a:endParaRPr>
          </a:p>
          <a:p>
            <a:pPr algn="l" rtl="0"/>
            <a:r>
              <a:rPr dirty="0"/>
              <a:t>To realize commodity identification and payment process, it represents the future direction of the retail industry.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Overview of Unmanned Store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Amazon Go: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Amazon Go is a pioneer in unmanned stores, which uses AI, computer vision and sensing technology to achieve a "grab and go" shopping experience. Customers scan the app when entering the store, select the products and leave directly, and the system will automatically deduct the payment.</a:t>
            </a:r>
          </a:p>
          <a:p>
            <a:pPr algn="l" rtl="0"/>
            <a:r>
              <a:rPr lang="zh-CN" altLang="en-US" dirty="0">
                <a:solidFill>
                  <a:srgbClr val="7030A0"/>
                </a:solidFill>
              </a:rPr>
              <a:t>Shopee</a:t>
            </a:r>
            <a:r>
              <a:rPr dirty="0">
                <a:solidFill>
                  <a:srgbClr val="7030A0"/>
                </a:solidFill>
              </a:rPr>
              <a:t>No one</a:t>
            </a:r>
            <a:r>
              <a:rPr lang="zh-CN" altLang="en-US" dirty="0">
                <a:solidFill>
                  <a:srgbClr val="7030A0"/>
                </a:solidFill>
              </a:rPr>
              <a:t>Pickup</a:t>
            </a:r>
            <a:r>
              <a:rPr dirty="0">
                <a:solidFill>
                  <a:srgbClr val="7030A0"/>
                </a:solidFill>
              </a:rPr>
              <a:t>shop: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lang="zh-CN" altLang="en-US" dirty="0"/>
              <a:t>Shopee</a:t>
            </a:r>
            <a:r>
              <a:rPr dirty="0"/>
              <a:t>Start trying to open an unmanned</a:t>
            </a:r>
            <a:r>
              <a:rPr lang="zh-CN" altLang="en-US" dirty="0"/>
              <a:t>Pickup</a:t>
            </a:r>
            <a:r>
              <a:rPr dirty="0"/>
              <a:t>shop,</a:t>
            </a:r>
            <a:r>
              <a:rPr lang="zh-CN" altLang="en-US" dirty="0"/>
              <a:t>And both</a:t>
            </a:r>
            <a:r>
              <a:rPr dirty="0"/>
              <a:t>is</a:t>
            </a:r>
            <a:r>
              <a:rPr lang="zh-CN" altLang="en-US" dirty="0"/>
              <a:t>Densely populated urban areas</a:t>
            </a:r>
            <a:r>
              <a:rPr dirty="0"/>
              <a:t>, unmanned stores can provide convenience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Save on shipping costs</a:t>
            </a:r>
            <a:r>
              <a:rPr lang="zh-CN" altLang="en-US" dirty="0"/>
              <a:t>The Inducement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Application of unmanned stores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altLang="zh-CN" dirty="0"/>
              <a:t>7.</a:t>
            </a:r>
            <a:r>
              <a:rPr lang="zh-TW" altLang="en-US" dirty="0"/>
              <a:t>Smart Logistics</a:t>
            </a:r>
          </a:p>
        </p:txBody>
      </p:sp>
    </p:spTree>
    <p:extLst>
      <p:ext uri="{BB962C8B-B14F-4D97-AF65-F5344CB8AC3E}">
        <p14:creationId xmlns:p14="http://schemas.microsoft.com/office/powerpoint/2010/main" val="78275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dirty="0"/>
              <a:t>Smart logistics refers to the use of</a:t>
            </a:r>
            <a:endParaRPr lang="en-US" dirty="0"/>
          </a:p>
          <a:p>
            <a:pPr lvl="1" algn="l" rtl="0"/>
            <a:r>
              <a:rPr sz="4000" dirty="0">
                <a:solidFill>
                  <a:srgbClr val="C00000"/>
                </a:solidFill>
              </a:rPr>
              <a:t>Internet of Things (IoT)</a:t>
            </a:r>
            <a:endParaRPr lang="en-US" sz="4000" dirty="0">
              <a:solidFill>
                <a:srgbClr val="C00000"/>
              </a:solidFill>
            </a:endParaRPr>
          </a:p>
          <a:p>
            <a:pPr lvl="1" algn="l" rtl="0"/>
            <a:r>
              <a:rPr sz="4000" dirty="0">
                <a:solidFill>
                  <a:srgbClr val="C00000"/>
                </a:solidFill>
              </a:rPr>
              <a:t>Big Data</a:t>
            </a:r>
            <a:endParaRPr lang="en-US" sz="4000" dirty="0">
              <a:solidFill>
                <a:srgbClr val="C00000"/>
              </a:solidFill>
            </a:endParaRPr>
          </a:p>
          <a:p>
            <a:pPr lvl="1" algn="l" rtl="0"/>
            <a:r>
              <a:rPr sz="4000" dirty="0">
                <a:solidFill>
                  <a:srgbClr val="C00000"/>
                </a:solidFill>
              </a:rPr>
              <a:t>Artificial Intelligence</a:t>
            </a:r>
            <a:endParaRPr lang="en-US" sz="4000" dirty="0">
              <a:solidFill>
                <a:srgbClr val="C00000"/>
              </a:solidFill>
            </a:endParaRPr>
          </a:p>
          <a:p>
            <a:pPr algn="l" rtl="0"/>
            <a:r>
              <a:rPr lang="zh-CN" altLang="en-US" dirty="0"/>
              <a:t>advantage:</a:t>
            </a:r>
            <a:endParaRPr lang="en-US" altLang="zh-CN" dirty="0"/>
          </a:p>
          <a:p>
            <a:pPr lvl="1" algn="l" rtl="0"/>
            <a:r>
              <a:rPr sz="3800" dirty="0">
                <a:solidFill>
                  <a:srgbClr val="C00000"/>
                </a:solidFill>
              </a:rPr>
              <a:t>Optimize logistics transportation and management processes,</a:t>
            </a:r>
            <a:endParaRPr lang="en-US" sz="3800" dirty="0">
              <a:solidFill>
                <a:srgbClr val="C00000"/>
              </a:solidFill>
            </a:endParaRPr>
          </a:p>
          <a:p>
            <a:pPr lvl="1" algn="l" rtl="0"/>
            <a:r>
              <a:rPr sz="3800" dirty="0">
                <a:solidFill>
                  <a:srgbClr val="C00000"/>
                </a:solidFill>
              </a:rPr>
              <a:t>Improve logistics efficiency,</a:t>
            </a:r>
            <a:endParaRPr lang="en-US" sz="3800" dirty="0">
              <a:solidFill>
                <a:srgbClr val="C00000"/>
              </a:solidFill>
            </a:endParaRPr>
          </a:p>
          <a:p>
            <a:pPr lvl="1" algn="l" rtl="0"/>
            <a:r>
              <a:rPr sz="3800" dirty="0">
                <a:solidFill>
                  <a:srgbClr val="C00000"/>
                </a:solidFill>
              </a:rPr>
              <a:t>Reduce operating costs.</a:t>
            </a:r>
            <a:endParaRPr lang="en-US" sz="3800" dirty="0">
              <a:solidFill>
                <a:srgbClr val="C00000"/>
              </a:solidFill>
            </a:endParaRPr>
          </a:p>
          <a:p>
            <a:pPr algn="l" rtl="0"/>
            <a:r>
              <a:rPr dirty="0"/>
              <a:t>Smart logistics covers</a:t>
            </a:r>
            <a:r>
              <a:rPr dirty="0">
                <a:highlight>
                  <a:srgbClr val="FFFF00"/>
                </a:highlight>
              </a:rPr>
              <a:t>The whole process from warehousing, transportation to distribution</a:t>
            </a:r>
            <a:r>
              <a:rPr dirty="0"/>
              <a:t>, is an indispensable part of e-commerce.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Overview of Smart Logistics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Automated warehousing: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By using</a:t>
            </a:r>
            <a:r>
              <a:rPr dirty="0">
                <a:solidFill>
                  <a:srgbClr val="C00000"/>
                </a:solidFill>
              </a:rPr>
              <a:t>Robotics and Automation Systems</a:t>
            </a:r>
            <a:r>
              <a:rPr dirty="0"/>
              <a:t>, enterprises can achieve efficient management and operation of warehouses, reduce manpower requirements and improve order processing speed.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Drone delivery: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Drones can be used for last-mile delivery, especially in remote or inaccessible areas, where drone delivery can be fast and cost-effective.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dirty="0">
                <a:solidFill>
                  <a:srgbClr val="7030A0"/>
                </a:solidFill>
              </a:rPr>
              <a:t>Real-time logistics tracking: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pass through</a:t>
            </a:r>
            <a:r>
              <a:rPr dirty="0">
                <a:highlight>
                  <a:srgbClr val="FFFF00"/>
                </a:highlight>
              </a:rPr>
              <a:t>Internet of Things Technology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Enterprises can</a:t>
            </a:r>
            <a:r>
              <a:rPr dirty="0">
                <a:solidFill>
                  <a:srgbClr val="C00000"/>
                </a:solidFill>
              </a:rPr>
              <a:t>Real-time tracking of every step in the logistics process</a:t>
            </a:r>
            <a:r>
              <a:rPr dirty="0"/>
              <a:t>, providing accurate delivery forecasts and status updates to improve customer satisfaction.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t>Application of Smart Logistics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575035"/>
            <a:ext cx="8495931" cy="5486400"/>
          </a:xfrm>
        </p:spPr>
        <p:txBody>
          <a:bodyPr>
            <a:normAutofit fontScale="55000" lnSpcReduction="20000"/>
          </a:bodyPr>
          <a:lstStyle/>
          <a:p>
            <a:pPr rtl="0"/>
            <a:r>
              <a:rPr lang="en-US" altLang="zh-CN" sz="10900" dirty="0"/>
              <a:t>1. Summary of Seven E-commerce Development Models:  </a:t>
            </a:r>
          </a:p>
          <a:p>
            <a:pPr rtl="0"/>
            <a:r>
              <a:rPr lang="en-US" altLang="zh-CN" dirty="0"/>
              <a:t>[Self-built E-commerce Platforms (D2C), Third-Party Platform Sales, Social Commerce, Micro-business, Subscription-based E-commerce, </a:t>
            </a:r>
            <a:r>
              <a:rPr lang="en-US" altLang="zh-CN" dirty="0" err="1"/>
              <a:t>Dropshipping</a:t>
            </a:r>
            <a:r>
              <a:rPr lang="en-US" altLang="zh-CN" dirty="0"/>
              <a:t> Model, Affiliate Marketing]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9717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altLang="zh-CN" dirty="0"/>
              <a:t>8.</a:t>
            </a:r>
            <a:r>
              <a:rPr lang="zh-TW" altLang="en-US" dirty="0"/>
              <a:t>Green e-commerce and sustainable development</a:t>
            </a:r>
          </a:p>
        </p:txBody>
      </p:sp>
    </p:spTree>
    <p:extLst>
      <p:ext uri="{BB962C8B-B14F-4D97-AF65-F5344CB8AC3E}">
        <p14:creationId xmlns:p14="http://schemas.microsoft.com/office/powerpoint/2010/main" val="3930204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/>
              <a:t>Green e-commerce refers to the practice of</a:t>
            </a:r>
            <a:endParaRPr lang="en-US" dirty="0"/>
          </a:p>
          <a:p>
            <a:pPr lvl="1" algn="l" rtl="0"/>
            <a:r>
              <a:rPr dirty="0"/>
              <a:t>Implementation</a:t>
            </a:r>
            <a:r>
              <a:rPr dirty="0">
                <a:highlight>
                  <a:srgbClr val="FFFF00"/>
                </a:highlight>
              </a:rPr>
              <a:t>environmental protection</a:t>
            </a:r>
            <a:r>
              <a:rPr dirty="0"/>
              <a:t>and</a:t>
            </a:r>
            <a:r>
              <a:rPr dirty="0">
                <a:highlight>
                  <a:srgbClr val="FFFF00"/>
                </a:highlight>
              </a:rPr>
              <a:t>Sustainable</a:t>
            </a:r>
            <a:r>
              <a:rPr dirty="0"/>
              <a:t>The approach,</a:t>
            </a:r>
            <a:endParaRPr lang="en-US" dirty="0"/>
          </a:p>
          <a:p>
            <a:pPr lvl="1" algn="l" rtl="0"/>
            <a:r>
              <a:rPr dirty="0"/>
              <a:t>Reduce negative impacts on the environment.</a:t>
            </a:r>
            <a:endParaRPr lang="en-US" dirty="0"/>
          </a:p>
          <a:p>
            <a:pPr algn="l" rtl="0"/>
            <a:r>
              <a:rPr dirty="0"/>
              <a:t>This includes</a:t>
            </a:r>
            <a:r>
              <a:rPr lang="zh-CN" altLang="en-US" dirty="0"/>
              <a:t>:</a:t>
            </a:r>
            <a:endParaRPr lang="en-US" altLang="zh-CN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select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Sustainable Materials</a:t>
            </a:r>
            <a:r>
              <a:rPr dirty="0">
                <a:solidFill>
                  <a:srgbClr val="C00000"/>
                </a:solidFill>
              </a:rPr>
              <a:t>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Reduce carbon emissions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Promotion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Circular Economy</a:t>
            </a:r>
            <a:r>
              <a:rPr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  <a:p>
            <a:pPr algn="l" rtl="0"/>
            <a:r>
              <a:rPr dirty="0"/>
              <a:t>Green e-commerce is not only in line with the environmental protection trend, but also can attract more and more consumers who are concerned about environmental protection.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sz="4000" dirty="0"/>
              <a:t>The concept of green e-commerce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dirty="0">
                <a:solidFill>
                  <a:srgbClr val="7030A0"/>
                </a:solidFill>
              </a:rPr>
              <a:t>Sustainable Packaging: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Businesses can choose to use recyclable or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Biodegradable packaging materials</a:t>
            </a:r>
            <a:r>
              <a:rPr dirty="0"/>
              <a:t>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Reduce plastic use</a:t>
            </a:r>
            <a:r>
              <a:rPr dirty="0"/>
              <a:t>, and encourage consumers to participate in packaging recycling programs.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dirty="0">
                <a:solidFill>
                  <a:srgbClr val="7030A0"/>
                </a:solidFill>
              </a:rPr>
              <a:t>Low-carbon logistics: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pass through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Optimize transportation routes</a:t>
            </a:r>
            <a:r>
              <a:rPr lang="zh-CN" altLang="en-US" dirty="0"/>
              <a:t>,</a:t>
            </a:r>
            <a:r>
              <a:rPr dirty="0"/>
              <a:t>use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New Energy Vehicles</a:t>
            </a:r>
            <a:r>
              <a:rPr dirty="0"/>
              <a:t>, enterprises can reduce carbon emissions in the logistics process. At the same time, carbon neutrality measures can be implemented to reduce the impact on the environment.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dirty="0">
                <a:solidFill>
                  <a:srgbClr val="7030A0"/>
                </a:solidFill>
              </a:rPr>
              <a:t>Promoting a circular economy: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Enterprises can launch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Product Recycling Program</a:t>
            </a:r>
            <a:r>
              <a:rPr dirty="0"/>
              <a:t>,</a:t>
            </a:r>
            <a:r>
              <a:rPr dirty="0">
                <a:solidFill>
                  <a:srgbClr val="7030A0"/>
                </a:solidFill>
              </a:rPr>
              <a:t>Encourage consumers to return used products for reuse or recycling, and promote sustainable use of resources.</a:t>
            </a:r>
          </a:p>
          <a:p>
            <a:pPr algn="l" rtl="0"/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dirty="0">
                <a:solidFill>
                  <a:srgbClr val="7030A0"/>
                </a:solidFill>
              </a:rPr>
              <a:t>Supply Chain Transparency: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By increasing transparency in the supply chain,</a:t>
            </a:r>
            <a:r>
              <a:rPr dirty="0">
                <a:highlight>
                  <a:srgbClr val="FFFF00"/>
                </a:highlight>
              </a:rPr>
              <a:t>Ensure that all production and supply processes comply with environmental standards</a:t>
            </a:r>
            <a:r>
              <a:rPr dirty="0"/>
              <a:t>, reducing damage to the environment.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Green e-commerce practice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Improvement of consumers’ environmental awareness: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More and more consumers are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Consider the environmental friendliness of products when shopping</a:t>
            </a:r>
            <a:r>
              <a:rPr dirty="0"/>
              <a:t>, which has promoted the development of green e-commerce.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Government policy support: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Governments are introducing more policies to support sustainable development, such as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Carbon Tax</a:t>
            </a:r>
            <a:r>
              <a:rPr dirty="0"/>
              <a:t>,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Green Subsidy</a:t>
            </a:r>
            <a:r>
              <a:rPr dirty="0"/>
              <a:t>etc., to encourage enterprises to adopt environmental protection measures.</a:t>
            </a:r>
          </a:p>
          <a:p>
            <a:pPr algn="l" rtl="0"/>
            <a:r>
              <a:rPr dirty="0">
                <a:solidFill>
                  <a:srgbClr val="7030A0"/>
                </a:solidFill>
              </a:rPr>
              <a:t>Corporate Social Responsibility: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Enterprises not only need to pursue economic benefits, but also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Taking social and environmental responsibility</a:t>
            </a:r>
            <a:r>
              <a:rPr dirty="0"/>
              <a:t>, which has become an important trend in modern business development.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sz="4000" dirty="0"/>
              <a:t>Sustainable Development Trends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C203E7B-8712-49C0-AE78-EACA1229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altLang="zh-CN" dirty="0"/>
              <a:t>9.</a:t>
            </a:r>
            <a:r>
              <a:rPr lang="zh-CN" altLang="en-US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109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/>
            <a:r>
              <a:rPr dirty="0"/>
              <a:t>The future of e-commerce will be led by technological innovation and sustainable development.</a:t>
            </a:r>
            <a:endParaRPr lang="en-US" dirty="0"/>
          </a:p>
          <a:p>
            <a:pPr lvl="1" algn="l" rtl="0"/>
            <a:r>
              <a:rPr sz="5100" dirty="0">
                <a:solidFill>
                  <a:srgbClr val="C00000"/>
                </a:solidFill>
              </a:rPr>
              <a:t>Artificial Intelligence,</a:t>
            </a:r>
            <a:endParaRPr lang="en-US" sz="5100" dirty="0">
              <a:solidFill>
                <a:srgbClr val="C00000"/>
              </a:solidFill>
            </a:endParaRPr>
          </a:p>
          <a:p>
            <a:pPr lvl="1" algn="l" rtl="0"/>
            <a:r>
              <a:rPr sz="5100" dirty="0">
                <a:solidFill>
                  <a:srgbClr val="C00000"/>
                </a:solidFill>
              </a:rPr>
              <a:t>Blockchain,</a:t>
            </a:r>
            <a:endParaRPr lang="en-US" sz="5100" dirty="0">
              <a:solidFill>
                <a:srgbClr val="C00000"/>
              </a:solidFill>
            </a:endParaRPr>
          </a:p>
          <a:p>
            <a:pPr lvl="1" algn="l" rtl="0"/>
            <a:r>
              <a:rPr sz="5100" dirty="0">
                <a:solidFill>
                  <a:srgbClr val="C00000"/>
                </a:solidFill>
              </a:rPr>
              <a:t>Unmanned store</a:t>
            </a:r>
            <a:endParaRPr lang="en-US" sz="5100" dirty="0">
              <a:solidFill>
                <a:srgbClr val="C00000"/>
              </a:solidFill>
            </a:endParaRPr>
          </a:p>
          <a:p>
            <a:pPr lvl="1" algn="l" rtl="0"/>
            <a:r>
              <a:rPr sz="5100" dirty="0">
                <a:solidFill>
                  <a:srgbClr val="C00000"/>
                </a:solidFill>
              </a:rPr>
              <a:t>Smart logistics and other technologies</a:t>
            </a:r>
            <a:endParaRPr lang="en-US" sz="5100" dirty="0">
              <a:solidFill>
                <a:srgbClr val="C00000"/>
              </a:solidFill>
            </a:endParaRPr>
          </a:p>
          <a:p>
            <a:pPr lvl="1" algn="l" rtl="0"/>
            <a:r>
              <a:rPr sz="5100" dirty="0">
                <a:solidFill>
                  <a:srgbClr val="C00000"/>
                </a:solidFill>
              </a:rPr>
              <a:t>The rise of green e-commerce</a:t>
            </a:r>
            <a:endParaRPr lang="en-US" sz="5100" dirty="0">
              <a:solidFill>
                <a:srgbClr val="C00000"/>
              </a:solidFill>
            </a:endParaRPr>
          </a:p>
          <a:p>
            <a:pPr algn="l" rtl="0"/>
            <a:r>
              <a:rPr dirty="0"/>
              <a:t>It reflects the common concern of consumers and businesses about environmental protection and sustainable development.</a:t>
            </a:r>
            <a:endParaRPr lang="en-US" dirty="0"/>
          </a:p>
          <a:p>
            <a:pPr algn="l" rtl="0"/>
            <a:r>
              <a:rPr dirty="0"/>
              <a:t>Enterprises must keep up with these trends in order to succeed in future market competition and make positive contributions to society and the environment.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/>
              <a:t>feature:</a:t>
            </a:r>
            <a:endParaRPr lang="en-US" dirty="0"/>
          </a:p>
          <a:p>
            <a:pPr lvl="1" algn="l" rtl="0"/>
            <a:r>
              <a:rPr dirty="0"/>
              <a:t>Merchants open stores through existing e-commerce platforms (such as Amazon, Shopee, etc.) and use the platform's traffic to sell products. It is suitable for merchants who do not want to build their own websites.</a:t>
            </a:r>
          </a:p>
          <a:p>
            <a:pPr algn="l" rtl="0"/>
            <a:r>
              <a:rPr dirty="0"/>
              <a:t>Example:</a:t>
            </a:r>
          </a:p>
          <a:p>
            <a:pPr lvl="1" algn="l" rtl="0"/>
            <a:r>
              <a:rPr dirty="0">
                <a:hlinkClick r:id="rId2"/>
              </a:rPr>
              <a:t>Shopee Taiwan</a:t>
            </a:r>
            <a:r>
              <a:rPr dirty="0"/>
              <a:t>：One of the largest e-commerce platforms in Taiwan and Southeast Asia.</a:t>
            </a:r>
          </a:p>
          <a:p>
            <a:pPr lvl="1" algn="l" rtl="0"/>
            <a:r>
              <a:rPr dirty="0">
                <a:hlinkClick r:id="rId3"/>
              </a:rPr>
              <a:t>JD Mall</a:t>
            </a:r>
            <a:r>
              <a:rPr dirty="0"/>
              <a:t>：One of the largest B2C e-commerce platforms in China, providing sales channels for merchants.</a:t>
            </a:r>
          </a:p>
          <a:p>
            <a:pPr algn="l" rtl="0"/>
            <a:r>
              <a:rPr dirty="0"/>
              <a:t>Related Videos:</a:t>
            </a:r>
          </a:p>
          <a:p>
            <a:pPr lvl="1" algn="l" rtl="0"/>
            <a:r>
              <a:rPr dirty="0">
                <a:hlinkClick r:id="rId4"/>
              </a:rPr>
              <a:t>How to open your own store on Shopee?</a:t>
            </a:r>
            <a:endParaRPr lang="en-US" dirty="0"/>
          </a:p>
          <a:p>
            <a:pPr lvl="1" algn="l" rtl="0"/>
            <a:r>
              <a:rPr lang="en-US" altLang="zh-TW" dirty="0">
                <a:hlinkClick r:id="rId4"/>
              </a:rPr>
              <a:t>https://www.youtube.com/watch?v=qjvctW9cjbM</a:t>
            </a:r>
            <a:endParaRPr lang="en-US" altLang="zh-TW" dirty="0"/>
          </a:p>
          <a:p>
            <a:pPr lvl="1" algn="l" rtl="0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Sales on third-party platforms</a:t>
            </a:r>
            <a:br>
              <a:rPr lang="en-US" dirty="0"/>
            </a:br>
            <a:r>
              <a:rPr lang="zh-CN" altLang="en-US" sz="4000" dirty="0"/>
              <a:t>（</a:t>
            </a:r>
            <a:r>
              <a:rPr lang="en-US" altLang="zh-CN" sz="4000" dirty="0"/>
              <a:t>T</a:t>
            </a:r>
            <a:r>
              <a:rPr lang="en-US" altLang="zh-TW" sz="4000" dirty="0"/>
              <a:t>hird-</a:t>
            </a:r>
            <a:r>
              <a:rPr lang="en-US" altLang="zh-CN" sz="4000" dirty="0"/>
              <a:t>P</a:t>
            </a:r>
            <a:r>
              <a:rPr lang="en-US" altLang="zh-TW" sz="4000" dirty="0"/>
              <a:t>arty E-commerce platform</a:t>
            </a:r>
            <a:r>
              <a:rPr lang="zh-CN" altLang="en-US" sz="4000" dirty="0"/>
              <a:t>）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/>
              <a:t>feature:</a:t>
            </a:r>
            <a:endParaRPr lang="en-US" dirty="0"/>
          </a:p>
          <a:p>
            <a:pPr lvl="1" algn="l" rtl="0"/>
            <a:r>
              <a:rPr dirty="0"/>
              <a:t>Enterprises or individuals can establish independent e-commerce websites and sell products or services directly to consumers, with full control over their brands and data.</a:t>
            </a:r>
          </a:p>
          <a:p>
            <a:pPr algn="l" rtl="0"/>
            <a:r>
              <a:rPr dirty="0"/>
              <a:t>Example:</a:t>
            </a:r>
          </a:p>
          <a:p>
            <a:pPr lvl="1" algn="l" rtl="0"/>
            <a:r>
              <a:rPr dirty="0">
                <a:hlinkClick r:id="rId2"/>
              </a:rPr>
              <a:t>Xiaomi Mall</a:t>
            </a:r>
            <a:r>
              <a:rPr dirty="0"/>
              <a:t>Xiaomi's self-built e-commerce platform directly sells its own products.</a:t>
            </a:r>
          </a:p>
          <a:p>
            <a:pPr lvl="1" algn="l" rtl="0"/>
            <a:r>
              <a:rPr dirty="0">
                <a:hlinkClick r:id="rId3"/>
              </a:rPr>
              <a:t>PChome Shopping Center</a:t>
            </a:r>
            <a:r>
              <a:rPr dirty="0"/>
              <a:t>：One of the largest self-built e-commerce platforms in Taiwan, providing a wide variety of products.</a:t>
            </a:r>
          </a:p>
          <a:p>
            <a:pPr algn="l" rtl="0"/>
            <a:r>
              <a:rPr dirty="0"/>
              <a:t>Related Videos:</a:t>
            </a:r>
          </a:p>
          <a:p>
            <a:pPr lvl="1" algn="l" rtl="0"/>
            <a:r>
              <a:rPr dirty="0"/>
              <a:t>How to build your own online store using Shopify?</a:t>
            </a:r>
            <a:endParaRPr lang="en-US" dirty="0"/>
          </a:p>
          <a:p>
            <a:pPr lvl="1" algn="l" rtl="0"/>
            <a:r>
              <a:rPr lang="en-US" altLang="zh-TW" dirty="0">
                <a:hlinkClick r:id="rId4"/>
              </a:rPr>
              <a:t>https://www.youtube.com/watch?v=SWLBEJNSJrA</a:t>
            </a:r>
            <a:endParaRPr lang="en-US" altLang="zh-TW" dirty="0"/>
          </a:p>
          <a:p>
            <a:pPr lvl="1" algn="l" rtl="0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Self-built e-commerce platform</a:t>
            </a:r>
            <a:br>
              <a:rPr lang="en-US" dirty="0"/>
            </a:br>
            <a:r>
              <a:rPr dirty="0"/>
              <a:t>(Direct-to-Consumer, D2C)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/>
              <a:t>feature:</a:t>
            </a:r>
            <a:endParaRPr lang="en-US" dirty="0"/>
          </a:p>
          <a:p>
            <a:pPr lvl="1" algn="l" rtl="0"/>
            <a:r>
              <a:rPr dirty="0"/>
              <a:t>Combine social media with e-commerce functions, use social interactions and user-generated content to drive sales, and emphasize social recommendations and community effects.</a:t>
            </a:r>
          </a:p>
          <a:p>
            <a:pPr algn="l" rtl="0"/>
            <a:r>
              <a:rPr dirty="0"/>
              <a:t>Example:</a:t>
            </a:r>
          </a:p>
          <a:p>
            <a:pPr lvl="1" algn="l" rtl="0"/>
            <a:r>
              <a:rPr dirty="0">
                <a:hlinkClick r:id="rId2"/>
              </a:rPr>
              <a:t>Little Red Book (RED)</a:t>
            </a:r>
            <a:r>
              <a:rPr dirty="0"/>
              <a:t>: A classic example of combining social media and e-commerce.</a:t>
            </a:r>
          </a:p>
          <a:p>
            <a:pPr lvl="1" algn="l" rtl="0"/>
            <a:r>
              <a:rPr dirty="0">
                <a:hlinkClick r:id="rId3"/>
              </a:rPr>
              <a:t>Douyin Store</a:t>
            </a:r>
            <a:r>
              <a:rPr dirty="0"/>
              <a:t>：The Douyin platform promotes and sells products through short videos and live broadcasts.</a:t>
            </a:r>
          </a:p>
          <a:p>
            <a:pPr algn="l" rtl="0"/>
            <a:r>
              <a:rPr dirty="0"/>
              <a:t>Related Videos:</a:t>
            </a:r>
          </a:p>
          <a:p>
            <a:pPr lvl="1" algn="l" rtl="0"/>
            <a:r>
              <a:rPr dirty="0">
                <a:hlinkClick r:id="rId4"/>
              </a:rPr>
              <a:t>How to use Douyin Store for sales?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dirty="0"/>
              <a:t>Social E-Commerce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dirty="0"/>
              <a:t>feature:</a:t>
            </a:r>
            <a:endParaRPr lang="en-US" dirty="0"/>
          </a:p>
          <a:p>
            <a:pPr lvl="1" algn="l" rtl="0"/>
            <a:r>
              <a:rPr dirty="0"/>
              <a:t>Consumers subscribe to products or services on a monthly or annual basis and receive updated products or content on a regular basis. This is suitable for content services and consumables industries.</a:t>
            </a:r>
          </a:p>
          <a:p>
            <a:pPr algn="l" rtl="0"/>
            <a:r>
              <a:rPr dirty="0"/>
              <a:t>Example:</a:t>
            </a:r>
          </a:p>
          <a:p>
            <a:pPr lvl="1" algn="l" rtl="0"/>
            <a:r>
              <a:rPr dirty="0">
                <a:hlinkClick r:id="rId2"/>
              </a:rPr>
              <a:t>KKBOX</a:t>
            </a:r>
            <a:r>
              <a:rPr dirty="0"/>
              <a:t>: A Taiwanese music streaming service platform that adopts a subscription model.</a:t>
            </a:r>
          </a:p>
          <a:p>
            <a:pPr lvl="1" algn="l" rtl="0"/>
            <a:r>
              <a:rPr dirty="0">
                <a:hlinkClick r:id="rId3"/>
              </a:rPr>
              <a:t>Netflix</a:t>
            </a:r>
            <a:r>
              <a:rPr dirty="0"/>
              <a:t>：A world-renowned video streaming platform.</a:t>
            </a:r>
          </a:p>
          <a:p>
            <a:pPr algn="l" rtl="0"/>
            <a:r>
              <a:rPr dirty="0"/>
              <a:t>Related Videos:</a:t>
            </a:r>
          </a:p>
          <a:p>
            <a:pPr lvl="1" algn="l" rtl="0"/>
            <a:r>
              <a:rPr dirty="0">
                <a:hlinkClick r:id="rId4"/>
              </a:rPr>
              <a:t>Analysis of the subscription business model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dirty="0"/>
              <a:t>Subscription E-Commerce</a:t>
            </a:r>
          </a:p>
        </p:txBody>
      </p:sp>
    </p:spTree>
    <p:extLst>
      <p:ext uri="{BB962C8B-B14F-4D97-AF65-F5344CB8AC3E}">
        <p14:creationId xmlns:p14="http://schemas.microsoft.com/office/powerpoint/2010/main" val="328614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dirty="0"/>
              <a:t>feature:</a:t>
            </a:r>
            <a:endParaRPr lang="en-US" dirty="0"/>
          </a:p>
          <a:p>
            <a:pPr lvl="1" algn="l" rtl="0"/>
            <a:r>
              <a:rPr dirty="0"/>
              <a:t>Merchants do not need to stockpile products, but can ship directly from suppliers after customers place orders, which is suitable for entrepreneurs with limited funds.</a:t>
            </a:r>
          </a:p>
          <a:p>
            <a:pPr algn="l" rtl="0"/>
            <a:r>
              <a:rPr dirty="0"/>
              <a:t>Example:</a:t>
            </a:r>
          </a:p>
          <a:p>
            <a:pPr lvl="1" algn="l" rtl="0"/>
            <a:r>
              <a:rPr dirty="0">
                <a:hlinkClick r:id="rId2"/>
              </a:rPr>
              <a:t>1688</a:t>
            </a:r>
            <a:r>
              <a:rPr lang="zh-CN" altLang="en-US" dirty="0">
                <a:hlinkClick r:id="rId2"/>
              </a:rPr>
              <a:t>service</a:t>
            </a:r>
            <a:r>
              <a:rPr dirty="0"/>
              <a:t>：The 1688 platform under Alibaba provides consignment delivery services.</a:t>
            </a:r>
            <a:endParaRPr lang="en-US" dirty="0"/>
          </a:p>
          <a:p>
            <a:pPr lvl="1" algn="l" rtl="0"/>
            <a:r>
              <a:rPr lang="zh-CN" altLang="en-US" dirty="0">
                <a:solidFill>
                  <a:srgbClr val="C00000"/>
                </a:solidFill>
              </a:rPr>
              <a:t>Shopee's delivery service</a:t>
            </a:r>
            <a:r>
              <a:rPr lang="zh-CN" altLang="en-US" dirty="0"/>
              <a:t>: Many merchants</a:t>
            </a:r>
            <a:r>
              <a:rPr lang="zh-CN" altLang="en-US" dirty="0">
                <a:solidFill>
                  <a:srgbClr val="C00000"/>
                </a:solidFill>
              </a:rPr>
              <a:t>Pick up from Taobao</a:t>
            </a:r>
            <a:r>
              <a:rPr lang="zh-CN" altLang="en-US" dirty="0"/>
              <a:t>, and sold it in Taiwan</a:t>
            </a:r>
            <a:endParaRPr lang="en-US" dirty="0"/>
          </a:p>
          <a:p>
            <a:pPr algn="l" rtl="0"/>
            <a:r>
              <a:rPr dirty="0"/>
              <a:t>Related Videos:</a:t>
            </a:r>
          </a:p>
          <a:p>
            <a:pPr lvl="1" algn="l" rtl="0"/>
            <a:r>
              <a:rPr dirty="0">
                <a:hlinkClick r:id="rId3"/>
              </a:rPr>
              <a:t>Dropshipping Beginner's Guide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Dropshipping</a:t>
            </a:r>
            <a:br>
              <a:rPr lang="en-US" dirty="0"/>
            </a:br>
            <a:r>
              <a:rPr dirty="0"/>
              <a:t>(Shipping mode)</a:t>
            </a:r>
          </a:p>
        </p:txBody>
      </p:sp>
    </p:spTree>
    <p:extLst>
      <p:ext uri="{BB962C8B-B14F-4D97-AF65-F5344CB8AC3E}">
        <p14:creationId xmlns:p14="http://schemas.microsoft.com/office/powerpoint/2010/main" val="165912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dirty="0"/>
              <a:t>feature:</a:t>
            </a:r>
            <a:endParaRPr lang="en-US" dirty="0"/>
          </a:p>
          <a:p>
            <a:pPr lvl="1" algn="l" rtl="0"/>
            <a:r>
              <a:rPr dirty="0"/>
              <a:t>Earn commissions by promoting other companies' products or services. Suitable for websites or individuals with traffic.</a:t>
            </a:r>
          </a:p>
          <a:p>
            <a:pPr algn="l" rtl="0"/>
            <a:r>
              <a:rPr dirty="0"/>
              <a:t>Example:</a:t>
            </a:r>
          </a:p>
          <a:p>
            <a:pPr lvl="1" algn="l" rtl="0"/>
            <a:r>
              <a:rPr dirty="0">
                <a:hlinkClick r:id="rId2"/>
              </a:rPr>
              <a:t>Books.com.tw</a:t>
            </a:r>
            <a:r>
              <a:rPr dirty="0"/>
              <a:t>: Books.com offers an affiliate marketing program to earn commissions by promoting books.</a:t>
            </a:r>
          </a:p>
          <a:p>
            <a:pPr lvl="1" algn="l" rtl="0"/>
            <a:r>
              <a:rPr dirty="0">
                <a:hlinkClick r:id="rId3"/>
              </a:rPr>
              <a:t>Ali Mama</a:t>
            </a:r>
            <a:r>
              <a:rPr dirty="0"/>
              <a:t>: Alibaba’s affiliate marketing platform that helps websites and apps make money by recommending products.</a:t>
            </a:r>
            <a:endParaRPr lang="en-US" dirty="0"/>
          </a:p>
          <a:p>
            <a:pPr lvl="1" algn="l" rtl="0"/>
            <a:r>
              <a:rPr lang="en-US" altLang="zh-CN" dirty="0" err="1">
                <a:solidFill>
                  <a:srgbClr val="7030A0"/>
                </a:solidFill>
              </a:rPr>
              <a:t>Youtube</a:t>
            </a:r>
            <a:r>
              <a:rPr lang="zh-CN" altLang="en-US" dirty="0">
                <a:solidFill>
                  <a:srgbClr val="7030A0"/>
                </a:solidFill>
              </a:rPr>
              <a:t>Affiliate Program</a:t>
            </a:r>
            <a:r>
              <a:rPr lang="zh-CN" altLang="en-US" dirty="0"/>
              <a:t>,</a:t>
            </a:r>
            <a:r>
              <a:rPr lang="en-US" altLang="zh-CN" dirty="0" err="1">
                <a:solidFill>
                  <a:srgbClr val="7030A0"/>
                </a:solidFill>
              </a:rPr>
              <a:t>Shein</a:t>
            </a:r>
            <a:r>
              <a:rPr lang="zh-CN" altLang="en-US" dirty="0">
                <a:solidFill>
                  <a:srgbClr val="7030A0"/>
                </a:solidFill>
              </a:rPr>
              <a:t>Affiliate Program</a:t>
            </a:r>
            <a:endParaRPr lang="zh-TW" altLang="en-US" dirty="0">
              <a:solidFill>
                <a:srgbClr val="7030A0"/>
              </a:solidFill>
            </a:endParaRPr>
          </a:p>
          <a:p>
            <a:pPr algn="l" rtl="0"/>
            <a:r>
              <a:rPr lang="zh-TW" altLang="en-US" dirty="0"/>
              <a:t>Related Videos:</a:t>
            </a:r>
          </a:p>
          <a:p>
            <a:pPr lvl="1" algn="l" rtl="0"/>
            <a:r>
              <a:rPr dirty="0">
                <a:hlinkClick r:id="rId4"/>
              </a:rPr>
              <a:t>How to get started with affiliate marketing?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dirty="0"/>
              <a:t>Affiliate Marketing</a:t>
            </a:r>
          </a:p>
        </p:txBody>
      </p:sp>
    </p:spTree>
    <p:extLst>
      <p:ext uri="{BB962C8B-B14F-4D97-AF65-F5344CB8AC3E}">
        <p14:creationId xmlns:p14="http://schemas.microsoft.com/office/powerpoint/2010/main" val="36437678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390</TotalTime>
  <Words>2621</Words>
  <Application>Microsoft Office PowerPoint</Application>
  <PresentationFormat>如螢幕大小 (4:3)</PresentationFormat>
  <Paragraphs>221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Segoe Condensed</vt:lpstr>
      <vt:lpstr>微軟正黑體</vt:lpstr>
      <vt:lpstr>Arial</vt:lpstr>
      <vt:lpstr>Bookman Old Style</vt:lpstr>
      <vt:lpstr>Roboto</vt:lpstr>
      <vt:lpstr>佈景主題4-粗體大字</vt:lpstr>
      <vt:lpstr>Ching-Wen Chen</vt:lpstr>
      <vt:lpstr>Unit Outline</vt:lpstr>
      <vt:lpstr>PowerPoint 簡報</vt:lpstr>
      <vt:lpstr>Sales on third-party platforms （Third-Party E-commerce platform）</vt:lpstr>
      <vt:lpstr>Self-built e-commerce platform (Direct-to-Consumer, D2C)</vt:lpstr>
      <vt:lpstr>Social E-Commerce</vt:lpstr>
      <vt:lpstr>Subscription E-Commerce</vt:lpstr>
      <vt:lpstr>Dropshipping (Shipping mode)</vt:lpstr>
      <vt:lpstr>Affiliate Marketing</vt:lpstr>
      <vt:lpstr>Wechat Business(Micronet)</vt:lpstr>
      <vt:lpstr>Micro-business instruction video</vt:lpstr>
      <vt:lpstr>PowerPoint 簡報</vt:lpstr>
      <vt:lpstr>The most famous micro-business: Taiwanese Lin Ruiyang and Zhang Ting's cosmetics brand, 【TST Tin's Secret】.</vt:lpstr>
      <vt:lpstr>The most famous micro-business: Taiwanese Lin Ruiyang and Zhang Ting's cosmetics brand, 【TST Tin's Secret】.</vt:lpstr>
      <vt:lpstr>The most famous micro-business: Taiwanese Lin Ruiyang and Zhang Ting's cosmetics brand, 【TST Tin's Secret】.</vt:lpstr>
      <vt:lpstr>What is O2O Business model? O2O（Online to Offline）</vt:lpstr>
      <vt:lpstr>PowerPoint 簡報</vt:lpstr>
      <vt:lpstr>PowerPoint 簡報</vt:lpstr>
      <vt:lpstr>Overview of Artificial Intelligence</vt:lpstr>
      <vt:lpstr>Application of AI in e-commerce</vt:lpstr>
      <vt:lpstr>PowerPoint 簡報</vt:lpstr>
      <vt:lpstr>The basic principles of blockchain technology</vt:lpstr>
      <vt:lpstr>Application of blockchain in e-commerce</vt:lpstr>
      <vt:lpstr>PowerPoint 簡報</vt:lpstr>
      <vt:lpstr>Overview of Unmanned Store</vt:lpstr>
      <vt:lpstr>Application of unmanned stores</vt:lpstr>
      <vt:lpstr>PowerPoint 簡報</vt:lpstr>
      <vt:lpstr>Overview of Smart Logistics</vt:lpstr>
      <vt:lpstr>Application of Smart Logistics</vt:lpstr>
      <vt:lpstr>PowerPoint 簡報</vt:lpstr>
      <vt:lpstr>The concept of green e-commerce</vt:lpstr>
      <vt:lpstr>Green e-commerce practice</vt:lpstr>
      <vt:lpstr>Sustainable Development Trends</vt:lpstr>
      <vt:lpstr>PowerPoint 簡報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/>
  <cp:keywords/>
  <dc:description>generated using python-pptx</dc:description>
  <cp:lastModifiedBy>tsu ccw</cp:lastModifiedBy>
  <cp:revision>19</cp:revision>
  <dcterms:created xsi:type="dcterms:W3CDTF">2013-01-27T09:14:16Z</dcterms:created>
  <dcterms:modified xsi:type="dcterms:W3CDTF">2024-09-05T15:59:25Z</dcterms:modified>
  <cp:category/>
</cp:coreProperties>
</file>