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課程綱要</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社交媒體廣告</a:t>
            </a:r>
          </a:p>
        </p:txBody>
      </p:sp>
      <p:sp>
        <p:nvSpPr>
          <p:cNvPr id="3" name="Content Placeholder 2"/>
          <p:cNvSpPr>
            <a:spLocks noGrp="1"/>
          </p:cNvSpPr>
          <p:nvPr>
            <p:ph idx="1"/>
          </p:nvPr>
        </p:nvSpPr>
        <p:spPr/>
        <p:txBody>
          <a:bodyPr/>
          <a:lstStyle/>
          <a:p/>
          <a:p>
            <a:pPr lvl="1"/>
            <a:r>
              <a:t>定向廣告：社交媒體平台利用用戶數據，允許企業根據人口統計、興趣和行為進行精確的廣告投放，確保廣告觸及目標消費者。</a:t>
            </a:r>
          </a:p>
          <a:p>
            <a:pPr lvl="1"/>
            <a:r>
              <a:t>互動性：社交媒體廣告不僅是單向的信息傳遞，還可以通過留言、分享等方式與消費者互動，增加品牌曝光和信任度。</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社交電商</a:t>
            </a:r>
          </a:p>
        </p:txBody>
      </p:sp>
      <p:sp>
        <p:nvSpPr>
          <p:cNvPr id="3" name="Content Placeholder 2"/>
          <p:cNvSpPr>
            <a:spLocks noGrp="1"/>
          </p:cNvSpPr>
          <p:nvPr>
            <p:ph idx="1"/>
          </p:nvPr>
        </p:nvSpPr>
        <p:spPr/>
        <p:txBody>
          <a:bodyPr/>
          <a:lstStyle/>
          <a:p/>
          <a:p>
            <a:pPr lvl="1"/>
            <a:r>
              <a:t>直接購買功能：許多社交媒體平台（如Instagram的購物功能）已經整合了電子商務功能，允許用戶直接在平台內購買產品，簡化了購買流程。</a:t>
            </a:r>
          </a:p>
          <a:p>
            <a:pPr lvl="1"/>
            <a:r>
              <a:t>影響者行銷：通過合作網紅或KOL，企業可以利用他們的影響力來推廣產品，達到精準行銷的效果。</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網路分析與數據驅動的決策</a:t>
            </a:r>
          </a:p>
        </p:txBody>
      </p:sp>
      <p:sp>
        <p:nvSpPr>
          <p:cNvPr id="3" name="Content Placeholder 2"/>
          <p:cNvSpPr>
            <a:spLocks noGrp="1"/>
          </p:cNvSpPr>
          <p:nvPr>
            <p:ph idx="1"/>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網路分析的意義</a:t>
            </a:r>
          </a:p>
        </p:txBody>
      </p:sp>
      <p:sp>
        <p:nvSpPr>
          <p:cNvPr id="3" name="Content Placeholder 2"/>
          <p:cNvSpPr>
            <a:spLocks noGrp="1"/>
          </p:cNvSpPr>
          <p:nvPr>
            <p:ph idx="1"/>
          </p:nvPr>
        </p:nvSpPr>
        <p:spPr/>
        <p:txBody>
          <a:bodyPr/>
          <a:lstStyle/>
          <a:p/>
          <a:p>
            <a:pPr lvl="1"/>
            <a:r>
              <a:t>網路分析（Web Analytics）是指通過收集和分析網站訪問數據來了解用戶行為，從而優化網站性能和提高轉換率。這些數據驅動的決策可以幫助企業識別商機、改善用戶體驗、並提高營收。</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常見的分析工具</a:t>
            </a:r>
          </a:p>
        </p:txBody>
      </p:sp>
      <p:sp>
        <p:nvSpPr>
          <p:cNvPr id="3" name="Content Placeholder 2"/>
          <p:cNvSpPr>
            <a:spLocks noGrp="1"/>
          </p:cNvSpPr>
          <p:nvPr>
            <p:ph idx="1"/>
          </p:nvPr>
        </p:nvSpPr>
        <p:spPr/>
        <p:txBody>
          <a:bodyPr/>
          <a:lstStyle/>
          <a:p/>
          <a:p>
            <a:pPr lvl="1"/>
            <a:r>
              <a:t>Google Analytics：最常用的網路分析工具，提供訪問者流量、來源、行為等詳細數據，幫助企業制定數據驅動的策略。</a:t>
            </a:r>
          </a:p>
          <a:p>
            <a:pPr lvl="1"/>
            <a:r>
              <a:t>Hotjar：這個工具專注於用戶行為分析，通過熱圖、錄像回放和反饋調查，了解用戶如何與網站互動。</a:t>
            </a:r>
          </a:p>
          <a:p>
            <a:pPr lvl="1"/>
            <a:r>
              <a:t>SEMrush：主要用於SEO和競爭對手分析，幫助企業優化搜尋引擎排名，增加自然流量。</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數據驅動的決策</a:t>
            </a:r>
          </a:p>
        </p:txBody>
      </p:sp>
      <p:sp>
        <p:nvSpPr>
          <p:cNvPr id="3" name="Content Placeholder 2"/>
          <p:cNvSpPr>
            <a:spLocks noGrp="1"/>
          </p:cNvSpPr>
          <p:nvPr>
            <p:ph idx="1"/>
          </p:nvPr>
        </p:nvSpPr>
        <p:spPr/>
        <p:txBody>
          <a:bodyPr/>
          <a:lstStyle/>
          <a:p/>
          <a:p>
            <a:pPr lvl="1"/>
            <a:r>
              <a:t>轉換率優化（CRO）：通過分析訪問者行為，企業可以識別並解決影響轉換的問題，如購物車放棄率、網站加載速度等，從而提高銷售量。</a:t>
            </a:r>
          </a:p>
          <a:p>
            <a:pPr lvl="1"/>
            <a:r>
              <a:t>內容優化：通過分析熱門內容和用戶搜索習慣，企業可以創建更符合用戶需求的內容，提高網站的吸引力和搜索引擎排名。</a:t>
            </a:r>
          </a:p>
          <a:p>
            <a:pPr lvl="1"/>
            <a:r>
              <a:t>客戶細分：根據數據，企業可以將客戶按行為、偏好等進行細分，並針對不同細分群體制定個性化的行銷策略。</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自動化工具與流程優化</a:t>
            </a:r>
          </a:p>
        </p:txBody>
      </p:sp>
      <p:sp>
        <p:nvSpPr>
          <p:cNvPr id="3" name="Content Placeholder 2"/>
          <p:cNvSpPr>
            <a:spLocks noGrp="1"/>
          </p:cNvSpPr>
          <p:nvPr>
            <p:ph idx="1"/>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電子商務中的自動化應用</a:t>
            </a:r>
          </a:p>
        </p:txBody>
      </p:sp>
      <p:sp>
        <p:nvSpPr>
          <p:cNvPr id="3" name="Content Placeholder 2"/>
          <p:cNvSpPr>
            <a:spLocks noGrp="1"/>
          </p:cNvSpPr>
          <p:nvPr>
            <p:ph idx="1"/>
          </p:nvPr>
        </p:nvSpPr>
        <p:spPr/>
        <p:txBody>
          <a:bodyPr/>
          <a:lstStyle/>
          <a:p/>
          <a:p>
            <a:pPr lvl="1"/>
            <a:r>
              <a:t>自動化技術在電子商務中應用廣泛，可以大幅提高運營效率，減少人工錯誤，並提供更快速的客戶服務。這些自動化工具涵蓋了從營銷、自動客服到物流管理等多個方面。</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自動化營銷工具</a:t>
            </a:r>
          </a:p>
        </p:txBody>
      </p:sp>
      <p:sp>
        <p:nvSpPr>
          <p:cNvPr id="3" name="Content Placeholder 2"/>
          <p:cNvSpPr>
            <a:spLocks noGrp="1"/>
          </p:cNvSpPr>
          <p:nvPr>
            <p:ph idx="1"/>
          </p:nvPr>
        </p:nvSpPr>
        <p:spPr/>
        <p:txBody>
          <a:bodyPr/>
          <a:lstStyle/>
          <a:p/>
          <a:p>
            <a:pPr lvl="1"/>
            <a:r>
              <a:t>電子郵件自動化：工具如Mailchimp、Sendinblue可以根據用戶行為自動發送個性化郵件，如歡迎郵件、購物車遺棄提醒和生日優惠等。</a:t>
            </a:r>
          </a:p>
          <a:p>
            <a:pPr lvl="1"/>
            <a:r>
              <a:t>社交媒體自動化：Buffer、Hootsuite等工具允許企業預先計劃和自動發布社交媒體內容，節省時間並保持持續的品牌曝光。</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自動化客服</a:t>
            </a:r>
          </a:p>
        </p:txBody>
      </p:sp>
      <p:sp>
        <p:nvSpPr>
          <p:cNvPr id="3" name="Content Placeholder 2"/>
          <p:cNvSpPr>
            <a:spLocks noGrp="1"/>
          </p:cNvSpPr>
          <p:nvPr>
            <p:ph idx="1"/>
          </p:nvPr>
        </p:nvSpPr>
        <p:spPr/>
        <p:txBody>
          <a:bodyPr/>
          <a:lstStyle/>
          <a:p/>
          <a:p>
            <a:pPr lvl="1"/>
            <a:r>
              <a:t>聊天機器人：像Zendesk、Intercom等平台提供的聊天機器人可以自動回應常見問題，提供24/7的客戶支持，提升客戶滿意度。</a:t>
            </a:r>
          </a:p>
          <a:p>
            <a:pPr lvl="1"/>
            <a:r>
              <a:t>CRM自動化：Salesforce等CRM系統可以自動管理客戶信息、跟進銷售機會並進行客戶細分，幫助銷售團隊更高效地運作。</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電子商務平台與工具</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流程優化</a:t>
            </a:r>
          </a:p>
        </p:txBody>
      </p:sp>
      <p:sp>
        <p:nvSpPr>
          <p:cNvPr id="3" name="Content Placeholder 2"/>
          <p:cNvSpPr>
            <a:spLocks noGrp="1"/>
          </p:cNvSpPr>
          <p:nvPr>
            <p:ph idx="1"/>
          </p:nvPr>
        </p:nvSpPr>
        <p:spPr/>
        <p:txBody>
          <a:bodyPr/>
          <a:lstStyle/>
          <a:p/>
          <a:p>
            <a:pPr lvl="1"/>
            <a:r>
              <a:t>訂單管理自動化：工具如ShipStation可以自動化處理訂單、生成發票並安排物流，減少手動操作的錯誤，提升效率。</a:t>
            </a:r>
          </a:p>
          <a:p>
            <a:pPr lvl="1"/>
            <a:r>
              <a:t>庫存管理自動化：自動化庫存管理系統如TradeGecko可以實時更新庫存信息，避免缺貨或積壓，提高供應鏈效率。</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結語</a:t>
            </a:r>
          </a:p>
        </p:txBody>
      </p:sp>
      <p:sp>
        <p:nvSpPr>
          <p:cNvPr id="3" name="Content Placeholder 2"/>
          <p:cNvSpPr>
            <a:spLocks noGrp="1"/>
          </p:cNvSpPr>
          <p:nvPr>
            <p:ph idx="1"/>
          </p:nvPr>
        </p:nvSpPr>
        <p:spPr/>
        <p:txBody>
          <a:bodyPr/>
          <a:lstStyle/>
          <a:p/>
          <a:p>
            <a:pPr lvl="1"/>
            <a:r>
              <a:t>電子商務平台與工具的選擇和應用對於一個電子商務企業的成功至關重要。企業需要根據自身需求選擇合適的平台，並充分利用社交媒體和網路分析工具來優化業務流程，提升客戶體驗。隨著自動化技術的進步，電子商務的運營將變得更加高效，為企業創造更多價值。</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電子商務平台選擇與比較</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電子商務平台的角色</a:t>
            </a:r>
          </a:p>
        </p:txBody>
      </p:sp>
      <p:sp>
        <p:nvSpPr>
          <p:cNvPr id="3" name="Content Placeholder 2"/>
          <p:cNvSpPr>
            <a:spLocks noGrp="1"/>
          </p:cNvSpPr>
          <p:nvPr>
            <p:ph idx="1"/>
          </p:nvPr>
        </p:nvSpPr>
        <p:spPr/>
        <p:txBody>
          <a:bodyPr/>
          <a:lstStyle/>
          <a:p/>
          <a:p>
            <a:pPr lvl="1"/>
            <a:r>
              <a:t>電子商務平台是企業在線上開展業務的核心工具，提供了從產品展示、購物車管理到支付處理等一系列功能。選擇合適的電子商務平台至關重要，因為它直接影響到網站的性能、用戶體驗和運營成本。</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Shopify</a:t>
            </a:r>
          </a:p>
        </p:txBody>
      </p:sp>
      <p:sp>
        <p:nvSpPr>
          <p:cNvPr id="3" name="Content Placeholder 2"/>
          <p:cNvSpPr>
            <a:spLocks noGrp="1"/>
          </p:cNvSpPr>
          <p:nvPr>
            <p:ph idx="1"/>
          </p:nvPr>
        </p:nvSpPr>
        <p:spPr/>
        <p:txBody>
          <a:bodyPr/>
          <a:lstStyle/>
          <a:p/>
          <a:p>
            <a:pPr lvl="1"/>
            <a:r>
              <a:t>優點：</a:t>
            </a:r>
          </a:p>
          <a:p>
            <a:pPr lvl="1"/>
            <a:r>
              <a:t>易於使用：Shopify提供了一個直觀的界面，無需編程技能即可建立和管理網店。</a:t>
            </a:r>
          </a:p>
          <a:p>
            <a:pPr lvl="1"/>
            <a:r>
              <a:t>多種模板：提供豐富的設計模板，可定制化程度高。</a:t>
            </a:r>
          </a:p>
          <a:p>
            <a:pPr lvl="1"/>
            <a:r>
              <a:t>強大的應用商店：可通過應用商店擴展功能，如SEO、社交媒體整合等。</a:t>
            </a:r>
          </a:p>
          <a:p>
            <a:br/>
            <a:pPr lvl="1"/>
            <a:r>
              <a:t>安全性：Shopify包含SSL證書和PCI DSS合規，保障交易安全。</a:t>
            </a:r>
            <a:br/>
          </a:p>
          <a:p>
            <a:br/>
            <a:pPr lvl="1"/>
            <a:r>
              <a:t>缺點：</a:t>
            </a:r>
            <a:br/>
          </a:p>
          <a:p>
            <a:pPr lvl="1"/>
            <a:r>
              <a:t>費用相對較高：Shopify收取月費及交易手續費，對於小型商家可能負擔較重。</a:t>
            </a:r>
          </a:p>
          <a:p>
            <a:pPr lvl="1"/>
            <a:r>
              <a:t>自定義限制：雖然模板豐富，但深入的自定義需要一定的技術知識。</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Magento</a:t>
            </a:r>
          </a:p>
        </p:txBody>
      </p:sp>
      <p:sp>
        <p:nvSpPr>
          <p:cNvPr id="3" name="Content Placeholder 2"/>
          <p:cNvSpPr>
            <a:spLocks noGrp="1"/>
          </p:cNvSpPr>
          <p:nvPr>
            <p:ph idx="1"/>
          </p:nvPr>
        </p:nvSpPr>
        <p:spPr/>
        <p:txBody>
          <a:bodyPr/>
          <a:lstStyle/>
          <a:p/>
          <a:p>
            <a:pPr lvl="1"/>
            <a:r>
              <a:t>優點：</a:t>
            </a:r>
          </a:p>
          <a:p>
            <a:pPr lvl="1"/>
            <a:r>
              <a:t>高度可定制化：Magento是一個開源平台，允許開發者對網站進行深度定制，適合大型企業。</a:t>
            </a:r>
          </a:p>
          <a:p>
            <a:pPr lvl="1"/>
            <a:r>
              <a:t>豐富的功能：提供多語言、多貨幣支持，並具備強大的SEO功能。</a:t>
            </a:r>
          </a:p>
          <a:p>
            <a:br/>
            <a:pPr lvl="1"/>
            <a:r>
              <a:t>強大的社群支持：擁有龐大的開發者社群，提供各類插件和擴展。</a:t>
            </a:r>
            <a:br/>
          </a:p>
          <a:p>
            <a:br/>
            <a:pPr lvl="1"/>
            <a:r>
              <a:t>缺點：</a:t>
            </a:r>
            <a:br/>
          </a:p>
          <a:p>
            <a:pPr lvl="1"/>
            <a:r>
              <a:t>複雜性高：Magento的設置和管理需要較高的技術水平，不適合初學者。</a:t>
            </a:r>
          </a:p>
          <a:p>
            <a:pPr lvl="1"/>
            <a:r>
              <a:t>運營成本高：雖然軟件本身免費，但托管、開發和維護成本較高。</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WooCommerce</a:t>
            </a:r>
          </a:p>
        </p:txBody>
      </p:sp>
      <p:sp>
        <p:nvSpPr>
          <p:cNvPr id="3" name="Content Placeholder 2"/>
          <p:cNvSpPr>
            <a:spLocks noGrp="1"/>
          </p:cNvSpPr>
          <p:nvPr>
            <p:ph idx="1"/>
          </p:nvPr>
        </p:nvSpPr>
        <p:spPr/>
        <p:txBody>
          <a:bodyPr/>
          <a:lstStyle/>
          <a:p/>
          <a:p>
            <a:pPr lvl="1"/>
            <a:r>
              <a:t>優點：</a:t>
            </a:r>
          </a:p>
          <a:p>
            <a:pPr lvl="1"/>
            <a:r>
              <a:t>基於WordPress：WooCommerce是一個WordPress插件，對於已有WordPress網站的企業來說，非常容易集成。</a:t>
            </a:r>
          </a:p>
          <a:p>
            <a:pPr lvl="1"/>
            <a:r>
              <a:t>免費和開源：WooCommerce本身免費，並且開源，提供靈活的自定義選項。</a:t>
            </a:r>
          </a:p>
          <a:p>
            <a:br/>
            <a:pPr lvl="1"/>
            <a:r>
              <a:t>豐富的插件：可以通過各類插件擴展功能，如訂閱管理、會員系統等。</a:t>
            </a:r>
            <a:br/>
          </a:p>
          <a:p>
            <a:br/>
            <a:pPr lvl="1"/>
            <a:r>
              <a:t>缺點：</a:t>
            </a:r>
            <a:br/>
          </a:p>
          <a:p>
            <a:pPr lvl="1"/>
            <a:r>
              <a:t>依賴WordPress：需要搭建在WordPress上，因此對於不使用WordPress的商家來說，並不適用。</a:t>
            </a:r>
          </a:p>
          <a:p>
            <a:pPr lvl="1"/>
            <a:r>
              <a:t>性能問題：對於大型網站，WooCommerce可能在性能上存在不足，特別是涉及大量商品時。</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社交媒體在電子商務中的應用</a:t>
            </a:r>
          </a:p>
        </p:txBody>
      </p:sp>
      <p:sp>
        <p:nvSpPr>
          <p:cNvPr id="3" name="Content Placeholder 2"/>
          <p:cNvSpPr>
            <a:spLocks noGrp="1"/>
          </p:cNvSpPr>
          <p:nvPr>
            <p:ph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社交媒體的影響力</a:t>
            </a:r>
          </a:p>
        </p:txBody>
      </p:sp>
      <p:sp>
        <p:nvSpPr>
          <p:cNvPr id="3" name="Content Placeholder 2"/>
          <p:cNvSpPr>
            <a:spLocks noGrp="1"/>
          </p:cNvSpPr>
          <p:nvPr>
            <p:ph idx="1"/>
          </p:nvPr>
        </p:nvSpPr>
        <p:spPr/>
        <p:txBody>
          <a:bodyPr/>
          <a:lstStyle/>
          <a:p/>
          <a:p>
            <a:pPr lvl="1"/>
            <a:r>
              <a:t>社交媒體已成為電子商務的重要推動力，企業可以通過社交媒體平台接觸潛在客戶、推廣產品和建立品牌忠誠度。Facebook、Instagram、微博等平台都提供了豐富的工具來支持電子商務活動。</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