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課程綱要</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跨境電子商務的挑戰</a:t>
            </a:r>
          </a:p>
        </p:txBody>
      </p:sp>
      <p:sp>
        <p:nvSpPr>
          <p:cNvPr id="3" name="Content Placeholder 2"/>
          <p:cNvSpPr>
            <a:spLocks noGrp="1"/>
          </p:cNvSpPr>
          <p:nvPr>
            <p:ph idx="1"/>
          </p:nvPr>
        </p:nvSpPr>
        <p:spPr/>
        <p:txBody>
          <a:bodyPr/>
          <a:lstStyle/>
          <a:p/>
          <a:p>
            <a:br/>
            <a:br/>
            <a:pPr lvl="1"/>
            <a:r>
              <a:t>物流挑戰：跨境物流涉及多個國家的運輸、海關清關和配送，成本高且時間長。</a:t>
            </a:r>
            <a:br/>
            <a:br/>
          </a:p>
          <a:p>
            <a:pPr lvl="1"/>
            <a:r>
              <a:t>物流挑戰：跨境物流涉及多個國家的運輸、海關清關和配送，成本高且時間長。</a:t>
            </a:r>
          </a:p>
          <a:p>
            <a:br/>
            <a:br/>
            <a:pPr lvl="1"/>
            <a:r>
              <a:t>法規與合規性：不同國家之間的進出口規定、稅收政策和法律體系不同，企業需要遵守相關法規，避免法律風險。</a:t>
            </a:r>
            <a:br/>
            <a:br/>
          </a:p>
          <a:p>
            <a:pPr lvl="1"/>
            <a:r>
              <a:t>法規與合規性：不同國家之間的進出口規定、稅收政策和法律體系不同，企業需要遵守相關法規，避免法律風險。</a:t>
            </a:r>
          </a:p>
          <a:p>
            <a:br/>
            <a:br/>
            <a:pPr lvl="1"/>
            <a:r>
              <a:t>文化差異：消費者的購買行為和偏好因文化不同而有所差異，企業需要理解並適應這些文化差異。</a:t>
            </a:r>
            <a:br/>
            <a:br/>
          </a:p>
          <a:p>
            <a:pPr lvl="1"/>
            <a:r>
              <a:t>文化差異：消費者的購買行為和偏好因文化不同而有所差異，企業需要理解並適應這些文化差異。</a:t>
            </a:r>
          </a:p>
          <a:p>
            <a:br/>
            <a:br/>
            <a:pPr lvl="1"/>
            <a:r>
              <a:t>貨幣波動與匯率風險：跨境交易中涉及不同貨幣，匯率波動可能影響到價格和利潤。</a:t>
            </a:r>
            <a:br/>
            <a:br/>
          </a:p>
          <a:p>
            <a:pPr lvl="1"/>
            <a:r>
              <a:t>貨幣波動與匯率風險：跨境交易中涉及不同貨幣，匯率波動可能影響到價格和利潤。</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國際支付與物流管理</a:t>
            </a:r>
          </a:p>
        </p:txBody>
      </p:sp>
      <p:sp>
        <p:nvSpPr>
          <p:cNvPr id="3" name="Content Placeholder 2"/>
          <p:cNvSpPr>
            <a:spLocks noGrp="1"/>
          </p:cNvSpPr>
          <p:nvPr>
            <p:ph idx="1"/>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國際支付系統</a:t>
            </a:r>
          </a:p>
        </p:txBody>
      </p:sp>
      <p:sp>
        <p:nvSpPr>
          <p:cNvPr id="3" name="Content Placeholder 2"/>
          <p:cNvSpPr>
            <a:spLocks noGrp="1"/>
          </p:cNvSpPr>
          <p:nvPr>
            <p:ph idx="1"/>
          </p:nvPr>
        </p:nvSpPr>
        <p:spPr/>
        <p:txBody>
          <a:bodyPr/>
          <a:lstStyle/>
          <a:p/>
          <a:p>
            <a:pPr lvl="1"/>
            <a:r>
              <a:t>國際支付是跨境電商的重要環節，支付的便利性和安全性直接影響消費者的購物體驗和企業的銷售轉換率。</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國際支付方式</a:t>
            </a:r>
          </a:p>
        </p:txBody>
      </p:sp>
      <p:sp>
        <p:nvSpPr>
          <p:cNvPr id="3" name="Content Placeholder 2"/>
          <p:cNvSpPr>
            <a:spLocks noGrp="1"/>
          </p:cNvSpPr>
          <p:nvPr>
            <p:ph idx="1"/>
          </p:nvPr>
        </p:nvSpPr>
        <p:spPr/>
        <p:txBody>
          <a:bodyPr/>
          <a:lstStyle/>
          <a:p/>
          <a:p>
            <a:br/>
            <a:br/>
            <a:pPr lvl="1"/>
            <a:r>
              <a:t>信用卡：信用卡是最普遍的國際支付方式，幾乎所有跨境電商平台都支持。</a:t>
            </a:r>
            <a:br/>
            <a:br/>
          </a:p>
          <a:p>
            <a:pPr lvl="1"/>
            <a:r>
              <a:t>信用卡：信用卡是最普遍的國際支付方式，幾乎所有跨境電商平台都支持。</a:t>
            </a:r>
          </a:p>
          <a:p>
            <a:br/>
            <a:br/>
            <a:pPr lvl="1"/>
            <a:r>
              <a:t>第三方支付平台：如PayPal、Alipay國際版、Skrill等，這些平台提供額外的安全保障，並且支持多種貨幣支付。</a:t>
            </a:r>
            <a:br/>
            <a:br/>
          </a:p>
          <a:p>
            <a:pPr lvl="1"/>
            <a:r>
              <a:t>第三方支付平台：如PayPal、Alipay國際版、Skrill等，這些平台提供額外的安全保障，並且支持多種貨幣支付。</a:t>
            </a:r>
          </a:p>
          <a:p>
            <a:br/>
            <a:br/>
            <a:pPr lvl="1"/>
            <a:r>
              <a:t>本地支付方式：針對特定國家的本地支付系統，如歐洲的SEPA、印度的UPI等，滿足當地消費者的支付習慣。</a:t>
            </a:r>
            <a:br/>
            <a:br/>
          </a:p>
          <a:p>
            <a:pPr lvl="1"/>
            <a:r>
              <a:t>本地支付方式：針對特定國家的本地支付系統，如歐洲的SEPA、印度的UPI等，滿足當地消費者的支付習慣。</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支付安全</a:t>
            </a:r>
          </a:p>
        </p:txBody>
      </p:sp>
      <p:sp>
        <p:nvSpPr>
          <p:cNvPr id="3" name="Content Placeholder 2"/>
          <p:cNvSpPr>
            <a:spLocks noGrp="1"/>
          </p:cNvSpPr>
          <p:nvPr>
            <p:ph idx="1"/>
          </p:nvPr>
        </p:nvSpPr>
        <p:spPr/>
        <p:txBody>
          <a:bodyPr/>
          <a:lstStyle/>
          <a:p/>
          <a:p>
            <a:pPr lvl="1"/>
            <a:r>
              <a:t>SSL加密：確保支付信息在傳輸過程中不被竊取。</a:t>
            </a:r>
          </a:p>
          <a:p>
            <a:pPr lvl="1"/>
            <a:r>
              <a:t>PCI DSS合規：遵守支付卡行業數據安全標準，保護持卡人信息。</a:t>
            </a:r>
          </a:p>
          <a:p>
            <a:pPr lvl="1"/>
            <a:r>
              <a:t>雙重身份驗證：增強支付安全性，降低欺詐風險。</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物流管理</a:t>
            </a:r>
          </a:p>
        </p:txBody>
      </p:sp>
      <p:sp>
        <p:nvSpPr>
          <p:cNvPr id="3" name="Content Placeholder 2"/>
          <p:cNvSpPr>
            <a:spLocks noGrp="1"/>
          </p:cNvSpPr>
          <p:nvPr>
            <p:ph idx="1"/>
          </p:nvPr>
        </p:nvSpPr>
        <p:spPr/>
        <p:txBody>
          <a:bodyPr/>
          <a:lstStyle/>
          <a:p/>
          <a:p>
            <a:pPr lvl="1"/>
            <a:r>
              <a:t>物流是跨境電子商務的關鍵挑戰之一，效率和成本直接影響到消費者滿意度和企業競爭力。</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跨境物流模式</a:t>
            </a:r>
          </a:p>
        </p:txBody>
      </p:sp>
      <p:sp>
        <p:nvSpPr>
          <p:cNvPr id="3" name="Content Placeholder 2"/>
          <p:cNvSpPr>
            <a:spLocks noGrp="1"/>
          </p:cNvSpPr>
          <p:nvPr>
            <p:ph idx="1"/>
          </p:nvPr>
        </p:nvSpPr>
        <p:spPr/>
        <p:txBody>
          <a:bodyPr/>
          <a:lstStyle/>
          <a:p/>
          <a:p>
            <a:br/>
            <a:br/>
            <a:pPr lvl="1"/>
            <a:r>
              <a:t>直郵模式：商品直接從出口國寄送到消費者所在國，流程簡單但配送時間長。</a:t>
            </a:r>
            <a:br/>
            <a:br/>
          </a:p>
          <a:p>
            <a:pPr lvl="1"/>
            <a:r>
              <a:t>直郵模式：商品直接從出口國寄送到消費者所在國，流程簡單但配送時間長。</a:t>
            </a:r>
          </a:p>
          <a:p>
            <a:br/>
            <a:br/>
            <a:pPr lvl="1"/>
            <a:r>
              <a:t>海外倉儲模式：企業在目標市場設立海外倉庫，商品提前存儲在當地，消費者下單後從海外倉發貨，配送速度快但成本高。</a:t>
            </a:r>
            <a:br/>
            <a:br/>
          </a:p>
          <a:p>
            <a:pPr lvl="1"/>
            <a:r>
              <a:t>海外倉儲模式：企業在目標市場設立海外倉庫，商品提前存儲在當地，消費者下單後從海外倉發貨，配送速度快但成本高。</a:t>
            </a:r>
          </a:p>
          <a:p>
            <a:br/>
            <a:br/>
            <a:pPr lvl="1"/>
            <a:r>
              <a:t>集運模式：將多筆訂單合併運輸到目的國，再分批配送給消費者，適合小型訂單且成本較低。</a:t>
            </a:r>
            <a:br/>
            <a:br/>
          </a:p>
          <a:p>
            <a:pPr lvl="1"/>
            <a:r>
              <a:t>集運模式：將多筆訂單合併運輸到目的國，再分批配送給消費者，適合小型訂單且成本較低。</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物流優化策略</a:t>
            </a:r>
          </a:p>
        </p:txBody>
      </p:sp>
      <p:sp>
        <p:nvSpPr>
          <p:cNvPr id="3" name="Content Placeholder 2"/>
          <p:cNvSpPr>
            <a:spLocks noGrp="1"/>
          </p:cNvSpPr>
          <p:nvPr>
            <p:ph idx="1"/>
          </p:nvPr>
        </p:nvSpPr>
        <p:spPr/>
        <p:txBody>
          <a:bodyPr/>
          <a:lstStyle/>
          <a:p/>
          <a:p>
            <a:pPr lvl="1"/>
            <a:r>
              <a:t>選擇合適的物流合作夥伴：根據目標市場和商品特性，選擇專業的跨境物流服務商，確保配送效率和服務質量。</a:t>
            </a:r>
          </a:p>
          <a:p>
            <a:pPr lvl="1"/>
            <a:r>
              <a:t>監控物流過程：使用物流追蹤技術，隨時監控包裹狀態，及時處理配送問題。</a:t>
            </a:r>
          </a:p>
          <a:p>
            <a:pPr lvl="1"/>
            <a:r>
              <a:t>優化包裝：根據商品的特性和運輸要求，選擇合適的包裝材料，減少損壞風險和運輸成本。</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多語言與多貨幣支持</a:t>
            </a:r>
          </a:p>
        </p:txBody>
      </p:sp>
      <p:sp>
        <p:nvSpPr>
          <p:cNvPr id="3" name="Content Placeholder 2"/>
          <p:cNvSpPr>
            <a:spLocks noGrp="1"/>
          </p:cNvSpPr>
          <p:nvPr>
            <p:ph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多語言支持</a:t>
            </a:r>
          </a:p>
        </p:txBody>
      </p:sp>
      <p:sp>
        <p:nvSpPr>
          <p:cNvPr id="3" name="Content Placeholder 2"/>
          <p:cNvSpPr>
            <a:spLocks noGrp="1"/>
          </p:cNvSpPr>
          <p:nvPr>
            <p:ph idx="1"/>
          </p:nvPr>
        </p:nvSpPr>
        <p:spPr/>
        <p:txBody>
          <a:bodyPr/>
          <a:lstStyle/>
          <a:p/>
          <a:p>
            <a:pPr lvl="1"/>
            <a:r>
              <a:t>在跨境電子商務中，多語言支持是吸引和留住不同國家消費者的關鍵。通過提供本地化的語言選項，企業可以提高用戶體驗，增加購買意願。</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移動商務與跨境電商</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多語言支持的實施</a:t>
            </a:r>
          </a:p>
        </p:txBody>
      </p:sp>
      <p:sp>
        <p:nvSpPr>
          <p:cNvPr id="3" name="Content Placeholder 2"/>
          <p:cNvSpPr>
            <a:spLocks noGrp="1"/>
          </p:cNvSpPr>
          <p:nvPr>
            <p:ph idx="1"/>
          </p:nvPr>
        </p:nvSpPr>
        <p:spPr/>
        <p:txBody>
          <a:bodyPr/>
          <a:lstStyle/>
          <a:p/>
          <a:p>
            <a:br/>
            <a:br/>
            <a:pPr lvl="1"/>
            <a:r>
              <a:t>網站本地化：根據目標市場的語言和文化，翻譯網站內容，確保信息的準確性和親和力。</a:t>
            </a:r>
            <a:br/>
            <a:br/>
          </a:p>
          <a:p>
            <a:pPr lvl="1"/>
            <a:r>
              <a:t>網站本地化：根據目標市場的語言和文化，翻譯網站內容，確保信息的準確性和親和力。</a:t>
            </a:r>
          </a:p>
          <a:p>
            <a:br/>
            <a:br/>
            <a:pPr lvl="1"/>
            <a:r>
              <a:t>客服支持：提供多語言的客戶服務，解答消費者的疑問，增強信任度。</a:t>
            </a:r>
            <a:br/>
            <a:br/>
          </a:p>
          <a:p>
            <a:pPr lvl="1"/>
            <a:r>
              <a:t>客服支持：提供多語言的客戶服務，解答消費者的疑問，增強信任度。</a:t>
            </a:r>
          </a:p>
          <a:p>
            <a:br/>
            <a:br/>
            <a:pPr lvl="1"/>
            <a:r>
              <a:t>多語言SEO：針對不同語言進行SEO優化，提升在各個國家搜尋引擎的可見性。</a:t>
            </a:r>
            <a:br/>
            <a:br/>
          </a:p>
          <a:p>
            <a:pPr lvl="1"/>
            <a:r>
              <a:t>多語言SEO：針對不同語言進行SEO優化，提升在各個國家搜尋引擎的可見性。</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多貨幣支持</a:t>
            </a:r>
          </a:p>
        </p:txBody>
      </p:sp>
      <p:sp>
        <p:nvSpPr>
          <p:cNvPr id="3" name="Content Placeholder 2"/>
          <p:cNvSpPr>
            <a:spLocks noGrp="1"/>
          </p:cNvSpPr>
          <p:nvPr>
            <p:ph idx="1"/>
          </p:nvPr>
        </p:nvSpPr>
        <p:spPr/>
        <p:txBody>
          <a:bodyPr/>
          <a:lstStyle/>
          <a:p/>
          <a:p>
            <a:pPr lvl="1"/>
            <a:r>
              <a:t>多貨幣支持使消費者能夠使用其熟悉的貨幣進行支付，減少購買障礙，提升購物體驗。</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多貨幣支持的實施</a:t>
            </a:r>
          </a:p>
        </p:txBody>
      </p:sp>
      <p:sp>
        <p:nvSpPr>
          <p:cNvPr id="3" name="Content Placeholder 2"/>
          <p:cNvSpPr>
            <a:spLocks noGrp="1"/>
          </p:cNvSpPr>
          <p:nvPr>
            <p:ph idx="1"/>
          </p:nvPr>
        </p:nvSpPr>
        <p:spPr/>
        <p:txBody>
          <a:bodyPr/>
          <a:lstStyle/>
          <a:p/>
          <a:p>
            <a:br/>
            <a:br/>
            <a:pPr lvl="1"/>
            <a:r>
              <a:t>動態貨幣轉換：根據消費者所在國家，自動顯示本地貨幣價格，並提供匯率轉換功能。</a:t>
            </a:r>
            <a:br/>
            <a:br/>
          </a:p>
          <a:p>
            <a:pPr lvl="1"/>
            <a:r>
              <a:t>動態貨幣轉換：根據消費者所在國家，自動顯示本地貨幣價格，並提供匯率轉換功能。</a:t>
            </a:r>
          </a:p>
          <a:p>
            <a:br/>
            <a:br/>
            <a:pPr lvl="1"/>
            <a:r>
              <a:t>多貨幣結算：企業可以選擇接收多種貨幣，或通過支付服務商自動兌換為首選貨幣，降低匯率風險。</a:t>
            </a:r>
            <a:br/>
            <a:br/>
          </a:p>
          <a:p>
            <a:pPr lvl="1"/>
            <a:r>
              <a:t>多貨幣結算：企業可以選擇接收多種貨幣，或通過支付服務商自動兌換為首選貨幣，降低匯率風險。</a:t>
            </a:r>
          </a:p>
          <a:p>
            <a:br/>
            <a:br/>
            <a:pPr lvl="1"/>
            <a:r>
              <a:t>透明定價：清楚展示商品的價格和可能的轉換費用，避免消費者對最終支付金額感到困惑。</a:t>
            </a:r>
            <a:br/>
            <a:br/>
          </a:p>
          <a:p>
            <a:pPr lvl="1"/>
            <a:r>
              <a:t>透明定價：清楚展示商品的價格和可能的轉換費用，避免消費者對最終支付金額感到困惑。</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結語</a:t>
            </a:r>
          </a:p>
        </p:txBody>
      </p:sp>
      <p:sp>
        <p:nvSpPr>
          <p:cNvPr id="3" name="Content Placeholder 2"/>
          <p:cNvSpPr>
            <a:spLocks noGrp="1"/>
          </p:cNvSpPr>
          <p:nvPr>
            <p:ph idx="1"/>
          </p:nvPr>
        </p:nvSpPr>
        <p:spPr/>
        <p:txBody>
          <a:bodyPr/>
          <a:lstStyle/>
          <a:p/>
          <a:p>
            <a:pPr lvl="1"/>
            <a:r>
              <a:t>移動商務和跨境電商代表了當前電子商務的兩大趨勢。移動商務的快速增長使得企業必須適應消費者隨時隨地購物的需求，而跨境電商則為企業提供了前所未有的市場擴展機會。儘管跨境交易面臨物流、支付和文化等多方面的挑戰，但通過合理的策略和技術支持，企業可以有效應對這些挑戰，並在全球市場中脫穎而出。多語言和多貨幣支持則是跨境電商成功的重要保障，幫助企業提供本地化的購物體驗，贏得更多國際消費者的青睞。</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移動商務（M-Commerce）的興起與應用</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移動商務的定義與背景</a:t>
            </a:r>
          </a:p>
        </p:txBody>
      </p:sp>
      <p:sp>
        <p:nvSpPr>
          <p:cNvPr id="3" name="Content Placeholder 2"/>
          <p:cNvSpPr>
            <a:spLocks noGrp="1"/>
          </p:cNvSpPr>
          <p:nvPr>
            <p:ph idx="1"/>
          </p:nvPr>
        </p:nvSpPr>
        <p:spPr/>
        <p:txBody>
          <a:bodyPr/>
          <a:lstStyle/>
          <a:p/>
          <a:p>
            <a:pPr lvl="1"/>
            <a:r>
              <a:t>移動商務（M-Commerce）指的是通過移動設備（如智能手機和平板電腦）進行的電子商務活動。隨著智能手機的普及和移動互聯網的發展，移動商務已經成為電子商務的重要組成部分，並且其市場規模持續增長。</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移動商務的興起</a:t>
            </a:r>
          </a:p>
        </p:txBody>
      </p:sp>
      <p:sp>
        <p:nvSpPr>
          <p:cNvPr id="3" name="Content Placeholder 2"/>
          <p:cNvSpPr>
            <a:spLocks noGrp="1"/>
          </p:cNvSpPr>
          <p:nvPr>
            <p:ph idx="1"/>
          </p:nvPr>
        </p:nvSpPr>
        <p:spPr/>
        <p:txBody>
          <a:bodyPr/>
          <a:lstStyle/>
          <a:p/>
          <a:p>
            <a:pPr lvl="1"/>
            <a:r>
              <a:t>移動商務的興起主要得益於以下幾個因素：</a:t>
            </a:r>
          </a:p>
          <a:p>
            <a:br/>
            <a:br/>
            <a:pPr lvl="1"/>
            <a:r>
              <a:t>智能手機的普及：隨著智能手機價格下降和功能提升，越來越多的消費者使用手機進行網購。</a:t>
            </a:r>
            <a:br/>
            <a:br/>
          </a:p>
          <a:p>
            <a:pPr lvl="1"/>
            <a:r>
              <a:t>智能手機的普及：隨著智能手機價格下降和功能提升，越來越多的消費者使用手機進行網購。</a:t>
            </a:r>
          </a:p>
          <a:p>
            <a:br/>
            <a:br/>
            <a:pPr lvl="1"/>
            <a:r>
              <a:t>移動應用的發展：專為移動設備設計的應用程式（APP）使得購物體驗更加便捷和流暢。</a:t>
            </a:r>
            <a:br/>
            <a:br/>
          </a:p>
          <a:p>
            <a:pPr lvl="1"/>
            <a:r>
              <a:t>移動應用的發展：專為移動設備設計的應用程式（APP）使得購物體驗更加便捷和流暢。</a:t>
            </a:r>
          </a:p>
          <a:p>
            <a:br/>
            <a:br/>
            <a:pPr lvl="1"/>
            <a:r>
              <a:t>移動支付技術的進步：如Apple Pay、微信支付等移動支付方式的普及，大大促進了移動購物的增長。</a:t>
            </a:r>
            <a:br/>
            <a:br/>
          </a:p>
          <a:p>
            <a:pPr lvl="1"/>
            <a:r>
              <a:t>移動支付技術的進步：如Apple Pay、微信支付等移動支付方式的普及，大大促進了移動購物的增長。</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移動商務的應用場景</a:t>
            </a:r>
          </a:p>
        </p:txBody>
      </p:sp>
      <p:sp>
        <p:nvSpPr>
          <p:cNvPr id="3" name="Content Placeholder 2"/>
          <p:cNvSpPr>
            <a:spLocks noGrp="1"/>
          </p:cNvSpPr>
          <p:nvPr>
            <p:ph idx="1"/>
          </p:nvPr>
        </p:nvSpPr>
        <p:spPr/>
        <p:txBody>
          <a:bodyPr/>
          <a:lstStyle/>
          <a:p/>
          <a:p>
            <a:br/>
            <a:br/>
            <a:pPr lvl="1"/>
            <a:r>
              <a:t>移動購物：消費者可以通過移動應用或移動網站進行瀏覽和購買商品。</a:t>
            </a:r>
            <a:br/>
            <a:br/>
          </a:p>
          <a:p>
            <a:pPr lvl="1"/>
            <a:r>
              <a:t>移動購物：消費者可以通過移動應用或移動網站進行瀏覽和購買商品。</a:t>
            </a:r>
          </a:p>
          <a:p>
            <a:br/>
            <a:br/>
            <a:pPr lvl="1"/>
            <a:r>
              <a:t>移動支付：消費者使用移動設備完成在線支付或線下掃碼支付。</a:t>
            </a:r>
            <a:br/>
            <a:br/>
          </a:p>
          <a:p>
            <a:pPr lvl="1"/>
            <a:r>
              <a:t>移動支付：消費者使用移動設備完成在線支付或線下掃碼支付。</a:t>
            </a:r>
          </a:p>
          <a:p>
            <a:br/>
            <a:br/>
            <a:pPr lvl="1"/>
            <a:r>
              <a:t>地理位置服務（LBS）：通過GPS定位技術，商家可以提供基於地理位置的推送和服務，如附近門店推薦和優惠通知。</a:t>
            </a:r>
            <a:br/>
            <a:br/>
          </a:p>
          <a:p>
            <a:pPr lvl="1"/>
            <a:r>
              <a:t>地理位置服務（LBS）：通過GPS定位技術，商家可以提供基於地理位置的推送和服務，如附近門店推薦和優惠通知。</a:t>
            </a:r>
          </a:p>
          <a:p>
            <a:br/>
            <a:br/>
            <a:pPr lvl="1"/>
            <a:r>
              <a:t>社交商務與移動商務的結合：消費者可以通過社交媒體平臺進行購物分享，並直接在平臺內完成購買。</a:t>
            </a:r>
            <a:br/>
            <a:br/>
          </a:p>
          <a:p>
            <a:pPr lvl="1"/>
            <a:r>
              <a:t>社交商務與移動商務的結合：消費者可以通過社交媒體平臺進行購物分享，並直接在平臺內完成購買。</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跨境電子商務的挑戰與機會</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跨境電子商務的定義</a:t>
            </a:r>
          </a:p>
        </p:txBody>
      </p:sp>
      <p:sp>
        <p:nvSpPr>
          <p:cNvPr id="3" name="Content Placeholder 2"/>
          <p:cNvSpPr>
            <a:spLocks noGrp="1"/>
          </p:cNvSpPr>
          <p:nvPr>
            <p:ph idx="1"/>
          </p:nvPr>
        </p:nvSpPr>
        <p:spPr/>
        <p:txBody>
          <a:bodyPr/>
          <a:lstStyle/>
          <a:p/>
          <a:p>
            <a:pPr lvl="1"/>
            <a:r>
              <a:t>跨境電子商務指的是通過互聯網進行的國際貿易，買賣雙方分屬於不同國家或地區。隨著全球化和互聯網的發展，越來越多的企業開始涉足跨境電商，將產品銷售到全球市場。</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跨境電子商務的機會</a:t>
            </a:r>
          </a:p>
        </p:txBody>
      </p:sp>
      <p:sp>
        <p:nvSpPr>
          <p:cNvPr id="3" name="Content Placeholder 2"/>
          <p:cNvSpPr>
            <a:spLocks noGrp="1"/>
          </p:cNvSpPr>
          <p:nvPr>
            <p:ph idx="1"/>
          </p:nvPr>
        </p:nvSpPr>
        <p:spPr/>
        <p:txBody>
          <a:bodyPr/>
          <a:lstStyle/>
          <a:p/>
          <a:p>
            <a:br/>
            <a:br/>
            <a:pPr lvl="1"/>
            <a:r>
              <a:t>市場擴展：跨境電商使企業能夠突破本地市場的限制，觸及到全球消費者，增加銷售機會。</a:t>
            </a:r>
            <a:br/>
            <a:br/>
          </a:p>
          <a:p>
            <a:pPr lvl="1"/>
            <a:r>
              <a:t>市場擴展：跨境電商使企業能夠突破本地市場的限制，觸及到全球消費者，增加銷售機會。</a:t>
            </a:r>
          </a:p>
          <a:p>
            <a:br/>
            <a:br/>
            <a:pPr lvl="1"/>
            <a:r>
              <a:t>成本優勢：某些國家或地區的產品在其他市場可能具有價格或質量優勢，從而吸引跨境消費者。</a:t>
            </a:r>
            <a:br/>
            <a:br/>
          </a:p>
          <a:p>
            <a:pPr lvl="1"/>
            <a:r>
              <a:t>成本優勢：某些國家或地區的產品在其他市場可能具有價格或質量優勢，從而吸引跨境消費者。</a:t>
            </a:r>
          </a:p>
          <a:p>
            <a:br/>
            <a:br/>
            <a:pPr lvl="1"/>
            <a:r>
              <a:t>技術進步：全球物流和支付技術的進步，使得跨境交易變得更加便捷和安全。</a:t>
            </a:r>
            <a:br/>
            <a:br/>
          </a:p>
          <a:p>
            <a:pPr lvl="1"/>
            <a:r>
              <a:t>技術進步：全球物流和支付技術的進步，使得跨境交易變得更加便捷和安全。</a:t>
            </a:r>
          </a:p>
          <a:p>
            <a:br/>
            <a:br/>
            <a:pPr lvl="1"/>
            <a:r>
              <a:t>政府支持：許多國家政府通過政策扶持跨境電商的發展，如提供稅收優惠或簡化海關手續。</a:t>
            </a:r>
            <a:br/>
            <a:br/>
          </a:p>
          <a:p>
            <a:pPr lvl="1"/>
            <a:r>
              <a:t>政府支持：許多國家政府通過政策扶持跨境電商的發展，如提供稅收優惠或簡化海關手續。</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