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課程綱要</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配送策略</a:t>
            </a:r>
          </a:p>
        </p:txBody>
      </p:sp>
      <p:sp>
        <p:nvSpPr>
          <p:cNvPr id="3" name="Content Placeholder 2"/>
          <p:cNvSpPr>
            <a:spLocks noGrp="1"/>
          </p:cNvSpPr>
          <p:nvPr>
            <p:ph idx="1"/>
          </p:nvPr>
        </p:nvSpPr>
        <p:spPr/>
        <p:txBody>
          <a:bodyPr/>
          <a:lstStyle/>
          <a:p/>
          <a:p>
            <a:br/>
            <a:br/>
            <a:pPr lvl="1"/>
            <a:r>
              <a:t>最後一公里配送：最後一公里配送是物流中最具挑戰性的一環，企業可以通過與當地配送服務商合作或建立自有配送團隊來提高配送效率。</a:t>
            </a:r>
            <a:br/>
            <a:br/>
          </a:p>
          <a:p>
            <a:pPr lvl="1"/>
            <a:r>
              <a:t>最後一公里配送：最後一公里配送是物流中最具挑戰性的一環，企業可以通過與當地配送服務商合作或建立自有配送團隊來提高配送效率。</a:t>
            </a:r>
          </a:p>
          <a:p>
            <a:br/>
            <a:br/>
            <a:pPr lvl="1"/>
            <a:r>
              <a:t>倉儲位置優化：通過在靠近主要市場的地區設立倉庫，企業可以縮短配送時間，降低物流成本。</a:t>
            </a:r>
            <a:br/>
            <a:br/>
          </a:p>
          <a:p>
            <a:pPr lvl="1"/>
            <a:r>
              <a:t>倉儲位置優化：通過在靠近主要市場的地區設立倉庫，企業可以縮短配送時間，降低物流成本。</a:t>
            </a:r>
          </a:p>
          <a:p>
            <a:br/>
            <a:br/>
            <a:pPr lvl="1"/>
            <a:r>
              <a:t>自動化技術應用：使用自動化技術如無人機配送、自動倉儲系統等，可以提高物流效率，降低人力成本。</a:t>
            </a:r>
            <a:br/>
            <a:br/>
          </a:p>
          <a:p>
            <a:pPr lvl="1"/>
            <a:r>
              <a:t>自動化技術應用：使用自動化技術如無人機配送、自動倉儲系統等，可以提高物流效率，降低人力成本。</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庫存管理系統</a:t>
            </a:r>
          </a:p>
        </p:txBody>
      </p:sp>
      <p:sp>
        <p:nvSpPr>
          <p:cNvPr id="3" name="Content Placeholder 2"/>
          <p:cNvSpPr>
            <a:spLocks noGrp="1"/>
          </p:cNvSpPr>
          <p:nvPr>
            <p:ph idx="1"/>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庫存管理的重要性</a:t>
            </a:r>
          </a:p>
        </p:txBody>
      </p:sp>
      <p:sp>
        <p:nvSpPr>
          <p:cNvPr id="3" name="Content Placeholder 2"/>
          <p:cNvSpPr>
            <a:spLocks noGrp="1"/>
          </p:cNvSpPr>
          <p:nvPr>
            <p:ph idx="1"/>
          </p:nvPr>
        </p:nvSpPr>
        <p:spPr/>
        <p:txBody>
          <a:bodyPr/>
          <a:lstStyle/>
          <a:p/>
          <a:p>
            <a:pPr lvl="1"/>
            <a:r>
              <a:t>庫存管理是供應鏈管理的核心環節之一，涉及到如何有效地控制和調整庫存水平，以滿足市場需求，避免缺貨或過量庫存的情況。良好的庫存管理可以幫助企業降低成本，提高資金周轉率，並提升客戶滿意度。</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庫存管理的挑戰</a:t>
            </a:r>
          </a:p>
        </p:txBody>
      </p:sp>
      <p:sp>
        <p:nvSpPr>
          <p:cNvPr id="3" name="Content Placeholder 2"/>
          <p:cNvSpPr>
            <a:spLocks noGrp="1"/>
          </p:cNvSpPr>
          <p:nvPr>
            <p:ph idx="1"/>
          </p:nvPr>
        </p:nvSpPr>
        <p:spPr/>
        <p:txBody>
          <a:bodyPr/>
          <a:lstStyle/>
          <a:p/>
          <a:p>
            <a:br/>
            <a:br/>
            <a:pPr lvl="1"/>
            <a:r>
              <a:t>需求預測不準確：市場需求的波動性使得庫存管理充滿挑戰，過高或過低的庫存都可能帶來損失。</a:t>
            </a:r>
            <a:br/>
            <a:br/>
          </a:p>
          <a:p>
            <a:pPr lvl="1"/>
            <a:r>
              <a:t>需求預測不準確：市場需求的波動性使得庫存管理充滿挑戰，過高或過低的庫存都可能帶來損失。</a:t>
            </a:r>
          </a:p>
          <a:p>
            <a:br/>
            <a:br/>
            <a:pPr lvl="1"/>
            <a:r>
              <a:t>產品多樣化：電子商務中的產品種類繁多，如何有效管理多樣化的庫存成為一大難題。</a:t>
            </a:r>
            <a:br/>
            <a:br/>
          </a:p>
          <a:p>
            <a:pPr lvl="1"/>
            <a:r>
              <a:t>產品多樣化：電子商務中的產品種類繁多，如何有效管理多樣化的庫存成為一大難題。</a:t>
            </a:r>
          </a:p>
          <a:p>
            <a:br/>
            <a:br/>
            <a:pPr lvl="1"/>
            <a:r>
              <a:t>庫存更新速度：特別是在時尚、電子產品等快速更新的行業中，企業需要快速反應市場變化，調整庫存策略。</a:t>
            </a:r>
            <a:br/>
            <a:br/>
          </a:p>
          <a:p>
            <a:pPr lvl="1"/>
            <a:r>
              <a:t>庫存更新速度：特別是在時尚、電子產品等快速更新的行業中，企業需要快速反應市場變化，調整庫存策略。</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庫存管理系統（IMS）的功能</a:t>
            </a:r>
          </a:p>
        </p:txBody>
      </p:sp>
      <p:sp>
        <p:nvSpPr>
          <p:cNvPr id="3" name="Content Placeholder 2"/>
          <p:cNvSpPr>
            <a:spLocks noGrp="1"/>
          </p:cNvSpPr>
          <p:nvPr>
            <p:ph idx="1"/>
          </p:nvPr>
        </p:nvSpPr>
        <p:spPr/>
        <p:txBody>
          <a:bodyPr/>
          <a:lstStyle/>
          <a:p/>
          <a:p>
            <a:br/>
            <a:br/>
            <a:pPr lvl="1"/>
            <a:r>
              <a:t>實時庫存監控：IMS可以實時跟蹤庫存水平，提供準確的庫存數據，幫助企業做出及時的決策。</a:t>
            </a:r>
            <a:br/>
            <a:br/>
          </a:p>
          <a:p>
            <a:pPr lvl="1"/>
            <a:r>
              <a:t>實時庫存監控：IMS可以實時跟蹤庫存水平，提供準確的庫存數據，幫助企業做出及時的決策。</a:t>
            </a:r>
          </a:p>
          <a:p>
            <a:br/>
            <a:br/>
            <a:pPr lvl="1"/>
            <a:r>
              <a:t>自動補貨系統：根據庫存水平和預測需求，自動生成補貨訂單，確保庫存充足。</a:t>
            </a:r>
            <a:br/>
            <a:br/>
          </a:p>
          <a:p>
            <a:pPr lvl="1"/>
            <a:r>
              <a:t>自動補貨系統：根據庫存水平和預測需求，自動生成補貨訂單，確保庫存充足。</a:t>
            </a:r>
          </a:p>
          <a:p>
            <a:br/>
            <a:br/>
            <a:pPr lvl="1"/>
            <a:r>
              <a:t>多倉庫管理：對於具有多個倉庫的企業，IMS可以協調各倉庫之間的庫存調配，優化資源利用。</a:t>
            </a:r>
            <a:br/>
            <a:br/>
          </a:p>
          <a:p>
            <a:pPr lvl="1"/>
            <a:r>
              <a:t>多倉庫管理：對於具有多個倉庫的企業，IMS可以協調各倉庫之間的庫存調配，優化資源利用。</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庫存優化策略</a:t>
            </a:r>
          </a:p>
        </p:txBody>
      </p:sp>
      <p:sp>
        <p:nvSpPr>
          <p:cNvPr id="3" name="Content Placeholder 2"/>
          <p:cNvSpPr>
            <a:spLocks noGrp="1"/>
          </p:cNvSpPr>
          <p:nvPr>
            <p:ph idx="1"/>
          </p:nvPr>
        </p:nvSpPr>
        <p:spPr/>
        <p:txBody>
          <a:bodyPr/>
          <a:lstStyle/>
          <a:p/>
          <a:p>
            <a:br/>
            <a:br/>
            <a:pPr lvl="1"/>
            <a:r>
              <a:t>需求預測技術：使用大數據和人工智慧技術進行需求預測，減少預測誤差，提高庫存管理的準確性。</a:t>
            </a:r>
            <a:br/>
            <a:br/>
          </a:p>
          <a:p>
            <a:pPr lvl="1"/>
            <a:r>
              <a:t>需求預測技術：使用大數據和人工智慧技術進行需求預測，減少預測誤差，提高庫存管理的準確性。</a:t>
            </a:r>
          </a:p>
          <a:p>
            <a:br/>
            <a:br/>
            <a:pPr lvl="1"/>
            <a:r>
              <a:t>庫存分級管理：根據產品的銷售頻率和利潤貢獻，將庫存分為不同等級，採取差異化的管理策略。</a:t>
            </a:r>
            <a:br/>
            <a:br/>
          </a:p>
          <a:p>
            <a:pPr lvl="1"/>
            <a:r>
              <a:t>庫存分級管理：根據產品的銷售頻率和利潤貢獻，將庫存分為不同等級，採取差異化的管理策略。</a:t>
            </a:r>
          </a:p>
          <a:p>
            <a:br/>
            <a:br/>
            <a:pPr lvl="1"/>
            <a:r>
              <a:t>靈活的供應鏈策略：建立靈活的供應鏈，根據市場變化快速調整庫存策略，減少庫存風險。</a:t>
            </a:r>
            <a:br/>
            <a:br/>
          </a:p>
          <a:p>
            <a:pPr lvl="1"/>
            <a:r>
              <a:t>靈活的供應鏈策略：建立靈活的供應鏈，根據市場變化快速調整庫存策略，減少庫存風險。</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供應鏈優化策略</a:t>
            </a:r>
          </a:p>
        </p:txBody>
      </p:sp>
      <p:sp>
        <p:nvSpPr>
          <p:cNvPr id="3" name="Content Placeholder 2"/>
          <p:cNvSpPr>
            <a:spLocks noGrp="1"/>
          </p:cNvSpPr>
          <p:nvPr>
            <p:ph idx="1"/>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供應鏈優化的重要性</a:t>
            </a:r>
          </a:p>
        </p:txBody>
      </p:sp>
      <p:sp>
        <p:nvSpPr>
          <p:cNvPr id="3" name="Content Placeholder 2"/>
          <p:cNvSpPr>
            <a:spLocks noGrp="1"/>
          </p:cNvSpPr>
          <p:nvPr>
            <p:ph idx="1"/>
          </p:nvPr>
        </p:nvSpPr>
        <p:spPr/>
        <p:txBody>
          <a:bodyPr/>
          <a:lstStyle/>
          <a:p/>
          <a:p>
            <a:pPr lvl="1"/>
            <a:r>
              <a:t>在電子商務中，供應鏈優化是保持競爭力的關鍵。通過供應鏈優化，企業可以提高整體運營效率，降低成本，並縮短交付時間，從而提升客戶滿意度。</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供應鏈優化的策略</a:t>
            </a:r>
          </a:p>
        </p:txBody>
      </p:sp>
      <p:sp>
        <p:nvSpPr>
          <p:cNvPr id="3" name="Content Placeholder 2"/>
          <p:cNvSpPr>
            <a:spLocks noGrp="1"/>
          </p:cNvSpPr>
          <p:nvPr>
            <p:ph idx="1"/>
          </p:nvPr>
        </p:nvSpPr>
        <p:spPr/>
        <p:txBody>
          <a:bodyPr/>
          <a:lstStyle/>
          <a:p/>
          <a:p>
            <a:br/>
            <a:br/>
            <a:pPr lvl="1"/>
            <a:r>
              <a:t>整合供應鏈：通過整合供應商、製造商、物流提供商等各方資源，建立協同合作的供應鏈體系，提高整體效率。</a:t>
            </a:r>
            <a:br/>
            <a:br/>
          </a:p>
          <a:p>
            <a:pPr lvl="1"/>
            <a:r>
              <a:t>整合供應鏈：通過整合供應商、製造商、物流提供商等各方資源，建立協同合作的供應鏈體系，提高整體效率。</a:t>
            </a:r>
          </a:p>
          <a:p>
            <a:br/>
            <a:br/>
            <a:pPr lvl="1"/>
            <a:r>
              <a:t>數字化轉型：使用物聯網（IoT）、大數據分析和區塊鏈技術，實現供應鏈的數字化管理，提高透明度和可追溯性。</a:t>
            </a:r>
            <a:br/>
            <a:br/>
          </a:p>
          <a:p>
            <a:pPr lvl="1"/>
            <a:r>
              <a:t>數字化轉型：使用物聯網（IoT）、大數據分析和區塊鏈技術，實現供應鏈的數字化管理，提高透明度和可追溯性。</a:t>
            </a:r>
          </a:p>
          <a:p>
            <a:br/>
            <a:br/>
            <a:pPr lvl="1"/>
            <a:r>
              <a:t>彈性供應鏈：建立能夠快速響應市場變化的彈性供應鏈，通過靈活的生產計劃和物流安排，應對突發事件和需求波動。</a:t>
            </a:r>
            <a:br/>
            <a:br/>
          </a:p>
          <a:p>
            <a:pPr lvl="1"/>
            <a:r>
              <a:t>彈性供應鏈：建立能夠快速響應市場變化的彈性供應鏈，通過靈活的生產計劃和物流安排，應對突發事件和需求波動。</a:t>
            </a:r>
          </a:p>
          <a:p>
            <a:br/>
            <a:br/>
            <a:pPr lvl="1"/>
            <a:r>
              <a:t>環保與可持續性：在供應鏈管理中引入環保和可持續性考量，如使用可再生能源、減少碳排放和採用綠色物流。</a:t>
            </a:r>
            <a:br/>
            <a:br/>
          </a:p>
          <a:p>
            <a:pPr lvl="1"/>
            <a:r>
              <a:t>環保與可持續性：在供應鏈管理中引入環保和可持續性考量，如使用可再生能源、減少碳排放和採用綠色物流。</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案例分析：供應鏈優化的成功經驗</a:t>
            </a:r>
          </a:p>
        </p:txBody>
      </p:sp>
      <p:sp>
        <p:nvSpPr>
          <p:cNvPr id="3" name="Content Placeholder 2"/>
          <p:cNvSpPr>
            <a:spLocks noGrp="1"/>
          </p:cNvSpPr>
          <p:nvPr>
            <p:ph idx="1"/>
          </p:nvPr>
        </p:nvSpPr>
        <p:spPr/>
        <p:txBody>
          <a:bodyPr/>
          <a:lstStyle/>
          <a:p/>
          <a:p>
            <a:pPr lvl="1"/>
            <a:r>
              <a:t>許多知名企業通過供應鏈優化取得了顯著的成效。例如，Zara通過快速反應的供應鏈模式，將從設計到店鋪上架的時間縮短到幾週內，大大提升了市場競爭力。這些成功案例為電子商務企業提供了有價值的借鑒。</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電子商務中的供應鏈管理</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結語</a:t>
            </a:r>
          </a:p>
        </p:txBody>
      </p:sp>
      <p:sp>
        <p:nvSpPr>
          <p:cNvPr id="3" name="Content Placeholder 2"/>
          <p:cNvSpPr>
            <a:spLocks noGrp="1"/>
          </p:cNvSpPr>
          <p:nvPr>
            <p:ph idx="1"/>
          </p:nvPr>
        </p:nvSpPr>
        <p:spPr/>
        <p:txBody>
          <a:bodyPr/>
          <a:lstStyle/>
          <a:p/>
          <a:p>
            <a:pPr lvl="1"/>
            <a:r>
              <a:t>電子商務中的供應鏈管理是企業成功的關鍵因素之一。通過有效的供應鏈管理，企業可以提高運營效率，降低成本，並為消費者提供更好的購物體驗。隨著技術的不斷進步，供應鏈管理的數字化和智能化將成為未來的發展趨勢。企業需要持續關注供應鏈優化，並靈活應對市場變化，才能在激烈的市場競爭中立於不敗之地。</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供應鏈管理概述</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供應鏈管理的定義</a:t>
            </a:r>
          </a:p>
        </p:txBody>
      </p:sp>
      <p:sp>
        <p:nvSpPr>
          <p:cNvPr id="3" name="Content Placeholder 2"/>
          <p:cNvSpPr>
            <a:spLocks noGrp="1"/>
          </p:cNvSpPr>
          <p:nvPr>
            <p:ph idx="1"/>
          </p:nvPr>
        </p:nvSpPr>
        <p:spPr/>
        <p:txBody>
          <a:bodyPr/>
          <a:lstStyle/>
          <a:p/>
          <a:p>
            <a:pPr lvl="1"/>
            <a:r>
              <a:t>供應鏈管理（Supply Chain Management, SCM）是指企業為了將產品從原材料供應商傳遞到最終消費者所進行的一系列計劃、控制和運營活動。這些活動包括採購、製造、物流、庫存管理和銷售等環節。供應鏈管理的目標是最大化價值創造，並最小化成本和風險。</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供應鏈管理的重要性</a:t>
            </a:r>
          </a:p>
        </p:txBody>
      </p:sp>
      <p:sp>
        <p:nvSpPr>
          <p:cNvPr id="3" name="Content Placeholder 2"/>
          <p:cNvSpPr>
            <a:spLocks noGrp="1"/>
          </p:cNvSpPr>
          <p:nvPr>
            <p:ph idx="1"/>
          </p:nvPr>
        </p:nvSpPr>
        <p:spPr/>
        <p:txBody>
          <a:bodyPr/>
          <a:lstStyle/>
          <a:p/>
          <a:p>
            <a:pPr lvl="1"/>
            <a:r>
              <a:t>在電子商務中，供應鏈管理至關重要，因為它直接影響到企業的交付速度、成本控制和客戶滿意度。有效的供應鏈管理可以幫助企業在競爭中獲得優勢，通過更快的交付和更低的成本來提升市場佔有率。</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電子商務供應鏈的特點</a:t>
            </a:r>
          </a:p>
        </p:txBody>
      </p:sp>
      <p:sp>
        <p:nvSpPr>
          <p:cNvPr id="3" name="Content Placeholder 2"/>
          <p:cNvSpPr>
            <a:spLocks noGrp="1"/>
          </p:cNvSpPr>
          <p:nvPr>
            <p:ph idx="1"/>
          </p:nvPr>
        </p:nvSpPr>
        <p:spPr/>
        <p:txBody>
          <a:bodyPr/>
          <a:lstStyle/>
          <a:p/>
          <a:p>
            <a:br/>
            <a:br/>
            <a:pPr lvl="1"/>
            <a:r>
              <a:t>速度：電子商務要求快速反應市場需求，因此供應鏈必須具備高效率和靈活性。</a:t>
            </a:r>
            <a:br/>
            <a:br/>
          </a:p>
          <a:p>
            <a:pPr lvl="1"/>
            <a:r>
              <a:t>速度：電子商務要求快速反應市場需求，因此供應鏈必須具備高效率和靈活性。</a:t>
            </a:r>
          </a:p>
          <a:p>
            <a:br/>
            <a:br/>
            <a:pPr lvl="1"/>
            <a:r>
              <a:t>複雜性：電子商務涉及多渠道銷售，包括線上和線下的協同，這使得供應鏈管理變得更加複雜。</a:t>
            </a:r>
            <a:br/>
            <a:br/>
          </a:p>
          <a:p>
            <a:pPr lvl="1"/>
            <a:r>
              <a:t>複雜性：電子商務涉及多渠道銷售，包括線上和線下的協同，這使得供應鏈管理變得更加複雜。</a:t>
            </a:r>
          </a:p>
          <a:p>
            <a:br/>
            <a:br/>
            <a:pPr lvl="1"/>
            <a:r>
              <a:t>全球性：隨著跨境電商的發展，供應鏈管理需要考慮全球物流、海關清關和國際支付等多方面的挑戰。</a:t>
            </a:r>
            <a:br/>
            <a:br/>
          </a:p>
          <a:p>
            <a:pPr lvl="1"/>
            <a:r>
              <a:t>全球性：隨著跨境電商的發展，供應鏈管理需要考慮全球物流、海關清關和國際支付等多方面的挑戰。</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電子商務中的物流與配送</a:t>
            </a:r>
          </a:p>
        </p:txBody>
      </p:sp>
      <p:sp>
        <p:nvSpPr>
          <p:cNvPr id="3" name="Content Placeholder 2"/>
          <p:cNvSpPr>
            <a:spLocks noGrp="1"/>
          </p:cNvSpPr>
          <p:nvPr>
            <p:ph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物流管理的角色</a:t>
            </a:r>
          </a:p>
        </p:txBody>
      </p:sp>
      <p:sp>
        <p:nvSpPr>
          <p:cNvPr id="3" name="Content Placeholder 2"/>
          <p:cNvSpPr>
            <a:spLocks noGrp="1"/>
          </p:cNvSpPr>
          <p:nvPr>
            <p:ph idx="1"/>
          </p:nvPr>
        </p:nvSpPr>
        <p:spPr/>
        <p:txBody>
          <a:bodyPr/>
          <a:lstStyle/>
          <a:p/>
          <a:p>
            <a:pPr lvl="1"/>
            <a:r>
              <a:t>物流管理是供應鏈管理的重要組成部分，它涵蓋了從供應商到消費者的整個商品流通過程。電子商務中的物流主要包括倉儲管理、運輸管理和配送服務。物流效率的高低直接影響到消費者的購物體驗和企業的運營成本。</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電子商務物流的挑戰</a:t>
            </a:r>
          </a:p>
        </p:txBody>
      </p:sp>
      <p:sp>
        <p:nvSpPr>
          <p:cNvPr id="3" name="Content Placeholder 2"/>
          <p:cNvSpPr>
            <a:spLocks noGrp="1"/>
          </p:cNvSpPr>
          <p:nvPr>
            <p:ph idx="1"/>
          </p:nvPr>
        </p:nvSpPr>
        <p:spPr/>
        <p:txBody>
          <a:bodyPr/>
          <a:lstStyle/>
          <a:p/>
          <a:p>
            <a:br/>
            <a:br/>
            <a:pPr lvl="1"/>
            <a:r>
              <a:t>快速交付需求：隨著消費者對交付速度的要求越來越高，如何在短時間內完成訂單處理和配送成為一大挑戰。</a:t>
            </a:r>
            <a:br/>
            <a:br/>
          </a:p>
          <a:p>
            <a:pPr lvl="1"/>
            <a:r>
              <a:t>快速交付需求：隨著消費者對交付速度的要求越來越高，如何在短時間內完成訂單處理和配送成為一大挑戰。</a:t>
            </a:r>
          </a:p>
          <a:p>
            <a:br/>
            <a:br/>
            <a:pPr lvl="1"/>
            <a:r>
              <a:t>逆向物流：退貨和換貨在電子商務中非常常見，企業需要有完善的逆向物流系統來處理這些需求。</a:t>
            </a:r>
            <a:br/>
            <a:br/>
          </a:p>
          <a:p>
            <a:pPr lvl="1"/>
            <a:r>
              <a:t>逆向物流：退貨和換貨在電子商務中非常常見，企業需要有完善的逆向物流系統來處理這些需求。</a:t>
            </a:r>
          </a:p>
          <a:p>
            <a:br/>
            <a:br/>
            <a:pPr lvl="1"/>
            <a:r>
              <a:t>多渠道物流：在電子商務中，企業需要管理來自不同銷售渠道的訂單，這要求物流系統具有高度的整合性和協同能力。</a:t>
            </a:r>
            <a:br/>
            <a:br/>
          </a:p>
          <a:p>
            <a:pPr lvl="1"/>
            <a:r>
              <a:t>多渠道物流：在電子商務中，企業需要管理來自不同銷售渠道的訂單，這要求物流系統具有高度的整合性和協同能力。</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