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課程綱要</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資金籌措與投資管理</a:t>
            </a:r>
          </a:p>
        </p:txBody>
      </p:sp>
      <p:sp>
        <p:nvSpPr>
          <p:cNvPr id="3" name="Content Placeholder 2"/>
          <p:cNvSpPr>
            <a:spLocks noGrp="1"/>
          </p:cNvSpPr>
          <p:nvPr>
            <p:ph idx="1"/>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資金籌措的途徑</a:t>
            </a:r>
          </a:p>
        </p:txBody>
      </p:sp>
      <p:sp>
        <p:nvSpPr>
          <p:cNvPr id="3" name="Content Placeholder 2"/>
          <p:cNvSpPr>
            <a:spLocks noGrp="1"/>
          </p:cNvSpPr>
          <p:nvPr>
            <p:ph idx="1"/>
          </p:nvPr>
        </p:nvSpPr>
        <p:spPr/>
        <p:txBody>
          <a:bodyPr/>
          <a:lstStyle/>
          <a:p/>
          <a:p>
            <a:br/>
            <a:pPr lvl="1"/>
            <a:r>
              <a:t>資金是創業的生命線，創業者可以通過多種途徑來籌集創業所需的資金。</a:t>
            </a:r>
            <a:br/>
          </a:p>
          <a:p>
            <a:br/>
            <a:br/>
            <a:pPr lvl="1"/>
            <a:r>
              <a:t>自籌資金：創業者可以通過個人儲蓄、家庭支持或出售個人資產來籌集初期資金。</a:t>
            </a:r>
            <a:br/>
            <a:br/>
          </a:p>
          <a:p>
            <a:pPr lvl="1"/>
            <a:r>
              <a:t>自籌資金：創業者可以通過個人儲蓄、家庭支持或出售個人資產來籌集初期資金。</a:t>
            </a:r>
          </a:p>
          <a:p>
            <a:br/>
            <a:br/>
            <a:pPr lvl="1"/>
            <a:r>
              <a:t>天使投資：尋求天使投資人的支持，他們通常是願意投資於早期創業項目的個人投資者，提供資金和經驗指導。</a:t>
            </a:r>
            <a:br/>
            <a:br/>
          </a:p>
          <a:p>
            <a:pPr lvl="1"/>
            <a:r>
              <a:t>天使投資：尋求天使投資人的支持，他們通常是願意投資於早期創業項目的個人投資者，提供資金和經驗指導。</a:t>
            </a:r>
          </a:p>
          <a:p>
            <a:br/>
            <a:br/>
            <a:pPr lvl="1"/>
            <a:r>
              <a:t>風險投資：風險投資公司通常關注於有高增長潛力的創業項目，提供較大規模的資金支持，但通常要求獲得股權。</a:t>
            </a:r>
            <a:br/>
            <a:br/>
          </a:p>
          <a:p>
            <a:pPr lvl="1"/>
            <a:r>
              <a:t>風險投資：風險投資公司通常關注於有高增長潛力的創業項目，提供較大規模的資金支持，但通常要求獲得股權。</a:t>
            </a:r>
          </a:p>
          <a:p>
            <a:br/>
            <a:br/>
            <a:pPr lvl="1"/>
            <a:r>
              <a:t>群眾募資：通過群眾募資平台（如Kickstarter、Indiegogo等）向公眾募集資金，以換取產品預購或其他回報。</a:t>
            </a:r>
            <a:br/>
            <a:br/>
          </a:p>
          <a:p>
            <a:pPr lvl="1"/>
            <a:r>
              <a:t>群眾募資：通過群眾募資平台（如Kickstarter、Indiegogo等）向公眾募集資金，以換取產品預購或其他回報。</a:t>
            </a:r>
          </a:p>
          <a:p>
            <a:br/>
            <a:br/>
            <a:pPr lvl="1"/>
            <a:r>
              <a:t>貸款和補助：創業者可以申請政府或金融機構提供的創業貸款和補助，以獲取低成本的資金支持。</a:t>
            </a:r>
            <a:br/>
            <a:br/>
          </a:p>
          <a:p>
            <a:pPr lvl="1"/>
            <a:r>
              <a:t>貸款和補助：創業者可以申請政府或金融機構提供的創業貸款和補助，以獲取低成本的資金支持。</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投資管理策略</a:t>
            </a:r>
          </a:p>
        </p:txBody>
      </p:sp>
      <p:sp>
        <p:nvSpPr>
          <p:cNvPr id="3" name="Content Placeholder 2"/>
          <p:cNvSpPr>
            <a:spLocks noGrp="1"/>
          </p:cNvSpPr>
          <p:nvPr>
            <p:ph idx="1"/>
          </p:nvPr>
        </p:nvSpPr>
        <p:spPr/>
        <p:txBody>
          <a:bodyPr/>
          <a:lstStyle/>
          <a:p/>
          <a:p>
            <a:br/>
            <a:br/>
            <a:pPr lvl="1"/>
            <a:r>
              <a:t>資金使用計劃：明確資金的使用目的和優先順序，如產品開發、行銷推廣和團隊擴展，確保資金用在最關鍵的環節。</a:t>
            </a:r>
            <a:br/>
            <a:br/>
          </a:p>
          <a:p>
            <a:pPr lvl="1"/>
            <a:r>
              <a:t>資金使用計劃：明確資金的使用目的和優先順序，如產品開發、行銷推廣和團隊擴展，確保資金用在最關鍵的環節。</a:t>
            </a:r>
          </a:p>
          <a:p>
            <a:br/>
            <a:br/>
            <a:pPr lvl="1"/>
            <a:r>
              <a:t>成本控制：實施嚴格的成本控制措施，確保每一分資金都能發揮最大的效益，避免浪費和超支。</a:t>
            </a:r>
            <a:br/>
            <a:br/>
          </a:p>
          <a:p>
            <a:pPr lvl="1"/>
            <a:r>
              <a:t>成本控制：實施嚴格的成本控制措施，確保每一分資金都能發揮最大的效益，避免浪費和超支。</a:t>
            </a:r>
          </a:p>
          <a:p>
            <a:br/>
            <a:br/>
            <a:pPr lvl="1"/>
            <a:r>
              <a:t>現金流管理：保持健康的現金流，確保公司能夠應對日常運營和突發情況，避免資金斷鏈。</a:t>
            </a:r>
            <a:br/>
            <a:br/>
          </a:p>
          <a:p>
            <a:pPr lvl="1"/>
            <a:r>
              <a:t>現金流管理：保持健康的現金流，確保公司能夠應對日常運營和突發情況，避免資金斷鏈。</a:t>
            </a:r>
          </a:p>
          <a:p>
            <a:br/>
            <a:br/>
            <a:pPr lvl="1"/>
            <a:r>
              <a:t>投資者關係管理：與投資者保持良好的溝通，定期提供財務報告和業務進展，增強投資者信心，確保持續的支持。</a:t>
            </a:r>
            <a:br/>
            <a:br/>
          </a:p>
          <a:p>
            <a:pPr lvl="1"/>
            <a:r>
              <a:t>投資者關係管理：與投資者保持良好的溝通，定期提供財務報告和業務進展，增強投資者信心，確保持續的支持。</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成功案例與失敗經驗分析</a:t>
            </a:r>
          </a:p>
        </p:txBody>
      </p:sp>
      <p:sp>
        <p:nvSpPr>
          <p:cNvPr id="3" name="Content Placeholder 2"/>
          <p:cNvSpPr>
            <a:spLocks noGrp="1"/>
          </p:cNvSpPr>
          <p:nvPr>
            <p:ph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成功案例分析</a:t>
            </a:r>
          </a:p>
        </p:txBody>
      </p:sp>
      <p:sp>
        <p:nvSpPr>
          <p:cNvPr id="3" name="Content Placeholder 2"/>
          <p:cNvSpPr>
            <a:spLocks noGrp="1"/>
          </p:cNvSpPr>
          <p:nvPr>
            <p:ph idx="1"/>
          </p:nvPr>
        </p:nvSpPr>
        <p:spPr/>
        <p:txBody>
          <a:bodyPr/>
          <a:lstStyle/>
          <a:p/>
          <a:p>
            <a:br/>
            <a:br/>
            <a:pPr lvl="1"/>
            <a:r>
              <a:t>亞馬遜：</a:t>
            </a:r>
            <a:br/>
            <a:br/>
          </a:p>
          <a:p>
            <a:pPr lvl="1"/>
            <a:r>
              <a:t>亞馬遜：</a:t>
            </a:r>
          </a:p>
          <a:p>
            <a:pPr lvl="1"/>
            <a:r>
              <a:t>商業模式：亞馬遜從網上書店起家，逐步拓展至多元化的產品線，並通過卓越的物流和客戶服務建立了全球領先的電子商務平台。</a:t>
            </a:r>
          </a:p>
          <a:p>
            <a:br/>
            <a:pPr lvl="1"/>
            <a:r>
              <a:t>成功要素：以客戶為中心的經營理念、高效的供應鏈管理、技術創新和長期的戰略投資。</a:t>
            </a:r>
            <a:br/>
          </a:p>
          <a:p>
            <a:br/>
            <a:br/>
            <a:pPr lvl="1"/>
            <a:r>
              <a:t>阿里巴巴：</a:t>
            </a:r>
            <a:br/>
            <a:br/>
          </a:p>
          <a:p>
            <a:pPr lvl="1"/>
            <a:r>
              <a:t>阿里巴巴：</a:t>
            </a:r>
          </a:p>
          <a:p>
            <a:pPr lvl="1"/>
            <a:r>
              <a:t>商業模式：阿里巴巴通過創建B2B平台連接中國製造商和全球買家，後來拓展至B2C和C2C領域，並建立了強大的支付和物流生態系統。</a:t>
            </a:r>
          </a:p>
          <a:p>
            <a:pPr lvl="1"/>
            <a:r>
              <a:t>成功要素：抓住中國市場的快速增長機遇、強大的網絡效應和創新性的金融服務（如支付寶）。</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失敗經驗分析</a:t>
            </a:r>
          </a:p>
        </p:txBody>
      </p:sp>
      <p:sp>
        <p:nvSpPr>
          <p:cNvPr id="3" name="Content Placeholder 2"/>
          <p:cNvSpPr>
            <a:spLocks noGrp="1"/>
          </p:cNvSpPr>
          <p:nvPr>
            <p:ph idx="1"/>
          </p:nvPr>
        </p:nvSpPr>
        <p:spPr/>
        <p:txBody>
          <a:bodyPr/>
          <a:lstStyle/>
          <a:p/>
          <a:p>
            <a:br/>
            <a:br/>
            <a:pPr lvl="1"/>
            <a:r>
              <a:t>Webvan：</a:t>
            </a:r>
            <a:br/>
            <a:br/>
          </a:p>
          <a:p>
            <a:pPr lvl="1"/>
            <a:r>
              <a:t>Webvan：</a:t>
            </a:r>
          </a:p>
          <a:p>
            <a:pPr lvl="1"/>
            <a:r>
              <a:t>商業模式：Webvan是一家早期的在線生鮮配送公司，試圖通過建立龐大的倉儲和配送網絡來快速擴張。</a:t>
            </a:r>
          </a:p>
          <a:p>
            <a:br/>
            <a:pPr lvl="1"/>
            <a:r>
              <a:t>失敗原因：過度擴張導致資金耗盡，未能有效控制成本和保持現金流，最終在市場競爭中失敗。</a:t>
            </a:r>
            <a:br/>
          </a:p>
          <a:p>
            <a:br/>
            <a:br/>
            <a:pPr lvl="1"/>
            <a:r>
              <a:t>Quirky：</a:t>
            </a:r>
            <a:br/>
            <a:br/>
          </a:p>
          <a:p>
            <a:pPr lvl="1"/>
            <a:r>
              <a:t>Quirky：</a:t>
            </a:r>
          </a:p>
          <a:p>
            <a:pPr lvl="1"/>
            <a:r>
              <a:t>商業模式：Quirky是一家基於群眾創意的創新產品開發平台，讓用戶提交創意並參與產品開發過程。</a:t>
            </a:r>
          </a:p>
          <a:p>
            <a:pPr lvl="1"/>
            <a:r>
              <a:t>失敗原因：產品開發和市場需求匹配不足，過度依賴群眾創意導致產品質量和市場接受度不穩定，最終無法實現盈利。</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關鍵教訓</a:t>
            </a:r>
          </a:p>
        </p:txBody>
      </p:sp>
      <p:sp>
        <p:nvSpPr>
          <p:cNvPr id="3" name="Content Placeholder 2"/>
          <p:cNvSpPr>
            <a:spLocks noGrp="1"/>
          </p:cNvSpPr>
          <p:nvPr>
            <p:ph idx="1"/>
          </p:nvPr>
        </p:nvSpPr>
        <p:spPr/>
        <p:txBody>
          <a:bodyPr/>
          <a:lstStyle/>
          <a:p/>
          <a:p>
            <a:br/>
            <a:br/>
            <a:pPr lvl="1"/>
            <a:r>
              <a:t>市場驗證：在大規模投資之前，應充分驗證市場需求，確保產品或服務有穩定的市場基礎。</a:t>
            </a:r>
            <a:br/>
            <a:br/>
          </a:p>
          <a:p>
            <a:pPr lvl="1"/>
            <a:r>
              <a:t>市場驗證：在大規模投資之前，應充分驗證市場需求，確保產品或服務有穩定的市場基礎。</a:t>
            </a:r>
          </a:p>
          <a:p>
            <a:br/>
            <a:br/>
            <a:pPr lvl="1"/>
            <a:r>
              <a:t>資金管理：避免過度依賴外部資金，保持健康的資金鏈，確保公司能夠應對市場波動。</a:t>
            </a:r>
            <a:br/>
            <a:br/>
          </a:p>
          <a:p>
            <a:pPr lvl="1"/>
            <a:r>
              <a:t>資金管理：避免過度依賴外部資金，保持健康的資金鏈，確保公司能夠應對市場波動。</a:t>
            </a:r>
          </a:p>
          <a:p>
            <a:br/>
            <a:br/>
            <a:pPr lvl="1"/>
            <a:r>
              <a:t>靈活應變：在創業過程中保持靈活性，根據市場變化快速調整策略，避免過度依賴單一模式或產品。</a:t>
            </a:r>
            <a:br/>
            <a:br/>
          </a:p>
          <a:p>
            <a:pPr lvl="1"/>
            <a:r>
              <a:t>靈活應變：在創業過程中保持靈活性，根據市場變化快速調整策略，避免過度依賴單一模式或產品。</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結語</a:t>
            </a:r>
          </a:p>
        </p:txBody>
      </p:sp>
      <p:sp>
        <p:nvSpPr>
          <p:cNvPr id="3" name="Content Placeholder 2"/>
          <p:cNvSpPr>
            <a:spLocks noGrp="1"/>
          </p:cNvSpPr>
          <p:nvPr>
            <p:ph idx="1"/>
          </p:nvPr>
        </p:nvSpPr>
        <p:spPr/>
        <p:txBody>
          <a:bodyPr/>
          <a:lstStyle/>
          <a:p/>
          <a:p>
            <a:pPr lvl="1"/>
            <a:r>
              <a:t>電子商務創業是一個充滿機遇與挑戰的過程。通過系統化的創業流程、精心撰寫的創業計劃書、有效的資金籌措與管理，以及學習成功與失敗的案例經驗，創業者可以提高創業成功的機率。在不斷變化的市場環境中，創業者需要保持敏捷和創新精神，才能在激烈的競爭中脫穎而出，實現創業夢想。</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電子商務創業</a:t>
            </a:r>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電子商務創業流程</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電子商務創業的準備階段</a:t>
            </a:r>
          </a:p>
        </p:txBody>
      </p:sp>
      <p:sp>
        <p:nvSpPr>
          <p:cNvPr id="3" name="Content Placeholder 2"/>
          <p:cNvSpPr>
            <a:spLocks noGrp="1"/>
          </p:cNvSpPr>
          <p:nvPr>
            <p:ph idx="1"/>
          </p:nvPr>
        </p:nvSpPr>
        <p:spPr/>
        <p:txBody>
          <a:bodyPr/>
          <a:lstStyle/>
          <a:p/>
          <a:p>
            <a:br/>
            <a:pPr lvl="1"/>
            <a:r>
              <a:t>在開始電子商務創業之前，創業者需要做好充分的準備工作，這包括市場研究、商業模式設計和資源規劃。</a:t>
            </a:r>
            <a:br/>
          </a:p>
          <a:p>
            <a:br/>
            <a:br/>
            <a:pPr lvl="1"/>
            <a:r>
              <a:t>市場研究：了解目標市場的需求、競爭環境和趨勢。通過市場調查，確定潛在客戶群體和市場空缺。</a:t>
            </a:r>
            <a:br/>
            <a:br/>
          </a:p>
          <a:p>
            <a:pPr lvl="1"/>
            <a:r>
              <a:t>市場研究：了解目標市場的需求、競爭環境和趨勢。通過市場調查，確定潛在客戶群體和市場空缺。</a:t>
            </a:r>
          </a:p>
          <a:p>
            <a:br/>
            <a:br/>
            <a:pPr lvl="1"/>
            <a:r>
              <a:t>商業模式設計：選擇適合的電子商務模式，如B2C、B2B、C2C或O2O，並確定主要的盈利方式。</a:t>
            </a:r>
            <a:br/>
            <a:br/>
          </a:p>
          <a:p>
            <a:pPr lvl="1"/>
            <a:r>
              <a:t>商業模式設計：選擇適合的電子商務模式，如B2C、B2B、C2C或O2O，並確定主要的盈利方式。</a:t>
            </a:r>
          </a:p>
          <a:p>
            <a:br/>
            <a:br/>
            <a:pPr lvl="1"/>
            <a:r>
              <a:t>資源規劃：確定需要的資源，包括技術支持、人力資源、物流合作夥伴和供應鏈管理。</a:t>
            </a:r>
            <a:br/>
            <a:br/>
          </a:p>
          <a:p>
            <a:pPr lvl="1"/>
            <a:r>
              <a:t>資源規劃：確定需要的資源，包括技術支持、人力資源、物流合作夥伴和供應鏈管理。</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電子商務創業的實施階段</a:t>
            </a:r>
          </a:p>
        </p:txBody>
      </p:sp>
      <p:sp>
        <p:nvSpPr>
          <p:cNvPr id="3" name="Content Placeholder 2"/>
          <p:cNvSpPr>
            <a:spLocks noGrp="1"/>
          </p:cNvSpPr>
          <p:nvPr>
            <p:ph idx="1"/>
          </p:nvPr>
        </p:nvSpPr>
        <p:spPr/>
        <p:txBody>
          <a:bodyPr/>
          <a:lstStyle/>
          <a:p/>
          <a:p>
            <a:br/>
            <a:br/>
            <a:pPr lvl="1"/>
            <a:r>
              <a:t>網站和平台構建：選擇合適的電子商務平台（如Shopify、WooCommerce等）或開發專屬網站。確保網站具備良好的用戶體驗和功能，如商品展示、購物車和支付系統。</a:t>
            </a:r>
            <a:br/>
            <a:br/>
          </a:p>
          <a:p>
            <a:pPr lvl="1"/>
            <a:r>
              <a:t>網站和平台構建：選擇合適的電子商務平台（如Shopify、WooCommerce等）或開發專屬網站。確保網站具備良好的用戶體驗和功能，如商品展示、購物車和支付系統。</a:t>
            </a:r>
          </a:p>
          <a:p>
            <a:br/>
            <a:br/>
            <a:pPr lvl="1"/>
            <a:r>
              <a:t>產品和服務準備：選擇產品線或服務範圍，確保供應鏈穩定，並制定定價策略。設計品牌形象和包裝，提升市場吸引力。</a:t>
            </a:r>
            <a:br/>
            <a:br/>
          </a:p>
          <a:p>
            <a:pPr lvl="1"/>
            <a:r>
              <a:t>產品和服務準備：選擇產品線或服務範圍，確保供應鏈穩定，並制定定價策略。設計品牌形象和包裝，提升市場吸引力。</a:t>
            </a:r>
          </a:p>
          <a:p>
            <a:br/>
            <a:br/>
            <a:pPr lvl="1"/>
            <a:r>
              <a:t>行銷和推廣策略：制定行銷計劃，包括SEO、SEM、社交媒體行銷和電子郵件行銷等，確保產品能夠有效觸達目標受眾。</a:t>
            </a:r>
            <a:br/>
            <a:br/>
          </a:p>
          <a:p>
            <a:pPr lvl="1"/>
            <a:r>
              <a:t>行銷和推廣策略：制定行銷計劃，包括SEO、SEM、社交媒體行銷和電子郵件行銷等，確保產品能夠有效觸達目標受眾。</a:t>
            </a:r>
          </a:p>
          <a:p>
            <a:br/>
            <a:br/>
            <a:pPr lvl="1"/>
            <a:r>
              <a:t>運營與管理：建立運營流程，包括訂單處理、客戶服務和物流管理，確保電子商務業務順利運行。</a:t>
            </a:r>
            <a:br/>
            <a:br/>
          </a:p>
          <a:p>
            <a:pPr lvl="1"/>
            <a:r>
              <a:t>運營與管理：建立運營流程，包括訂單處理、客戶服務和物流管理，確保電子商務業務順利運行。</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創業計劃書的撰寫</a:t>
            </a:r>
          </a:p>
        </p:txBody>
      </p:sp>
      <p:sp>
        <p:nvSpPr>
          <p:cNvPr id="3" name="Content Placeholder 2"/>
          <p:cNvSpPr>
            <a:spLocks noGrp="1"/>
          </p:cNvSpPr>
          <p:nvPr>
            <p:ph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創業計劃書的重要性</a:t>
            </a:r>
          </a:p>
        </p:txBody>
      </p:sp>
      <p:sp>
        <p:nvSpPr>
          <p:cNvPr id="3" name="Content Placeholder 2"/>
          <p:cNvSpPr>
            <a:spLocks noGrp="1"/>
          </p:cNvSpPr>
          <p:nvPr>
            <p:ph idx="1"/>
          </p:nvPr>
        </p:nvSpPr>
        <p:spPr/>
        <p:txBody>
          <a:bodyPr/>
          <a:lstStyle/>
          <a:p/>
          <a:p>
            <a:pPr lvl="1"/>
            <a:r>
              <a:t>創業計劃書是創業者向投資人或合作夥伴展示創業想法和業務計劃的重要文件。它詳細描述了創業的市場機會、業務模式、運營計劃和財務預測，是獲取資金支持和資源的關鍵。</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創業計劃書的主要內容</a:t>
            </a:r>
          </a:p>
        </p:txBody>
      </p:sp>
      <p:sp>
        <p:nvSpPr>
          <p:cNvPr id="3" name="Content Placeholder 2"/>
          <p:cNvSpPr>
            <a:spLocks noGrp="1"/>
          </p:cNvSpPr>
          <p:nvPr>
            <p:ph idx="1"/>
          </p:nvPr>
        </p:nvSpPr>
        <p:spPr/>
        <p:txBody>
          <a:bodyPr/>
          <a:lstStyle/>
          <a:p/>
          <a:p>
            <a:br/>
            <a:br/>
            <a:pPr lvl="1"/>
            <a:r>
              <a:t>執行摘要：簡要介紹創業計劃的核心內容，包括創業目標、市場機會、產品或服務簡介和主要財務預測。</a:t>
            </a:r>
            <a:br/>
            <a:br/>
          </a:p>
          <a:p>
            <a:pPr lvl="1"/>
            <a:r>
              <a:t>執行摘要：簡要介紹創業計劃的核心內容，包括創業目標、市場機會、產品或服務簡介和主要財務預測。</a:t>
            </a:r>
          </a:p>
          <a:p>
            <a:br/>
            <a:br/>
            <a:pPr lvl="1"/>
            <a:r>
              <a:t>市場分析：詳細分析目標市場的規模、增長趨勢、競爭環境和客戶需求，說明市場進入的可行性。</a:t>
            </a:r>
            <a:br/>
            <a:br/>
          </a:p>
          <a:p>
            <a:pPr lvl="1"/>
            <a:r>
              <a:t>市場分析：詳細分析目標市場的規模、增長趨勢、競爭環境和客戶需求，說明市場進入的可行性。</a:t>
            </a:r>
          </a:p>
          <a:p>
            <a:br/>
            <a:br/>
            <a:pPr lvl="1"/>
            <a:r>
              <a:t>商業模式：描述創業項目的商業模式，包括產品或服務的定價策略、銷售渠道和盈利模式。</a:t>
            </a:r>
            <a:br/>
            <a:br/>
          </a:p>
          <a:p>
            <a:pPr lvl="1"/>
            <a:r>
              <a:t>商業模式：描述創業項目的商業模式，包括產品或服務的定價策略、銷售渠道和盈利模式。</a:t>
            </a:r>
          </a:p>
          <a:p>
            <a:br/>
            <a:br/>
            <a:pPr lvl="1"/>
            <a:r>
              <a:t>行銷計劃：制定行銷和推廣策略，確保目標市場能夠有效觸及，並詳細說明各種行銷渠道的預算分配。</a:t>
            </a:r>
            <a:br/>
            <a:br/>
          </a:p>
          <a:p>
            <a:pPr lvl="1"/>
            <a:r>
              <a:t>行銷計劃：制定行銷和推廣策略，確保目標市場能夠有效觸及，並詳細說明各種行銷渠道的預算分配。</a:t>
            </a:r>
          </a:p>
          <a:p>
            <a:br/>
            <a:br/>
            <a:pPr lvl="1"/>
            <a:r>
              <a:t>運營計劃：描述業務運營的關鍵環節，包括產品開發、供應鏈管理、物流配送和售後服務。</a:t>
            </a:r>
            <a:br/>
            <a:br/>
          </a:p>
          <a:p>
            <a:pPr lvl="1"/>
            <a:r>
              <a:t>運營計劃：描述業務運營的關鍵環節，包括產品開發、供應鏈管理、物流配送和售後服務。</a:t>
            </a:r>
          </a:p>
          <a:p>
            <a:br/>
            <a:br/>
            <a:pPr lvl="1"/>
            <a:r>
              <a:t>管理團隊：介紹創業團隊的成員及其背景，強調團隊的專業能力和創業經驗。</a:t>
            </a:r>
            <a:br/>
            <a:br/>
          </a:p>
          <a:p>
            <a:pPr lvl="1"/>
            <a:r>
              <a:t>管理團隊：介紹創業團隊的成員及其背景，強調團隊的專業能力和創業經驗。</a:t>
            </a:r>
          </a:p>
          <a:p>
            <a:br/>
            <a:br/>
            <a:pPr lvl="1"/>
            <a:r>
              <a:t>財務計劃：提供詳細的財務預測，包括收入預測、成本預算、現金流分析和損益表，展示項目的財務可行性。</a:t>
            </a:r>
            <a:br/>
            <a:br/>
          </a:p>
          <a:p>
            <a:pPr lvl="1"/>
            <a:r>
              <a:t>財務計劃：提供詳細的財務預測，包括收入預測、成本預算、現金流分析和損益表，展示項目的財務可行性。</a:t>
            </a:r>
          </a:p>
          <a:p>
            <a:br/>
            <a:br/>
            <a:pPr lvl="1"/>
            <a:r>
              <a:t>風險分析：識別潛在的風險因素，如市場風險、技術風險和法律風險，並制定應對策略。</a:t>
            </a:r>
            <a:br/>
            <a:br/>
          </a:p>
          <a:p>
            <a:pPr lvl="1"/>
            <a:r>
              <a:t>風險分析：識別潛在的風險因素，如市場風險、技術風險和法律風險，並制定應對策略。</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創業計劃書的撰寫技巧</a:t>
            </a:r>
          </a:p>
        </p:txBody>
      </p:sp>
      <p:sp>
        <p:nvSpPr>
          <p:cNvPr id="3" name="Content Placeholder 2"/>
          <p:cNvSpPr>
            <a:spLocks noGrp="1"/>
          </p:cNvSpPr>
          <p:nvPr>
            <p:ph idx="1"/>
          </p:nvPr>
        </p:nvSpPr>
        <p:spPr/>
        <p:txBody>
          <a:bodyPr/>
          <a:lstStyle/>
          <a:p/>
          <a:p>
            <a:br/>
            <a:br/>
            <a:pPr lvl="1"/>
            <a:r>
              <a:t>簡明扼要：創業計劃書應該簡潔明了，避免過多的專業術語，使讀者能夠快速理解核心內容。</a:t>
            </a:r>
            <a:br/>
            <a:br/>
          </a:p>
          <a:p>
            <a:pPr lvl="1"/>
            <a:r>
              <a:t>簡明扼要：創業計劃書應該簡潔明了，避免過多的專業術語，使讀者能夠快速理解核心內容。</a:t>
            </a:r>
          </a:p>
          <a:p>
            <a:br/>
            <a:br/>
            <a:pPr lvl="1"/>
            <a:r>
              <a:t>數據支持：使用市場數據、行業報告和財務模型來支持計劃書中的各項論點，增強可信度。</a:t>
            </a:r>
            <a:br/>
            <a:br/>
          </a:p>
          <a:p>
            <a:pPr lvl="1"/>
            <a:r>
              <a:t>數據支持：使用市場數據、行業報告和財務模型來支持計劃書中的各項論點，增強可信度。</a:t>
            </a:r>
          </a:p>
          <a:p>
            <a:br/>
            <a:br/>
            <a:pPr lvl="1"/>
            <a:r>
              <a:t>突出優勢：強調項目的獨特賣點和競爭優勢，讓投資者看到項目的潛在價值和發展空間。</a:t>
            </a:r>
            <a:br/>
            <a:br/>
          </a:p>
          <a:p>
            <a:pPr lvl="1"/>
            <a:r>
              <a:t>突出優勢：強調項目的獨特賣點和競爭優勢，讓投資者看到項目的潛在價值和發展空間。</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